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1" r:id="rId5"/>
    <p:sldId id="310" r:id="rId6"/>
    <p:sldId id="264" r:id="rId7"/>
    <p:sldId id="270" r:id="rId8"/>
    <p:sldId id="269" r:id="rId9"/>
    <p:sldId id="271" r:id="rId10"/>
    <p:sldId id="272" r:id="rId11"/>
    <p:sldId id="273" r:id="rId12"/>
    <p:sldId id="274" r:id="rId13"/>
    <p:sldId id="277" r:id="rId14"/>
    <p:sldId id="278" r:id="rId15"/>
    <p:sldId id="284" r:id="rId16"/>
    <p:sldId id="295" r:id="rId17"/>
    <p:sldId id="299" r:id="rId18"/>
    <p:sldId id="314" r:id="rId19"/>
    <p:sldId id="302" r:id="rId20"/>
    <p:sldId id="30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6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5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b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a Distância (EaD)</a:t>
            </a:r>
            <a:b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496944" cy="2711152"/>
          </a:xfrm>
        </p:spPr>
        <p:txBody>
          <a:bodyPr>
            <a:normAutofit fontScale="62500" lnSpcReduction="20000"/>
          </a:bodyPr>
          <a:lstStyle/>
          <a:p>
            <a:r>
              <a:rPr lang="pt-BR" sz="3800" b="1" dirty="0">
                <a:solidFill>
                  <a:srgbClr val="FFFF00"/>
                </a:solidFill>
              </a:rPr>
              <a:t>Qualificação da prevenção do câncer de colo de útero e controle do câncer de mama no CS/ESF </a:t>
            </a:r>
            <a:r>
              <a:rPr lang="pt-BR" sz="3800" b="1" dirty="0" err="1">
                <a:solidFill>
                  <a:srgbClr val="FFFF00"/>
                </a:solidFill>
              </a:rPr>
              <a:t>Pricumã</a:t>
            </a:r>
            <a:r>
              <a:rPr lang="pt-BR" sz="3800" b="1" dirty="0">
                <a:solidFill>
                  <a:srgbClr val="FFFF00"/>
                </a:solidFill>
              </a:rPr>
              <a:t>, Boa Vista/RR</a:t>
            </a:r>
          </a:p>
          <a:p>
            <a:endParaRPr lang="pt-BR" b="1" dirty="0">
              <a:solidFill>
                <a:srgbClr val="FFFF00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Maria Vaulian Ferreira </a:t>
            </a:r>
            <a:endParaRPr lang="pt-BR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</a:rPr>
              <a:t>Orientadora: Luciana Valadão Alves </a:t>
            </a:r>
            <a:r>
              <a:rPr lang="pt-BR" dirty="0" err="1">
                <a:solidFill>
                  <a:srgbClr val="FFFF00"/>
                </a:solidFill>
              </a:rPr>
              <a:t>Kebian</a:t>
            </a:r>
            <a:endParaRPr lang="pt-BR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 smtClean="0">
              <a:solidFill>
                <a:srgbClr val="FFFF00"/>
              </a:solidFill>
            </a:endParaRPr>
          </a:p>
          <a:p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</a:t>
            </a:r>
            <a:r>
              <a:rPr lang="pt-B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1038225" cy="104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9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90266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eta: 100</a:t>
            </a:r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 de coleta de amostras satisfatórias do exame citopatológico de colo de útero.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> </a:t>
            </a:r>
            <a:br>
              <a:rPr lang="pt-BR" sz="2400" dirty="0"/>
            </a:b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9237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225" y="7738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Meta: identificar </a:t>
            </a:r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100% das mulheres com exame citopatológico alterado sem acompanhamento pela unidade de saúde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dirty="0" smtClean="0"/>
              <a:t> </a:t>
            </a: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1" y="2022922"/>
            <a:ext cx="7530447" cy="40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1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491574"/>
            <a:ext cx="8640960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Meta: i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dentificar </a:t>
            </a:r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100% das mulheres com mamografia alterada sem acompanhamento pela unidade de saúde.</a:t>
            </a:r>
          </a:p>
          <a:p>
            <a:r>
              <a:rPr lang="pt-BR" sz="1100" dirty="0">
                <a:solidFill>
                  <a:srgbClr val="FFFF00"/>
                </a:solidFill>
              </a:rPr>
              <a:t> </a:t>
            </a:r>
          </a:p>
          <a:p>
            <a:pPr indent="540385" algn="just">
              <a:spcAft>
                <a:spcPts val="1000"/>
              </a:spcAft>
            </a:pPr>
            <a:endParaRPr lang="pt-BR" sz="11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3568"/>
            <a:ext cx="7202082" cy="40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0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443805"/>
            <a:ext cx="8579296" cy="6009531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Meta: realizar </a:t>
            </a:r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busca ativa em 100% de mulheres com exame citopatológico alterado sem acompanhamento pela unidade de saúde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026711" cy="40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Meta: realizar </a:t>
            </a:r>
            <a:r>
              <a:rPr lang="pt-BR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busca ativa em 100% de mulheres com mamografia alterada sem acompanhamento pela unidade de saúde.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565858" cy="402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471189"/>
            <a:ext cx="8579296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Meta: pesquisar </a:t>
            </a:r>
            <a:r>
              <a:rPr 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sinais de alerta para câncer de colo de útero em 100% das mulheres entre 25 e 64 anos (Dor e sangramento após relação sexual e/ou corrimento vaginal excessivo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83" y="2420888"/>
            <a:ext cx="704361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900" u="sng" dirty="0" smtClean="0">
                <a:solidFill>
                  <a:srgbClr val="FFFF00"/>
                </a:solidFill>
              </a:rPr>
              <a:t>Importância para a equipe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Melhor preparação (capacitação);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Maior união da equipe;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Melhor desempenho da equipe;</a:t>
            </a:r>
          </a:p>
          <a:p>
            <a:endParaRPr lang="pt-BR" sz="29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900" u="sng" dirty="0">
                <a:solidFill>
                  <a:srgbClr val="FFFF00"/>
                </a:solidFill>
              </a:rPr>
              <a:t>Importância para o </a:t>
            </a:r>
            <a:r>
              <a:rPr lang="pt-BR" sz="2900" u="sng" dirty="0" smtClean="0">
                <a:solidFill>
                  <a:srgbClr val="FFFF00"/>
                </a:solidFill>
              </a:rPr>
              <a:t>serviço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Organização do serviço;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Resolução da </a:t>
            </a:r>
            <a:r>
              <a:rPr lang="pt-BR" sz="2900" dirty="0">
                <a:solidFill>
                  <a:srgbClr val="FFFF00"/>
                </a:solidFill>
              </a:rPr>
              <a:t>problemática em equipe sobre a demanda espontânea</a:t>
            </a:r>
            <a:r>
              <a:rPr lang="pt-BR" sz="2900" dirty="0" smtClean="0">
                <a:solidFill>
                  <a:srgbClr val="FFFF00"/>
                </a:solidFill>
              </a:rPr>
              <a:t>;</a:t>
            </a:r>
            <a:endParaRPr lang="pt-BR" sz="2900" u="sng" dirty="0">
              <a:solidFill>
                <a:srgbClr val="FFFF00"/>
              </a:solidFill>
            </a:endParaRPr>
          </a:p>
          <a:p>
            <a:endParaRPr lang="pt-BR" sz="29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900" u="sng" dirty="0" smtClean="0">
                <a:solidFill>
                  <a:srgbClr val="FFFF00"/>
                </a:solidFill>
              </a:rPr>
              <a:t>Importância para a comunidade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Diminuição das queixas 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Satisfação</a:t>
            </a:r>
          </a:p>
          <a:p>
            <a:r>
              <a:rPr lang="pt-BR" sz="2900" dirty="0" smtClean="0">
                <a:solidFill>
                  <a:srgbClr val="FFFF00"/>
                </a:solidFill>
              </a:rPr>
              <a:t>Prioridade </a:t>
            </a:r>
            <a:r>
              <a:rPr lang="pt-BR" sz="2900" dirty="0">
                <a:solidFill>
                  <a:srgbClr val="FFFF00"/>
                </a:solidFill>
              </a:rPr>
              <a:t>no </a:t>
            </a:r>
            <a:r>
              <a:rPr lang="pt-BR" sz="2900" dirty="0" smtClean="0">
                <a:solidFill>
                  <a:srgbClr val="FFFF00"/>
                </a:solidFill>
              </a:rPr>
              <a:t>atendimento,</a:t>
            </a:r>
            <a:r>
              <a:rPr lang="pt-BR" sz="2900" dirty="0">
                <a:solidFill>
                  <a:srgbClr val="FFFF00"/>
                </a:solidFill>
              </a:rPr>
              <a:t> </a:t>
            </a:r>
            <a:endParaRPr lang="pt-BR" sz="2900" dirty="0" smtClean="0">
              <a:solidFill>
                <a:srgbClr val="FFFF00"/>
              </a:solidFill>
            </a:endParaRPr>
          </a:p>
          <a:p>
            <a:r>
              <a:rPr lang="pt-BR" sz="2900" dirty="0" smtClean="0">
                <a:solidFill>
                  <a:srgbClr val="FFFF00"/>
                </a:solidFill>
              </a:rPr>
              <a:t>Qualidade </a:t>
            </a:r>
            <a:r>
              <a:rPr lang="pt-BR" sz="2900" dirty="0">
                <a:solidFill>
                  <a:srgbClr val="FFFF00"/>
                </a:solidFill>
              </a:rPr>
              <a:t>da atenção </a:t>
            </a:r>
            <a:r>
              <a:rPr lang="pt-BR" sz="2900" dirty="0" smtClean="0">
                <a:solidFill>
                  <a:srgbClr val="FFFF00"/>
                </a:solidFill>
              </a:rPr>
              <a:t>, aumentando a adesão das mulheres e a proximidade da equipe com os líderes comunitários de modo geral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25963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solidFill>
                  <a:srgbClr val="FFFF00"/>
                </a:solidFill>
              </a:rPr>
              <a:t>E</a:t>
            </a:r>
            <a:r>
              <a:rPr lang="pt-BR" sz="2200" dirty="0" smtClean="0">
                <a:solidFill>
                  <a:srgbClr val="FFFF00"/>
                </a:solidFill>
              </a:rPr>
              <a:t>xpectativas </a:t>
            </a:r>
            <a:r>
              <a:rPr lang="pt-BR" sz="2200" dirty="0">
                <a:solidFill>
                  <a:srgbClr val="FFFF00"/>
                </a:solidFill>
              </a:rPr>
              <a:t>em relação ao curso, principalmente quanto aos conhecimentos que iam acrescentar para aperfeiçoar ainda mais minha atuação na atenção </a:t>
            </a:r>
            <a:r>
              <a:rPr lang="pt-BR" sz="2200" dirty="0" smtClean="0">
                <a:solidFill>
                  <a:srgbClr val="FFFF00"/>
                </a:solidFill>
              </a:rPr>
              <a:t>básica.</a:t>
            </a:r>
          </a:p>
          <a:p>
            <a:pPr algn="just"/>
            <a:endParaRPr lang="pt-BR" sz="1400" dirty="0" smtClean="0">
              <a:solidFill>
                <a:srgbClr val="FFFF00"/>
              </a:solidFill>
            </a:endParaRPr>
          </a:p>
          <a:p>
            <a:pPr algn="just"/>
            <a:r>
              <a:rPr lang="pt-BR" sz="2200" dirty="0" smtClean="0">
                <a:solidFill>
                  <a:srgbClr val="FFFF00"/>
                </a:solidFill>
              </a:rPr>
              <a:t> </a:t>
            </a:r>
            <a:r>
              <a:rPr lang="pt-BR" sz="2200" dirty="0">
                <a:solidFill>
                  <a:srgbClr val="FFFF00"/>
                </a:solidFill>
              </a:rPr>
              <a:t>H</a:t>
            </a:r>
            <a:r>
              <a:rPr lang="pt-BR" sz="2200" dirty="0" smtClean="0">
                <a:solidFill>
                  <a:srgbClr val="FFFF00"/>
                </a:solidFill>
              </a:rPr>
              <a:t>ouve </a:t>
            </a:r>
            <a:r>
              <a:rPr lang="pt-BR" sz="2200" dirty="0">
                <a:solidFill>
                  <a:srgbClr val="FFFF00"/>
                </a:solidFill>
              </a:rPr>
              <a:t>momentos difíceis, pois me trocaram três vezes de unidade </a:t>
            </a:r>
            <a:r>
              <a:rPr lang="pt-BR" sz="2200" dirty="0" smtClean="0">
                <a:solidFill>
                  <a:srgbClr val="FFFF00"/>
                </a:solidFill>
              </a:rPr>
              <a:t>básica. </a:t>
            </a:r>
          </a:p>
          <a:p>
            <a:pPr algn="just"/>
            <a:endParaRPr lang="pt-BR" sz="1400" dirty="0">
              <a:solidFill>
                <a:srgbClr val="FFFF00"/>
              </a:solidFill>
            </a:endParaRPr>
          </a:p>
          <a:p>
            <a:pPr algn="just"/>
            <a:r>
              <a:rPr lang="pt-BR" sz="2200" dirty="0" smtClean="0">
                <a:solidFill>
                  <a:srgbClr val="FFFF00"/>
                </a:solidFill>
              </a:rPr>
              <a:t>Lacunas no português;</a:t>
            </a:r>
          </a:p>
          <a:p>
            <a:pPr algn="just"/>
            <a:endParaRPr lang="pt-BR" sz="1400" dirty="0" smtClean="0">
              <a:solidFill>
                <a:srgbClr val="FFFF00"/>
              </a:solidFill>
            </a:endParaRPr>
          </a:p>
          <a:p>
            <a:pPr algn="just"/>
            <a:r>
              <a:rPr lang="pt-BR" sz="2200" dirty="0">
                <a:solidFill>
                  <a:srgbClr val="FFFF00"/>
                </a:solidFill>
              </a:rPr>
              <a:t>O curso foi um grande aporte para mim enquanto profissional de saúde, pois foi um suporte técnico para poder enfrentar essa grande caminhada que foi atuar no Brasil como médica</a:t>
            </a:r>
            <a:r>
              <a:rPr lang="pt-BR" sz="2000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53" y="4105101"/>
            <a:ext cx="4819015" cy="27082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45"/>
            <a:ext cx="2713037" cy="38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" y="0"/>
            <a:ext cx="2633980" cy="4688205"/>
          </a:xfrm>
          <a:prstGeom prst="rect">
            <a:avLst/>
          </a:prstGeom>
          <a:noFill/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491880" y="1412776"/>
            <a:ext cx="259228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800" b="1" dirty="0" smtClean="0">
                <a:solidFill>
                  <a:srgbClr val="FFFF00"/>
                </a:solidFill>
              </a:rPr>
              <a:t>FOTOS</a:t>
            </a:r>
            <a:endParaRPr lang="pt-BR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340768"/>
            <a:ext cx="813690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Agradeço</a:t>
            </a:r>
          </a:p>
          <a:p>
            <a:endParaRPr lang="pt-B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À </a:t>
            </a:r>
            <a:r>
              <a:rPr lang="pt-BR" dirty="0">
                <a:solidFill>
                  <a:srgbClr val="FFFF00"/>
                </a:solidFill>
              </a:rPr>
              <a:t>Deus </a:t>
            </a:r>
          </a:p>
          <a:p>
            <a:r>
              <a:rPr lang="pt-BR" dirty="0">
                <a:solidFill>
                  <a:srgbClr val="FFFF00"/>
                </a:solidFill>
              </a:rPr>
              <a:t> </a:t>
            </a:r>
          </a:p>
          <a:p>
            <a:r>
              <a:rPr lang="pt-BR" dirty="0">
                <a:solidFill>
                  <a:srgbClr val="FFFF00"/>
                </a:solidFill>
              </a:rPr>
              <a:t>À minha orientadora Luciana Valadão Alves </a:t>
            </a:r>
            <a:r>
              <a:rPr lang="pt-BR" dirty="0" err="1">
                <a:solidFill>
                  <a:srgbClr val="FFFF00"/>
                </a:solidFill>
              </a:rPr>
              <a:t>Kebian</a:t>
            </a:r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 </a:t>
            </a:r>
          </a:p>
          <a:p>
            <a:r>
              <a:rPr lang="pt-BR" dirty="0">
                <a:solidFill>
                  <a:srgbClr val="FFFF00"/>
                </a:solidFill>
              </a:rPr>
              <a:t>À equipe da unidade básica de saúde </a:t>
            </a:r>
            <a:r>
              <a:rPr lang="pt-BR" dirty="0" err="1">
                <a:solidFill>
                  <a:srgbClr val="FFFF00"/>
                </a:solidFill>
              </a:rPr>
              <a:t>Pricumã</a:t>
            </a:r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 </a:t>
            </a:r>
          </a:p>
          <a:p>
            <a:r>
              <a:rPr lang="pt-BR" dirty="0">
                <a:solidFill>
                  <a:srgbClr val="FFFF00"/>
                </a:solidFill>
              </a:rPr>
              <a:t>À minha família</a:t>
            </a:r>
          </a:p>
          <a:p>
            <a:r>
              <a:rPr lang="pt-BR" dirty="0"/>
              <a:t> </a:t>
            </a:r>
            <a:endParaRPr lang="pt-BR" dirty="0" smtClean="0"/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</a:rPr>
              <a:t>.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situacional</a:t>
            </a:r>
            <a:endParaRPr lang="pt-BR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23925"/>
            <a:ext cx="8496944" cy="5073427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Boa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de Roraima, situada na região norte e se encontra na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margem direita do Rio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Branco.</a:t>
            </a:r>
          </a:p>
          <a:p>
            <a:pPr algn="just"/>
            <a:endParaRPr lang="pt-BR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Boa Vista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309.050 habitantes (IBGE, 2013). </a:t>
            </a:r>
          </a:p>
          <a:p>
            <a:pPr algn="just"/>
            <a:endParaRPr lang="pt-BR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atenção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saúde  estaduais e municipais, 51 unidades básica no total, 14 tradicionais, um hospital geral, uma maternidade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uma policlínica.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pt-BR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Pricumã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localizado no bairro </a:t>
            </a:r>
            <a:r>
              <a:rPr lang="pt-BR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Pricumã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atente pessoas do mesmo bairro e do bairro Asa Branca e Cinturão Verde;</a:t>
            </a:r>
          </a:p>
          <a:p>
            <a:pPr algn="just"/>
            <a:endParaRPr lang="pt-BR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Bairro de  Periferia, classe média, com o total de 3.161 </a:t>
            </a:r>
            <a:r>
              <a:rPr lang="pt-B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habitantes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nossa área de abrangência;</a:t>
            </a:r>
          </a:p>
        </p:txBody>
      </p:sp>
    </p:spTree>
    <p:extLst>
      <p:ext uri="{BB962C8B-B14F-4D97-AF65-F5344CB8AC3E}">
        <p14:creationId xmlns:p14="http://schemas.microsoft.com/office/powerpoint/2010/main" val="8242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MUITO OBRIGADA!</a:t>
            </a:r>
            <a:endParaRPr lang="pt-BR" sz="60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5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Objetivo geral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rgbClr val="FFFF00"/>
                </a:solidFill>
              </a:rPr>
              <a:t>O objetivo  da intervenção foi qualificar a prevenção do câncer de colo de útero e o controle do câncer de mama em mulheres 25 a 69 </a:t>
            </a:r>
            <a:r>
              <a:rPr lang="pt-BR" dirty="0" smtClean="0">
                <a:solidFill>
                  <a:srgbClr val="FFFF00"/>
                </a:solidFill>
              </a:rPr>
              <a:t>anos no CS/ESF </a:t>
            </a:r>
            <a:r>
              <a:rPr lang="pt-BR" dirty="0" err="1" smtClean="0">
                <a:solidFill>
                  <a:srgbClr val="FFFF00"/>
                </a:solidFill>
              </a:rPr>
              <a:t>Pricumã</a:t>
            </a:r>
            <a:r>
              <a:rPr lang="pt-BR" dirty="0" smtClean="0">
                <a:solidFill>
                  <a:srgbClr val="FFFF00"/>
                </a:solidFill>
              </a:rPr>
              <a:t>, Boa Vista/RR.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5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Objetivos específicos 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5069160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rgbClr val="FFFF00"/>
                </a:solidFill>
              </a:rPr>
              <a:t>Ampliar </a:t>
            </a:r>
            <a:r>
              <a:rPr lang="pt-BR" sz="2000" dirty="0">
                <a:solidFill>
                  <a:srgbClr val="FFFF00"/>
                </a:solidFill>
              </a:rPr>
              <a:t>cobertura de detecção precoce do câncer de colo e do câncer de </a:t>
            </a:r>
            <a:r>
              <a:rPr lang="pt-BR" sz="2000" dirty="0" smtClean="0">
                <a:solidFill>
                  <a:srgbClr val="FFFF00"/>
                </a:solidFill>
              </a:rPr>
              <a:t>mama;</a:t>
            </a:r>
          </a:p>
          <a:p>
            <a:endParaRPr lang="pt-BR" sz="1200" dirty="0">
              <a:solidFill>
                <a:srgbClr val="FFFF00"/>
              </a:solidFill>
            </a:endParaRPr>
          </a:p>
          <a:p>
            <a:r>
              <a:rPr lang="pt-BR" sz="2000" dirty="0" smtClean="0">
                <a:solidFill>
                  <a:srgbClr val="FFFF00"/>
                </a:solidFill>
              </a:rPr>
              <a:t>Melhorar </a:t>
            </a:r>
            <a:r>
              <a:rPr lang="pt-BR" sz="2000" dirty="0">
                <a:solidFill>
                  <a:srgbClr val="FFFF00"/>
                </a:solidFill>
              </a:rPr>
              <a:t>a qualidade do atendimento das mulheres que realizam </a:t>
            </a:r>
            <a:r>
              <a:rPr lang="pt-BR" sz="2000" dirty="0" smtClean="0">
                <a:solidFill>
                  <a:srgbClr val="FFFF00"/>
                </a:solidFill>
              </a:rPr>
              <a:t>detecção precoce </a:t>
            </a:r>
            <a:r>
              <a:rPr lang="pt-BR" sz="2000" dirty="0">
                <a:solidFill>
                  <a:srgbClr val="FFFF00"/>
                </a:solidFill>
              </a:rPr>
              <a:t>do </a:t>
            </a:r>
            <a:r>
              <a:rPr lang="pt-BR" sz="2000" dirty="0" smtClean="0">
                <a:solidFill>
                  <a:srgbClr val="FFFF00"/>
                </a:solidFill>
              </a:rPr>
              <a:t>câncer </a:t>
            </a:r>
            <a:r>
              <a:rPr lang="pt-BR" sz="2000" dirty="0">
                <a:solidFill>
                  <a:srgbClr val="FFFF00"/>
                </a:solidFill>
              </a:rPr>
              <a:t>de colo de útero e de mama na unidade de </a:t>
            </a:r>
            <a:r>
              <a:rPr lang="pt-BR" sz="2000" dirty="0" smtClean="0">
                <a:solidFill>
                  <a:srgbClr val="FFFF00"/>
                </a:solidFill>
              </a:rPr>
              <a:t>saúde;</a:t>
            </a:r>
          </a:p>
          <a:p>
            <a:endParaRPr lang="pt-BR" sz="1200" dirty="0" smtClean="0">
              <a:solidFill>
                <a:srgbClr val="FFFF00"/>
              </a:solidFill>
            </a:endParaRPr>
          </a:p>
          <a:p>
            <a:r>
              <a:rPr lang="pt-BR" sz="2000" dirty="0">
                <a:solidFill>
                  <a:srgbClr val="FFFF00"/>
                </a:solidFill>
              </a:rPr>
              <a:t>Melhorar a adesão das mulheres à realização de exame citopatológico de colo de útero e </a:t>
            </a:r>
            <a:r>
              <a:rPr lang="pt-BR" sz="2000" dirty="0" smtClean="0">
                <a:solidFill>
                  <a:srgbClr val="FFFF00"/>
                </a:solidFill>
              </a:rPr>
              <a:t>mamografia;</a:t>
            </a:r>
          </a:p>
          <a:p>
            <a:endParaRPr lang="pt-BR" sz="1200" dirty="0" smtClean="0">
              <a:solidFill>
                <a:srgbClr val="FFFF00"/>
              </a:solidFill>
            </a:endParaRPr>
          </a:p>
          <a:p>
            <a:r>
              <a:rPr lang="pt-BR" sz="2000" dirty="0" smtClean="0">
                <a:solidFill>
                  <a:srgbClr val="FFFF00"/>
                </a:solidFill>
              </a:rPr>
              <a:t>Melhorar </a:t>
            </a:r>
            <a:r>
              <a:rPr lang="pt-BR" sz="2000" dirty="0">
                <a:solidFill>
                  <a:srgbClr val="FFFF00"/>
                </a:solidFill>
              </a:rPr>
              <a:t>o registro das </a:t>
            </a:r>
            <a:r>
              <a:rPr lang="pt-BR" sz="2000" dirty="0" smtClean="0">
                <a:solidFill>
                  <a:srgbClr val="FFFF00"/>
                </a:solidFill>
              </a:rPr>
              <a:t>informações;</a:t>
            </a:r>
          </a:p>
          <a:p>
            <a:endParaRPr lang="pt-BR" sz="1200" dirty="0" smtClean="0">
              <a:solidFill>
                <a:srgbClr val="FFFF00"/>
              </a:solidFill>
            </a:endParaRPr>
          </a:p>
          <a:p>
            <a:r>
              <a:rPr lang="pt-BR" sz="2000" dirty="0">
                <a:solidFill>
                  <a:srgbClr val="FFFF00"/>
                </a:solidFill>
              </a:rPr>
              <a:t>Mapear as mulheres de risco para câncer de colo de útero e de </a:t>
            </a:r>
            <a:r>
              <a:rPr lang="pt-BR" sz="2000" dirty="0" smtClean="0">
                <a:solidFill>
                  <a:srgbClr val="FFFF00"/>
                </a:solidFill>
              </a:rPr>
              <a:t>mama;</a:t>
            </a:r>
          </a:p>
          <a:p>
            <a:endParaRPr lang="pt-BR" sz="1200" dirty="0">
              <a:solidFill>
                <a:srgbClr val="FFFF00"/>
              </a:solidFill>
            </a:endParaRPr>
          </a:p>
          <a:p>
            <a:r>
              <a:rPr lang="pt-BR" sz="2000" dirty="0" smtClean="0">
                <a:solidFill>
                  <a:srgbClr val="FFFF00"/>
                </a:solidFill>
              </a:rPr>
              <a:t>Promover </a:t>
            </a:r>
            <a:r>
              <a:rPr lang="pt-BR" sz="2000" dirty="0">
                <a:solidFill>
                  <a:srgbClr val="FFFF00"/>
                </a:solidFill>
              </a:rPr>
              <a:t>a saúde das mulheres que realizam a detecção precoce de câncer de colo de útero e de mama na unidade de </a:t>
            </a:r>
            <a:r>
              <a:rPr lang="pt-BR" sz="2000" dirty="0" smtClean="0">
                <a:solidFill>
                  <a:srgbClr val="FFFF00"/>
                </a:solidFill>
              </a:rPr>
              <a:t>saúde.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Justificativa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pt-B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Cobertura do controle do câncer de colo útero </a:t>
            </a:r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temos aproximadamente 500 mulheres entre 25 e 64 anos, 75% </a:t>
            </a:r>
            <a:r>
              <a:rPr lang="pt-BR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acampanhadas</a:t>
            </a:r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mas só 25% em </a:t>
            </a:r>
            <a:r>
              <a:rPr lang="pt-B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dia;</a:t>
            </a:r>
            <a:endParaRPr lang="pt-B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Câncer de mama </a:t>
            </a:r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aproximadamente 90 mulheres,  62% acompanhadas, poucas </a:t>
            </a:r>
            <a:r>
              <a:rPr lang="pt-B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retornam;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procura das mulheres ao CS;</a:t>
            </a:r>
          </a:p>
          <a:p>
            <a:pPr algn="just"/>
            <a:endParaRPr lang="pt-B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 de acompanhamento das mulheres que realizam mamografia.</a:t>
            </a: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51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das ações e logística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Monitoramento e avaliação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realizado uma vez ao mês;</a:t>
            </a:r>
          </a:p>
          <a:p>
            <a:pPr algn="just"/>
            <a:endParaRPr lang="pt-BR" sz="2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implementação da </a:t>
            </a:r>
            <a:r>
              <a:rPr lang="pt-B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planilha </a:t>
            </a:r>
            <a:r>
              <a:rPr lang="pt-BR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específica, uso da ficha-espelho </a:t>
            </a:r>
            <a:r>
              <a:rPr lang="pt-B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livro </a:t>
            </a:r>
            <a:r>
              <a:rPr lang="pt-B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registro.</a:t>
            </a:r>
          </a:p>
          <a:p>
            <a:pPr algn="just"/>
            <a:endParaRPr lang="pt-BR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Engajamento público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sobre prevenção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câncer de mama </a:t>
            </a:r>
            <a:r>
              <a:rPr lang="pt-B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útero.  Ademais, palestras dadas </a:t>
            </a:r>
            <a:r>
              <a:rPr lang="pt-B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própria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pelas ACS;</a:t>
            </a:r>
          </a:p>
          <a:p>
            <a:pPr algn="just"/>
            <a:endParaRPr lang="pt-BR" sz="2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apacitação à equipe </a:t>
            </a:r>
            <a:r>
              <a:rPr lang="pt-B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elementos do Protocolo do Ministério da </a:t>
            </a:r>
            <a:r>
              <a:rPr lang="pt-B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</p:txBody>
      </p:sp>
    </p:spTree>
    <p:extLst>
      <p:ext uri="{BB962C8B-B14F-4D97-AF65-F5344CB8AC3E}">
        <p14:creationId xmlns:p14="http://schemas.microsoft.com/office/powerpoint/2010/main" val="33125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9178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FF00"/>
                </a:solidFill>
              </a:rPr>
              <a:t>Ampliar a cobertura de detecção precoce do câncer de colo de útero das mulheres na faixa etária entre 25 e 64 anos de idade para 80%.</a:t>
            </a:r>
            <a:r>
              <a:rPr lang="pt-BR" sz="2400" dirty="0">
                <a:solidFill>
                  <a:srgbClr val="FF0000"/>
                </a:solidFill>
              </a:rPr>
              <a:t/>
            </a:r>
            <a:br>
              <a:rPr lang="pt-BR" sz="2400" dirty="0">
                <a:solidFill>
                  <a:srgbClr val="FF0000"/>
                </a:solidFill>
              </a:rPr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7" y="1628800"/>
            <a:ext cx="7377314" cy="449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85192"/>
            <a:ext cx="8229600" cy="1619672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Meta: ampliar </a:t>
            </a:r>
            <a:r>
              <a:rPr lang="pt-BR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cobertura de detecção precoce do câncer de mama das mulheres na faixa etária entre 50 e 69 anos de idade para 80%.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1001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690</Words>
  <Application>Microsoft Office PowerPoint</Application>
  <PresentationFormat>Apresentação na tela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Times New Roman</vt:lpstr>
      <vt:lpstr>Wingdings</vt:lpstr>
      <vt:lpstr>Tema do Office</vt:lpstr>
      <vt:lpstr>Universidade Aberta do SUS - UNASUS Universidade Federal de Pelotas Especialização em Saúde da Família Modalidade a Distância (EaD) Turma 7 </vt:lpstr>
      <vt:lpstr>Análise situacional</vt:lpstr>
      <vt:lpstr>Objetivo geral</vt:lpstr>
      <vt:lpstr>Objetivos específicos </vt:lpstr>
      <vt:lpstr>Justificativa</vt:lpstr>
      <vt:lpstr>Detalhamento das ações e logística</vt:lpstr>
      <vt:lpstr>Resultados</vt:lpstr>
      <vt:lpstr>Ampliar a cobertura de detecção precoce do câncer de colo de útero das mulheres na faixa etária entre 25 e 64 anos de idade para 80%.   </vt:lpstr>
      <vt:lpstr>  Meta: ampliar a cobertura de detecção precoce do câncer de mama das mulheres na faixa etária entre 50 e 69 anos de idade para 80%.       </vt:lpstr>
      <vt:lpstr> Meta: 100% de coleta de amostras satisfatórias do exame citopatológico de colo de útero.      </vt:lpstr>
      <vt:lpstr>Meta: identificar 100% das mulheres com exame citopatológico alterado sem acompanhamento pela unidade de saúde    </vt:lpstr>
      <vt:lpstr>Apresentação do PowerPoint</vt:lpstr>
      <vt:lpstr>   </vt:lpstr>
      <vt:lpstr> Meta: realizar busca ativa em 100% de mulheres com mamografia alterada sem acompanhamento pela unidade de saúde.   </vt:lpstr>
      <vt:lpstr>   . </vt:lpstr>
      <vt:lpstr>Discussão</vt:lpstr>
      <vt:lpstr>Reﬂexão crítica sobre o processo pessoal de aprendizagem</vt:lpstr>
      <vt:lpstr>Apresentação do PowerPoint</vt:lpstr>
      <vt:lpstr>Apresentação do PowerPoint</vt:lpstr>
      <vt:lpstr>MUITO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Especialização em Saúde da Família Modalidade a Distância (EaD) Turma 5.</dc:title>
  <dc:creator>Yakniel Romero Tamayo</dc:creator>
  <cp:lastModifiedBy>vaulian ferreira</cp:lastModifiedBy>
  <cp:revision>124</cp:revision>
  <dcterms:created xsi:type="dcterms:W3CDTF">2015-03-15T13:41:36Z</dcterms:created>
  <dcterms:modified xsi:type="dcterms:W3CDTF">2015-06-28T14:55:42Z</dcterms:modified>
</cp:coreProperties>
</file>