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1"/>
  </p:notesMasterIdLst>
  <p:sldIdLst>
    <p:sldId id="256" r:id="rId2"/>
    <p:sldId id="257" r:id="rId3"/>
    <p:sldId id="300" r:id="rId4"/>
    <p:sldId id="305" r:id="rId5"/>
    <p:sldId id="306" r:id="rId6"/>
    <p:sldId id="307" r:id="rId7"/>
    <p:sldId id="259" r:id="rId8"/>
    <p:sldId id="260" r:id="rId9"/>
    <p:sldId id="262" r:id="rId10"/>
    <p:sldId id="303" r:id="rId11"/>
    <p:sldId id="304" r:id="rId12"/>
    <p:sldId id="287" r:id="rId13"/>
    <p:sldId id="274" r:id="rId14"/>
    <p:sldId id="308" r:id="rId15"/>
    <p:sldId id="309" r:id="rId16"/>
    <p:sldId id="310" r:id="rId17"/>
    <p:sldId id="311" r:id="rId18"/>
    <p:sldId id="312" r:id="rId19"/>
    <p:sldId id="313" r:id="rId20"/>
    <p:sldId id="314" r:id="rId21"/>
    <p:sldId id="315" r:id="rId22"/>
    <p:sldId id="316" r:id="rId23"/>
    <p:sldId id="317" r:id="rId24"/>
    <p:sldId id="286" r:id="rId25"/>
    <p:sldId id="290" r:id="rId26"/>
    <p:sldId id="318" r:id="rId27"/>
    <p:sldId id="291" r:id="rId28"/>
    <p:sldId id="292" r:id="rId29"/>
    <p:sldId id="319" r:id="rId3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41" autoAdjust="0"/>
    <p:restoredTop sz="93898" autoAdjust="0"/>
  </p:normalViewPr>
  <p:slideViewPr>
    <p:cSldViewPr>
      <p:cViewPr varScale="1">
        <p:scale>
          <a:sx n="69" d="100"/>
          <a:sy n="69" d="100"/>
        </p:scale>
        <p:origin x="-11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G:\EAD\Turma%205\Maria%20Ysabel\Interven&#231;&#227;o\Semana%2017\PLANILHA%20FINAL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G:\EAD\Turma%205\Maria%20Ysabel\Interven&#231;&#227;o\Semana%2017\PLANILHA%20FINAL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plotArea>
      <c:layout>
        <c:manualLayout>
          <c:layoutTarget val="inner"/>
          <c:xMode val="edge"/>
          <c:yMode val="edge"/>
          <c:x val="0.11693559898681612"/>
          <c:y val="0.28937832452754825"/>
          <c:w val="0.84677502714590835"/>
          <c:h val="0.59340871611978074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Indicadores!$C$4</c:f>
              <c:strCache>
                <c:ptCount val="1"/>
                <c:pt idx="0">
                  <c:v>Cobertura do programa de atenção ao  hipertenso na unidade de saúde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txPr>
              <a:bodyPr/>
              <a:lstStyle/>
              <a:p>
                <a:pPr>
                  <a:defRPr lang="pt-BR"/>
                </a:pPr>
                <a:endParaRPr lang="pt-BR"/>
              </a:p>
            </c:txPr>
            <c:showVal val="1"/>
          </c:dLbls>
          <c:cat>
            <c:strRef>
              <c:f>Indicadores!$D$3:$G$3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Indicadores!$D$4:$G$4</c:f>
              <c:numCache>
                <c:formatCode>0.0%</c:formatCode>
                <c:ptCount val="4"/>
                <c:pt idx="0">
                  <c:v>0.13771186440677971</c:v>
                </c:pt>
                <c:pt idx="1">
                  <c:v>0.23940677966101695</c:v>
                </c:pt>
                <c:pt idx="2">
                  <c:v>0.30508474576271427</c:v>
                </c:pt>
                <c:pt idx="3">
                  <c:v>0.41101694915254505</c:v>
                </c:pt>
              </c:numCache>
            </c:numRef>
          </c:val>
        </c:ser>
        <c:axId val="67175168"/>
        <c:axId val="67176704"/>
      </c:barChart>
      <c:catAx>
        <c:axId val="6717516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pt-BR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7176704"/>
        <c:crosses val="autoZero"/>
        <c:auto val="1"/>
        <c:lblAlgn val="ctr"/>
        <c:lblOffset val="100"/>
      </c:catAx>
      <c:valAx>
        <c:axId val="67176704"/>
        <c:scaling>
          <c:orientation val="minMax"/>
          <c:max val="1"/>
        </c:scaling>
        <c:axPos val="l"/>
        <c:numFmt formatCode="0%" sourceLinked="0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pt-BR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7175168"/>
        <c:crosses val="autoZero"/>
        <c:crossBetween val="between"/>
        <c:majorUnit val="0.2"/>
        <c:min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plotArea>
      <c:layout>
        <c:manualLayout>
          <c:layoutTarget val="inner"/>
          <c:xMode val="edge"/>
          <c:yMode val="edge"/>
          <c:x val="0.12317327766179587"/>
          <c:y val="0.28214334916181144"/>
          <c:w val="0.83924843423799877"/>
          <c:h val="0.60357248111830553"/>
        </c:manualLayout>
      </c:layout>
      <c:barChart>
        <c:barDir val="col"/>
        <c:grouping val="clustered"/>
        <c:ser>
          <c:idx val="0"/>
          <c:order val="0"/>
          <c:tx>
            <c:strRef>
              <c:f>Indicadores!$S$4</c:f>
              <c:strCache>
                <c:ptCount val="1"/>
                <c:pt idx="0">
                  <c:v>Cobertura do programa de atenção ao  diabético na unidade de saúde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txPr>
              <a:bodyPr/>
              <a:lstStyle/>
              <a:p>
                <a:pPr>
                  <a:defRPr lang="pt-BR"/>
                </a:pPr>
                <a:endParaRPr lang="pt-BR"/>
              </a:p>
            </c:txPr>
            <c:showVal val="1"/>
          </c:dLbls>
          <c:cat>
            <c:strRef>
              <c:f>Indicadores!$T$3:$W$3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Indicadores!$T$4:$W$4</c:f>
              <c:numCache>
                <c:formatCode>0.0%</c:formatCode>
                <c:ptCount val="4"/>
                <c:pt idx="0">
                  <c:v>0.22549019607843229</c:v>
                </c:pt>
                <c:pt idx="1">
                  <c:v>0.47058823529411947</c:v>
                </c:pt>
                <c:pt idx="2">
                  <c:v>0.53921568627451222</c:v>
                </c:pt>
                <c:pt idx="3">
                  <c:v>0.53921568627451222</c:v>
                </c:pt>
              </c:numCache>
            </c:numRef>
          </c:val>
        </c:ser>
        <c:axId val="43742720"/>
        <c:axId val="43744256"/>
      </c:barChart>
      <c:catAx>
        <c:axId val="43742720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pt-BR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3744256"/>
        <c:crosses val="autoZero"/>
        <c:auto val="1"/>
        <c:lblAlgn val="ctr"/>
        <c:lblOffset val="100"/>
      </c:catAx>
      <c:valAx>
        <c:axId val="43744256"/>
        <c:scaling>
          <c:orientation val="minMax"/>
          <c:max val="1"/>
        </c:scaling>
        <c:axPos val="l"/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pt-BR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3742720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2CB751-E234-4CA3-972A-99CC0DC262EF}" type="datetimeFigureOut">
              <a:rPr lang="es-ES" smtClean="0"/>
              <a:pPr/>
              <a:t>28/05/2015</a:t>
            </a:fld>
            <a:endParaRPr lang="es-ES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s-E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05B5B2-5AF2-48C9-ACAB-B24D55203D1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5B5B2-5AF2-48C9-ACAB-B24D55203D1E}" type="slidenum">
              <a:rPr lang="es-ES" smtClean="0"/>
              <a:pPr/>
              <a:t>2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Educa</a:t>
            </a:r>
            <a:r>
              <a:rPr lang="pt-BR" dirty="0" smtClean="0"/>
              <a:t>cação em </a:t>
            </a:r>
            <a:r>
              <a:rPr lang="pt-BR" dirty="0" err="1" smtClean="0"/>
              <a:t>saude</a:t>
            </a:r>
            <a:r>
              <a:rPr lang="pt-BR" dirty="0" smtClean="0"/>
              <a:t> a hipertensos</a:t>
            </a:r>
            <a:r>
              <a:rPr lang="pt-BR" baseline="0" dirty="0" smtClean="0"/>
              <a:t> e diabéticos ,pratica de exercício físicos </a:t>
            </a:r>
            <a:endParaRPr lang="es-E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5B5B2-5AF2-48C9-ACAB-B24D55203D1E}" type="slidenum">
              <a:rPr lang="es-ES" smtClean="0"/>
              <a:pPr/>
              <a:t>11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0CE61-F628-4758-8ED1-9F883BB12BDC}" type="datetimeFigureOut">
              <a:rPr lang="pt-BR" smtClean="0"/>
              <a:pPr/>
              <a:t>28/05/2015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9E5D4-7A14-4367-BEA1-D1971969FC3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0CE61-F628-4758-8ED1-9F883BB12BDC}" type="datetimeFigureOut">
              <a:rPr lang="pt-BR" smtClean="0"/>
              <a:pPr/>
              <a:t>28/05/2015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9E5D4-7A14-4367-BEA1-D1971969FC3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0CE61-F628-4758-8ED1-9F883BB12BDC}" type="datetimeFigureOut">
              <a:rPr lang="pt-BR" smtClean="0"/>
              <a:pPr/>
              <a:t>28/05/2015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9E5D4-7A14-4367-BEA1-D1971969FC3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0CE61-F628-4758-8ED1-9F883BB12BDC}" type="datetimeFigureOut">
              <a:rPr lang="pt-BR" smtClean="0"/>
              <a:pPr/>
              <a:t>28/05/2015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9E5D4-7A14-4367-BEA1-D1971969FC3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0CE61-F628-4758-8ED1-9F883BB12BDC}" type="datetimeFigureOut">
              <a:rPr lang="pt-BR" smtClean="0"/>
              <a:pPr/>
              <a:t>28/05/2015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9E5D4-7A14-4367-BEA1-D1971969FC3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0CE61-F628-4758-8ED1-9F883BB12BDC}" type="datetimeFigureOut">
              <a:rPr lang="pt-BR" smtClean="0"/>
              <a:pPr/>
              <a:t>28/05/2015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9E5D4-7A14-4367-BEA1-D1971969FC3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0CE61-F628-4758-8ED1-9F883BB12BDC}" type="datetimeFigureOut">
              <a:rPr lang="pt-BR" smtClean="0"/>
              <a:pPr/>
              <a:t>28/05/2015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9E5D4-7A14-4367-BEA1-D1971969FC3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0CE61-F628-4758-8ED1-9F883BB12BDC}" type="datetimeFigureOut">
              <a:rPr lang="pt-BR" smtClean="0"/>
              <a:pPr/>
              <a:t>28/05/2015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9E5D4-7A14-4367-BEA1-D1971969FC3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0CE61-F628-4758-8ED1-9F883BB12BDC}" type="datetimeFigureOut">
              <a:rPr lang="pt-BR" smtClean="0"/>
              <a:pPr/>
              <a:t>28/05/2015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9E5D4-7A14-4367-BEA1-D1971969FC3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0CE61-F628-4758-8ED1-9F883BB12BDC}" type="datetimeFigureOut">
              <a:rPr lang="pt-BR" smtClean="0"/>
              <a:pPr/>
              <a:t>28/05/2015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9E5D4-7A14-4367-BEA1-D1971969FC3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0CE61-F628-4758-8ED1-9F883BB12BDC}" type="datetimeFigureOut">
              <a:rPr lang="pt-BR" smtClean="0"/>
              <a:pPr/>
              <a:t>28/05/2015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9E5D4-7A14-4367-BEA1-D1971969FC3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0CE61-F628-4758-8ED1-9F883BB12BDC}" type="datetimeFigureOut">
              <a:rPr lang="pt-BR" smtClean="0"/>
              <a:pPr/>
              <a:t>28/05/2015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9E5D4-7A14-4367-BEA1-D1971969FC3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1740161"/>
          </a:xfrm>
        </p:spPr>
        <p:txBody>
          <a:bodyPr>
            <a:noAutofit/>
          </a:bodyPr>
          <a:lstStyle/>
          <a:p>
            <a:r>
              <a:rPr lang="pt-BR" sz="1800" dirty="0" smtClean="0"/>
              <a:t>Universidade Aberta do SUS</a:t>
            </a:r>
            <a:br>
              <a:rPr lang="pt-BR" sz="1800" dirty="0" smtClean="0"/>
            </a:br>
            <a:r>
              <a:rPr lang="pt-BR" sz="1800" dirty="0" smtClean="0"/>
              <a:t>Universidade Federal de Pelotas</a:t>
            </a:r>
            <a:br>
              <a:rPr lang="pt-BR" sz="1800" dirty="0" smtClean="0"/>
            </a:br>
            <a:r>
              <a:rPr lang="pt-BR" sz="1800" dirty="0" smtClean="0"/>
              <a:t>Departamento de Medicina Social</a:t>
            </a:r>
            <a:br>
              <a:rPr lang="pt-BR" sz="1800" dirty="0" smtClean="0"/>
            </a:br>
            <a:r>
              <a:rPr lang="pt-BR" sz="1800" dirty="0" smtClean="0"/>
              <a:t>Curso de Especialização em Saúde da Família </a:t>
            </a:r>
            <a:br>
              <a:rPr lang="pt-BR" sz="1800" dirty="0" smtClean="0"/>
            </a:br>
            <a:r>
              <a:rPr lang="pt-BR" sz="1800" dirty="0" smtClean="0"/>
              <a:t>Modalidade à Distância</a:t>
            </a:r>
            <a:br>
              <a:rPr lang="pt-BR" sz="1800" dirty="0" smtClean="0"/>
            </a:br>
            <a:r>
              <a:rPr lang="pt-BR" sz="1800" dirty="0" smtClean="0"/>
              <a:t>Turma 05</a:t>
            </a:r>
            <a:endParaRPr lang="pt-BR" sz="18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14282" y="2071678"/>
            <a:ext cx="8715436" cy="250033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pt-BR" sz="3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Melhoria do Programa de atenção à saúde dos hipertensos e diabéticos na UBS </a:t>
            </a:r>
            <a:r>
              <a:rPr lang="pt-BR" sz="35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Tude</a:t>
            </a:r>
            <a:r>
              <a:rPr lang="pt-BR" sz="3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de Godoy, Dom </a:t>
            </a:r>
            <a:r>
              <a:rPr lang="pt-BR" sz="35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Pedrito</a:t>
            </a:r>
            <a:r>
              <a:rPr lang="pt-BR" sz="3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/RS.</a:t>
            </a:r>
            <a:endParaRPr lang="es-ES" sz="35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pt-BR" sz="35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 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4" name="Picture 3" descr="logo1_100_fc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57166"/>
            <a:ext cx="961184" cy="881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logo_saudeFamilia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34" y="357166"/>
            <a:ext cx="1139283" cy="882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1714480" y="4929198"/>
            <a:ext cx="6429420" cy="169706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pt-BR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 </a:t>
            </a:r>
            <a:r>
              <a:rPr lang="pt-BR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MARIA YSABEL FROMETA COLUMBIE </a:t>
            </a:r>
          </a:p>
          <a:p>
            <a:pPr algn="ctr">
              <a:lnSpc>
                <a:spcPct val="150000"/>
              </a:lnSpc>
            </a:pPr>
            <a:r>
              <a:rPr lang="pt-BR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Orientadora: Maria Emilia Nunes Bueno </a:t>
            </a:r>
          </a:p>
          <a:p>
            <a:pPr algn="ctr">
              <a:lnSpc>
                <a:spcPct val="150000"/>
              </a:lnSpc>
            </a:pPr>
            <a:endParaRPr lang="pt-BR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Capacitação da Equipe</a:t>
            </a:r>
            <a:endParaRPr lang="pt-BR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8193" name="Picture 1" descr="C:\Users\Maria ysabel\Desktop\foto 1\CAM0008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Educação em Saúde</a:t>
            </a:r>
            <a:endParaRPr lang="pt-BR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7170" name="Picture 2" descr="C:\Users\Maria ysabel\Downloads\DSC_968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RESULTADOS</a:t>
            </a:r>
            <a:endParaRPr lang="pt-BR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>
          <a:xfrm>
            <a:off x="428596" y="1600200"/>
            <a:ext cx="8258204" cy="504350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000" b="1" dirty="0" smtClean="0"/>
              <a:t>Meta 1: </a:t>
            </a:r>
            <a:r>
              <a:rPr lang="pt-BR" sz="2000" dirty="0" smtClean="0"/>
              <a:t>Cadastrar 95% dos hipertensos da área de abrangência no Programa.</a:t>
            </a:r>
          </a:p>
          <a:p>
            <a:pPr marL="0" indent="0" algn="just">
              <a:buNone/>
            </a:pPr>
            <a:r>
              <a:rPr lang="pt-BR" sz="2000" b="1" dirty="0" smtClean="0"/>
              <a:t>Meta 2:</a:t>
            </a:r>
            <a:r>
              <a:rPr lang="pt-BR" sz="2000" dirty="0" smtClean="0"/>
              <a:t> Cadastrar 95% dos diabéticos da área de abrangência no Programa.</a:t>
            </a:r>
          </a:p>
          <a:p>
            <a:pPr>
              <a:buNone/>
            </a:pPr>
            <a:endParaRPr lang="pt-BR" sz="2000" b="1" dirty="0" smtClean="0">
              <a:solidFill>
                <a:srgbClr val="C00000"/>
              </a:solidFill>
            </a:endParaRPr>
          </a:p>
          <a:p>
            <a:pPr algn="ctr">
              <a:buFont typeface="Wingdings" pitchFamily="2" charset="2"/>
              <a:buChar char="Ø"/>
            </a:pPr>
            <a:r>
              <a:rPr lang="pt-BR" sz="2000" b="1" dirty="0" smtClean="0">
                <a:solidFill>
                  <a:srgbClr val="C00000"/>
                </a:solidFill>
              </a:rPr>
              <a:t>No decorrer dos 4 meses cadastramos 194 hipertensos e 55 diabéticos</a:t>
            </a:r>
          </a:p>
          <a:p>
            <a:pPr lvl="0">
              <a:buNone/>
            </a:pPr>
            <a:endParaRPr lang="pt-BR" sz="2000" dirty="0"/>
          </a:p>
        </p:txBody>
      </p:sp>
      <p:graphicFrame>
        <p:nvGraphicFramePr>
          <p:cNvPr id="4" name="Gráfico 3"/>
          <p:cNvGraphicFramePr/>
          <p:nvPr/>
        </p:nvGraphicFramePr>
        <p:xfrm>
          <a:off x="714348" y="4000504"/>
          <a:ext cx="3857652" cy="2065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ângulo 4"/>
          <p:cNvSpPr/>
          <p:nvPr/>
        </p:nvSpPr>
        <p:spPr>
          <a:xfrm>
            <a:off x="1142976" y="3500438"/>
            <a:ext cx="33575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sz="1400" b="1" dirty="0" smtClean="0">
                <a:ea typeface="Times New Roman"/>
                <a:cs typeface="Times New Roman"/>
              </a:rPr>
              <a:t>Cobertura do programa de atenção ao hipertenso na unidade de saúde.</a:t>
            </a:r>
          </a:p>
        </p:txBody>
      </p:sp>
      <p:graphicFrame>
        <p:nvGraphicFramePr>
          <p:cNvPr id="6" name="Gráfico 5"/>
          <p:cNvGraphicFramePr/>
          <p:nvPr/>
        </p:nvGraphicFramePr>
        <p:xfrm>
          <a:off x="4786314" y="4000504"/>
          <a:ext cx="3929090" cy="2109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tângulo 7"/>
          <p:cNvSpPr/>
          <p:nvPr/>
        </p:nvSpPr>
        <p:spPr>
          <a:xfrm>
            <a:off x="4714876" y="3500438"/>
            <a:ext cx="37147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sz="1400" b="1" dirty="0" smtClean="0">
                <a:ea typeface="Times New Roman"/>
                <a:cs typeface="Times New Roman"/>
              </a:rPr>
              <a:t>Cobertura do programa de atenção ao diabético na unidade de saúde.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RESULTADOS</a:t>
            </a:r>
            <a:endParaRPr lang="pt-BR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214282" y="1571612"/>
            <a:ext cx="8715436" cy="4786346"/>
          </a:xfrm>
        </p:spPr>
        <p:txBody>
          <a:bodyPr>
            <a:normAutofit lnSpcReduction="10000"/>
          </a:bodyPr>
          <a:lstStyle/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400" b="1" dirty="0" smtClean="0"/>
              <a:t>Meta 3: </a:t>
            </a:r>
            <a:r>
              <a:rPr lang="pt-BR" sz="2400" dirty="0" smtClean="0"/>
              <a:t>Realizar exame clínico apropriado em 100% dos hipertensos.</a:t>
            </a: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400" b="1" dirty="0" smtClean="0"/>
              <a:t>Meta 4:</a:t>
            </a:r>
            <a:r>
              <a:rPr lang="pt-BR" sz="2400" dirty="0" smtClean="0"/>
              <a:t> Realizar exame clínico apropriado em 100% dos diabéticos.</a:t>
            </a:r>
          </a:p>
          <a:p>
            <a:pPr>
              <a:buNone/>
            </a:pPr>
            <a:r>
              <a:rPr lang="pt-BR" sz="2800" dirty="0" smtClean="0"/>
              <a:t>                       Hipertensos                    Diabéticos</a:t>
            </a:r>
          </a:p>
          <a:p>
            <a:pPr>
              <a:buNone/>
            </a:pPr>
            <a:r>
              <a:rPr lang="pt-BR" sz="2800" dirty="0" smtClean="0"/>
              <a:t>Mês 1 =                     65                                   23</a:t>
            </a:r>
          </a:p>
          <a:p>
            <a:pPr>
              <a:buNone/>
            </a:pPr>
            <a:r>
              <a:rPr lang="pt-BR" sz="2800" dirty="0" smtClean="0"/>
              <a:t>Mês 2 =                    113                                  48</a:t>
            </a:r>
          </a:p>
          <a:p>
            <a:pPr>
              <a:buNone/>
            </a:pPr>
            <a:r>
              <a:rPr lang="pt-BR" sz="2800" dirty="0" smtClean="0"/>
              <a:t>Mês 3 =                    144                                  55</a:t>
            </a:r>
          </a:p>
          <a:p>
            <a:pPr>
              <a:buNone/>
            </a:pPr>
            <a:r>
              <a:rPr lang="pt-BR" sz="2800" dirty="0" smtClean="0"/>
              <a:t>Mês 4 =                    194                                  55</a:t>
            </a:r>
          </a:p>
          <a:p>
            <a:pPr algn="ctr">
              <a:buNone/>
            </a:pPr>
            <a:r>
              <a:rPr lang="pt-BR" sz="2800" b="1" dirty="0" smtClean="0">
                <a:solidFill>
                  <a:schemeClr val="accent2"/>
                </a:solidFill>
              </a:rPr>
              <a:t>Com o trabalho da nossa equipe de saúde, conseguimos atingir </a:t>
            </a:r>
            <a:r>
              <a:rPr lang="pt-BR" sz="2800" b="1" dirty="0" smtClean="0">
                <a:solidFill>
                  <a:schemeClr val="accent2"/>
                </a:solidFill>
              </a:rPr>
              <a:t>as metas estipuladas </a:t>
            </a:r>
            <a:r>
              <a:rPr lang="pt-BR" sz="2800" b="1" dirty="0" smtClean="0">
                <a:solidFill>
                  <a:schemeClr val="accent2"/>
                </a:solidFill>
              </a:rPr>
              <a:t>em todos os meses da intervenção.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>
              <a:buNone/>
            </a:pPr>
            <a:r>
              <a:rPr lang="pt-BR" sz="2400" b="1" dirty="0" smtClean="0"/>
              <a:t>Meta 5: </a:t>
            </a:r>
            <a:r>
              <a:rPr lang="pt-BR" sz="2400" dirty="0" smtClean="0"/>
              <a:t>Garantir a 100% dos hipertensos a realização de exames complementares em dia de acordo com o protocolo.</a:t>
            </a:r>
          </a:p>
          <a:p>
            <a:pPr lvl="0" algn="just">
              <a:buNone/>
            </a:pPr>
            <a:r>
              <a:rPr lang="pt-BR" sz="2400" b="1" dirty="0" smtClean="0"/>
              <a:t>Meta 6:</a:t>
            </a:r>
            <a:r>
              <a:rPr lang="pt-BR" sz="2400" dirty="0" smtClean="0"/>
              <a:t> Garantir a 100% dos diabéticos a realização de exames complementares em dia de acordo com o protocolo.</a:t>
            </a:r>
          </a:p>
          <a:p>
            <a:pPr lvl="0" algn="just">
              <a:buNone/>
            </a:pPr>
            <a:endParaRPr lang="pt-BR" sz="2400" dirty="0" smtClean="0"/>
          </a:p>
          <a:p>
            <a:pPr lvl="0" algn="ctr">
              <a:buNone/>
            </a:pPr>
            <a:r>
              <a:rPr lang="pt-BR" sz="2400" dirty="0" smtClean="0"/>
              <a:t>	</a:t>
            </a:r>
            <a:r>
              <a:rPr lang="pt-BR" sz="2400" b="1" dirty="0" smtClean="0">
                <a:solidFill>
                  <a:schemeClr val="accent2"/>
                </a:solidFill>
              </a:rPr>
              <a:t>Conseguimos cumprir com </a:t>
            </a:r>
            <a:r>
              <a:rPr lang="pt-BR" sz="2400" b="1" dirty="0" smtClean="0">
                <a:solidFill>
                  <a:schemeClr val="accent2"/>
                </a:solidFill>
              </a:rPr>
              <a:t>as metas </a:t>
            </a:r>
            <a:r>
              <a:rPr lang="pt-BR" sz="2400" b="1" dirty="0" smtClean="0">
                <a:solidFill>
                  <a:schemeClr val="accent2"/>
                </a:solidFill>
              </a:rPr>
              <a:t>estipulada em todos os quatro meses de intervenção de modo que todos os hipertensos e diabéticos atendidos, em cada mês, realizaram os exames complementares. </a:t>
            </a:r>
          </a:p>
          <a:p>
            <a:pPr algn="just"/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just">
              <a:buNone/>
            </a:pPr>
            <a:r>
              <a:rPr lang="pt-BR" sz="2400" b="1" dirty="0" smtClean="0"/>
              <a:t>Meta 7: </a:t>
            </a:r>
            <a:r>
              <a:rPr lang="pt-BR" sz="2400" dirty="0" smtClean="0"/>
              <a:t>Priorizar a prescrição de medicamentos da farmácia popular para 100% dos hipertensos cadastrados na unidade de saúde.</a:t>
            </a:r>
          </a:p>
          <a:p>
            <a:pPr marL="0" indent="0" algn="just">
              <a:buNone/>
            </a:pPr>
            <a:r>
              <a:rPr lang="pt-BR" sz="2400" b="1" dirty="0" smtClean="0"/>
              <a:t>Meta 8:</a:t>
            </a:r>
            <a:r>
              <a:rPr lang="pt-BR" sz="2400" dirty="0" smtClean="0"/>
              <a:t> Priorizar a prescrição de medicamentos da farmácia popular para 100% dos diabéticos cadastrados na unidade de saúde.</a:t>
            </a:r>
          </a:p>
          <a:p>
            <a:pPr marL="0" indent="0" algn="ctr">
              <a:buNone/>
            </a:pPr>
            <a:r>
              <a:rPr lang="pt-BR" sz="2400" b="1" dirty="0" smtClean="0">
                <a:solidFill>
                  <a:schemeClr val="accent2"/>
                </a:solidFill>
              </a:rPr>
              <a:t>Durante todos os quatro meses da intervenção conseguimos prescrever para todos os hipertensos e diabéticos as medicações da farmácia popular, cumprindo com a meta de forma integral. </a:t>
            </a:r>
          </a:p>
          <a:p>
            <a:pPr>
              <a:buNone/>
            </a:pPr>
            <a:endParaRPr lang="pt-BR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>
              <a:buNone/>
            </a:pPr>
            <a:r>
              <a:rPr lang="pt-BR" sz="2400" b="1" dirty="0" smtClean="0"/>
              <a:t>Meta 9: </a:t>
            </a:r>
            <a:r>
              <a:rPr lang="pt-BR" sz="2400" dirty="0" smtClean="0"/>
              <a:t>Realizar avaliação da necessidade de atendimento odontológico em 100% dos hipertensos.</a:t>
            </a:r>
          </a:p>
          <a:p>
            <a:pPr lvl="0" algn="just">
              <a:buNone/>
            </a:pPr>
            <a:r>
              <a:rPr lang="pt-BR" sz="2400" dirty="0" smtClean="0"/>
              <a:t> </a:t>
            </a:r>
            <a:r>
              <a:rPr lang="pt-BR" sz="2400" b="1" dirty="0" smtClean="0"/>
              <a:t>Meta 10:</a:t>
            </a:r>
            <a:r>
              <a:rPr lang="pt-BR" sz="2400" dirty="0" smtClean="0"/>
              <a:t> Realizar avaliação da necessidade de atendimento odontológico em 100% dos diabéticos.</a:t>
            </a:r>
          </a:p>
          <a:p>
            <a:pPr algn="ctr">
              <a:buNone/>
            </a:pPr>
            <a:endParaRPr lang="pt-BR" sz="2800" dirty="0" smtClean="0"/>
          </a:p>
          <a:p>
            <a:pPr algn="ctr">
              <a:buNone/>
            </a:pPr>
            <a:r>
              <a:rPr lang="pt-BR" sz="2800" b="1" dirty="0" smtClean="0">
                <a:solidFill>
                  <a:schemeClr val="accent2"/>
                </a:solidFill>
              </a:rPr>
              <a:t>Realizamos avaliação da necessidade de atendimento </a:t>
            </a:r>
            <a:r>
              <a:rPr lang="pt-BR" sz="2800" b="1" dirty="0" smtClean="0">
                <a:solidFill>
                  <a:schemeClr val="accent2"/>
                </a:solidFill>
              </a:rPr>
              <a:t>odontológico para </a:t>
            </a:r>
            <a:r>
              <a:rPr lang="pt-BR" sz="2800" b="1" dirty="0" smtClean="0">
                <a:solidFill>
                  <a:schemeClr val="accent2"/>
                </a:solidFill>
              </a:rPr>
              <a:t>todos os diabéticos e hipertensos com ações de promoção e revisão bucal em todos os meses da intervenção.</a:t>
            </a:r>
            <a:endParaRPr lang="pt-BR" sz="28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>
              <a:buNone/>
            </a:pPr>
            <a:r>
              <a:rPr lang="pt-BR" sz="2400" b="1" dirty="0" smtClean="0"/>
              <a:t>Meta 11: </a:t>
            </a:r>
            <a:r>
              <a:rPr lang="pt-BR" sz="2400" dirty="0" smtClean="0"/>
              <a:t>Buscar 100% dos hipertensos faltosos às consultas na unidade de saúde conforme a periodicidade recomendada.</a:t>
            </a:r>
          </a:p>
          <a:p>
            <a:pPr lvl="0">
              <a:buNone/>
            </a:pPr>
            <a:r>
              <a:rPr lang="pt-BR" sz="2400" b="1" dirty="0" smtClean="0"/>
              <a:t>Meta 12:  </a:t>
            </a:r>
            <a:r>
              <a:rPr lang="pt-BR" sz="2400" dirty="0" smtClean="0"/>
              <a:t>Buscar 100% dos diabéticos faltosos às consultas na unidade de saúde conforme a periodicidade recomendada.</a:t>
            </a:r>
          </a:p>
          <a:p>
            <a:pPr algn="ctr">
              <a:buNone/>
            </a:pPr>
            <a:r>
              <a:rPr lang="pt-BR" sz="2400" dirty="0" smtClean="0"/>
              <a:t>	</a:t>
            </a:r>
          </a:p>
          <a:p>
            <a:pPr algn="ctr">
              <a:buNone/>
            </a:pPr>
            <a:r>
              <a:rPr lang="pt-BR" sz="2400" b="1" dirty="0" smtClean="0">
                <a:solidFill>
                  <a:schemeClr val="accent2"/>
                </a:solidFill>
              </a:rPr>
              <a:t>Durante o período de quatro meses tivemos apenas três hipertensos faltosos as consultas e todos eles receberam busca ativa. </a:t>
            </a:r>
          </a:p>
          <a:p>
            <a:pPr algn="ctr">
              <a:buNone/>
            </a:pPr>
            <a:r>
              <a:rPr lang="pt-BR" sz="2400" b="1" dirty="0" smtClean="0">
                <a:solidFill>
                  <a:schemeClr val="accent2"/>
                </a:solidFill>
              </a:rPr>
              <a:t>Quanto aos diabéticos, no primeiro mês da intervenção não tivemos faltosos, e do segundo ao quarto mês tivemos apenas um usuário diabético faltoso que recebeu busca ativa. </a:t>
            </a:r>
          </a:p>
          <a:p>
            <a:pPr lvl="0">
              <a:buNone/>
            </a:pPr>
            <a:endParaRPr lang="pt-BR" sz="2400" dirty="0" smtClean="0"/>
          </a:p>
          <a:p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>
              <a:buNone/>
            </a:pPr>
            <a:r>
              <a:rPr lang="pt-BR" sz="2400" b="1" dirty="0" smtClean="0"/>
              <a:t>Meta 13: </a:t>
            </a:r>
            <a:r>
              <a:rPr lang="pt-BR" sz="2400" dirty="0" smtClean="0"/>
              <a:t>Manter ficha de acompanhamento de 100% dos hipertensos cadastrados na unidade de saúde.</a:t>
            </a:r>
          </a:p>
          <a:p>
            <a:pPr lvl="0" algn="just">
              <a:buNone/>
            </a:pPr>
            <a:r>
              <a:rPr lang="pt-BR" sz="2400" b="1" dirty="0" smtClean="0"/>
              <a:t>Meta 14: </a:t>
            </a:r>
            <a:r>
              <a:rPr lang="pt-BR" sz="2400" dirty="0" smtClean="0"/>
              <a:t>Manter ficha de acompanhamento de 100% dos diabéticos cadastrados na unidade de saúde.</a:t>
            </a:r>
          </a:p>
          <a:p>
            <a:pPr algn="ctr">
              <a:buNone/>
            </a:pPr>
            <a:endParaRPr lang="pt-BR" sz="2800" dirty="0" smtClean="0"/>
          </a:p>
          <a:p>
            <a:pPr algn="ctr">
              <a:buNone/>
            </a:pPr>
            <a:r>
              <a:rPr lang="pt-BR" sz="2800" b="1" dirty="0" smtClean="0">
                <a:solidFill>
                  <a:schemeClr val="accent2"/>
                </a:solidFill>
              </a:rPr>
              <a:t>Estas metas foram cumpridas integralmente em todos os meses da intervenção, ou seja, 100% dos hipertensos e diabéticos tiveram seus registros atualizados nas fichas e prontuários. </a:t>
            </a:r>
            <a:endParaRPr lang="pt-BR" sz="28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>
              <a:buNone/>
            </a:pPr>
            <a:r>
              <a:rPr lang="pt-BR" sz="2400" b="1" dirty="0" smtClean="0"/>
              <a:t>Meta 15: </a:t>
            </a:r>
            <a:r>
              <a:rPr lang="pt-BR" sz="2400" dirty="0" smtClean="0"/>
              <a:t>Realizar estratificação do risco cardiovascular em 100% dos hipertensos cadastrados na unidade de saúde.</a:t>
            </a:r>
          </a:p>
          <a:p>
            <a:pPr lvl="0" algn="just">
              <a:buNone/>
            </a:pPr>
            <a:r>
              <a:rPr lang="pt-BR" sz="2400" b="1" dirty="0" smtClean="0"/>
              <a:t> Meta 16: </a:t>
            </a:r>
            <a:r>
              <a:rPr lang="pt-BR" sz="2400" dirty="0" smtClean="0"/>
              <a:t>Realizar estratificação do risco cardiovascular em 100% dos diabéticos cadastrados na unidade de saúde.</a:t>
            </a:r>
          </a:p>
          <a:p>
            <a:pPr algn="ctr">
              <a:buNone/>
            </a:pPr>
            <a:endParaRPr lang="pt-BR" sz="2400" b="1" dirty="0" smtClean="0">
              <a:solidFill>
                <a:schemeClr val="accent2"/>
              </a:solidFill>
            </a:endParaRPr>
          </a:p>
          <a:p>
            <a:pPr algn="ctr">
              <a:buNone/>
            </a:pPr>
            <a:r>
              <a:rPr lang="pt-BR" sz="2400" b="1" dirty="0" smtClean="0">
                <a:solidFill>
                  <a:schemeClr val="accent2"/>
                </a:solidFill>
              </a:rPr>
              <a:t>Estas metas foram cumpridas de forma integral em todos os meses da intervenção tanto para os hipertensos quanto para os diabéticos e para isso, nos guiamos pelos </a:t>
            </a:r>
            <a:r>
              <a:rPr lang="pt-BR" sz="2400" b="1" dirty="0" smtClean="0">
                <a:solidFill>
                  <a:schemeClr val="accent2"/>
                </a:solidFill>
              </a:rPr>
              <a:t>protocolos </a:t>
            </a:r>
            <a:r>
              <a:rPr lang="pt-BR" sz="2400" b="1" dirty="0" smtClean="0">
                <a:solidFill>
                  <a:schemeClr val="accent2"/>
                </a:solidFill>
              </a:rPr>
              <a:t>e antecedentes familiares.</a:t>
            </a:r>
          </a:p>
          <a:p>
            <a:pPr lvl="0" algn="just">
              <a:buNone/>
            </a:pPr>
            <a:endParaRPr lang="pt-BR" sz="2400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l"/>
            <a:r>
              <a:rPr lang="pt-BR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pt-BR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pt-BR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INTRODUÇÃO</a:t>
            </a:r>
            <a:br>
              <a:rPr lang="pt-BR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endParaRPr lang="pt-BR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>
          <a:xfrm>
            <a:off x="285720" y="1000108"/>
            <a:ext cx="8643998" cy="5214974"/>
          </a:xfrm>
        </p:spPr>
        <p:txBody>
          <a:bodyPr>
            <a:normAutofit/>
          </a:bodyPr>
          <a:lstStyle/>
          <a:p>
            <a:pPr>
              <a:buNone/>
            </a:pPr>
            <a:endParaRPr lang="pt-BR" sz="2400" dirty="0" smtClean="0"/>
          </a:p>
          <a:p>
            <a:r>
              <a:rPr lang="pt-BR" b="1" dirty="0" smtClean="0"/>
              <a:t>Importância da ação programática: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</a:pPr>
            <a:r>
              <a:rPr lang="es-ES" sz="3200" dirty="0" err="1" smtClean="0"/>
              <a:t>Fator</a:t>
            </a:r>
            <a:r>
              <a:rPr lang="es-ES" sz="3200" dirty="0" smtClean="0"/>
              <a:t> primordial para proporcionar </a:t>
            </a:r>
            <a:r>
              <a:rPr lang="es-ES" sz="3200" dirty="0" err="1" smtClean="0"/>
              <a:t>uma</a:t>
            </a:r>
            <a:r>
              <a:rPr lang="es-ES" sz="3200" dirty="0" smtClean="0"/>
              <a:t> grande melhora dos indicadores de </a:t>
            </a:r>
            <a:r>
              <a:rPr lang="es-ES" sz="3200" dirty="0" err="1" smtClean="0"/>
              <a:t>saúde</a:t>
            </a:r>
            <a:r>
              <a:rPr lang="es-ES" sz="3200" dirty="0" smtClean="0"/>
              <a:t> e da </a:t>
            </a:r>
            <a:r>
              <a:rPr lang="es-ES" sz="3200" dirty="0" err="1" smtClean="0"/>
              <a:t>qualidade</a:t>
            </a:r>
            <a:r>
              <a:rPr lang="es-ES" sz="3200" dirty="0" smtClean="0"/>
              <a:t> de vida da </a:t>
            </a:r>
            <a:r>
              <a:rPr lang="es-ES" sz="3200" dirty="0" err="1" smtClean="0"/>
              <a:t>população</a:t>
            </a:r>
            <a:r>
              <a:rPr lang="es-ES" sz="3200" dirty="0" smtClean="0"/>
              <a:t>;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</a:pPr>
            <a:r>
              <a:rPr lang="pt-BR" sz="3200" dirty="0" smtClean="0"/>
              <a:t>Propiciar um controle mais efetivo das enfermidades;</a:t>
            </a:r>
          </a:p>
          <a:p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>
              <a:buNone/>
            </a:pPr>
            <a:r>
              <a:rPr lang="pt-BR" sz="2400" b="1" dirty="0" smtClean="0"/>
              <a:t>Meta 17: </a:t>
            </a:r>
            <a:r>
              <a:rPr lang="pt-BR" sz="2400" dirty="0" smtClean="0"/>
              <a:t>Garantir orientação nutricional sobre alimentação </a:t>
            </a:r>
            <a:r>
              <a:rPr lang="pt-BR" sz="2400" dirty="0" err="1" smtClean="0"/>
              <a:t>saúdável</a:t>
            </a:r>
            <a:r>
              <a:rPr lang="pt-BR" sz="2400" dirty="0" smtClean="0"/>
              <a:t> a 100% dos hipertensos.</a:t>
            </a:r>
          </a:p>
          <a:p>
            <a:pPr lvl="0" algn="just">
              <a:buNone/>
            </a:pPr>
            <a:r>
              <a:rPr lang="pt-BR" sz="2400" b="1" dirty="0" smtClean="0"/>
              <a:t>Meta 18: </a:t>
            </a:r>
            <a:r>
              <a:rPr lang="pt-BR" sz="2400" dirty="0" smtClean="0"/>
              <a:t>Garantir orientação nutricional sobre alimentação saudável a 100% dos diabéticos.</a:t>
            </a:r>
          </a:p>
          <a:p>
            <a:pPr algn="ctr">
              <a:buNone/>
            </a:pPr>
            <a:r>
              <a:rPr lang="pt-BR" b="1" dirty="0" smtClean="0">
                <a:solidFill>
                  <a:schemeClr val="accent2"/>
                </a:solidFill>
              </a:rPr>
              <a:t>Metas cumpridas integralmente em todos os meses da intervenção.</a:t>
            </a:r>
            <a:endParaRPr lang="pt-BR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>
              <a:buNone/>
            </a:pPr>
            <a:r>
              <a:rPr lang="pt-BR" sz="2400" b="1" dirty="0" smtClean="0"/>
              <a:t>Meta 19: </a:t>
            </a:r>
            <a:r>
              <a:rPr lang="pt-BR" sz="2400" dirty="0" smtClean="0"/>
              <a:t>Garantir orientação em relação à prática regular de atividade física a 100% dos hipertensos.</a:t>
            </a:r>
          </a:p>
          <a:p>
            <a:pPr lvl="0" algn="just">
              <a:buNone/>
            </a:pPr>
            <a:r>
              <a:rPr lang="pt-BR" sz="2400" b="1" dirty="0" smtClean="0"/>
              <a:t>Meta 20: </a:t>
            </a:r>
            <a:r>
              <a:rPr lang="pt-BR" sz="2400" dirty="0" smtClean="0"/>
              <a:t>Garantir orientação em relação à prática regular de atividade física a 100% dos diabéticos.</a:t>
            </a:r>
          </a:p>
          <a:p>
            <a:pPr algn="ctr">
              <a:buNone/>
            </a:pPr>
            <a:endParaRPr lang="pt-BR" sz="2400" b="1" dirty="0" smtClean="0">
              <a:solidFill>
                <a:schemeClr val="accent2"/>
              </a:solidFill>
            </a:endParaRPr>
          </a:p>
          <a:p>
            <a:pPr marL="0" indent="0" algn="ctr">
              <a:buNone/>
            </a:pPr>
            <a:r>
              <a:rPr lang="pt-BR" b="1" dirty="0" smtClean="0">
                <a:solidFill>
                  <a:schemeClr val="accent2"/>
                </a:solidFill>
              </a:rPr>
              <a:t>Metas cumpridas integralmente em todos os meses da intervenção.</a:t>
            </a:r>
          </a:p>
          <a:p>
            <a:pPr marL="0" lvl="0" indent="0" algn="just">
              <a:buNone/>
            </a:pPr>
            <a:endParaRPr lang="pt-BR" sz="2800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>
              <a:buNone/>
            </a:pPr>
            <a:r>
              <a:rPr lang="pt-BR" sz="2400" b="1" dirty="0" smtClean="0"/>
              <a:t>Meta 21: </a:t>
            </a:r>
            <a:r>
              <a:rPr lang="pt-BR" sz="2400" dirty="0" smtClean="0"/>
              <a:t>Garantir orientação sobre os riscos do tabagismo a 100% dos hipertensos.</a:t>
            </a:r>
          </a:p>
          <a:p>
            <a:pPr lvl="0" algn="just">
              <a:buNone/>
            </a:pPr>
            <a:r>
              <a:rPr lang="pt-BR" sz="2400" b="1" dirty="0" smtClean="0"/>
              <a:t>Meta 22: </a:t>
            </a:r>
            <a:r>
              <a:rPr lang="pt-BR" sz="2400" dirty="0" smtClean="0"/>
              <a:t>Garantir orientação sobre os riscos do tabagismo a 100% dos diabéticos.</a:t>
            </a:r>
          </a:p>
          <a:p>
            <a:pPr algn="ctr">
              <a:buNone/>
            </a:pPr>
            <a:endParaRPr lang="pt-BR" b="1" dirty="0" smtClean="0">
              <a:solidFill>
                <a:schemeClr val="accent2"/>
              </a:solidFill>
            </a:endParaRPr>
          </a:p>
          <a:p>
            <a:pPr algn="ctr">
              <a:buNone/>
            </a:pPr>
            <a:r>
              <a:rPr lang="pt-BR" b="1" dirty="0" smtClean="0">
                <a:solidFill>
                  <a:schemeClr val="accent2"/>
                </a:solidFill>
              </a:rPr>
              <a:t>Metas cumpridas integralmente em todos os meses da intervenção.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 algn="just">
              <a:buNone/>
            </a:pPr>
            <a:r>
              <a:rPr lang="pt-BR" sz="2400" b="1" dirty="0" smtClean="0"/>
              <a:t>Meta 23: </a:t>
            </a:r>
            <a:r>
              <a:rPr lang="pt-BR" sz="2400" dirty="0" smtClean="0"/>
              <a:t>Garantir orientação sobre higiene bucal a 100% dos hipertensos.</a:t>
            </a:r>
          </a:p>
          <a:p>
            <a:pPr lvl="0" algn="just">
              <a:buNone/>
            </a:pPr>
            <a:r>
              <a:rPr lang="pt-BR" sz="2400" dirty="0" smtClean="0"/>
              <a:t> </a:t>
            </a:r>
            <a:r>
              <a:rPr lang="pt-BR" sz="2400" b="1" dirty="0" smtClean="0"/>
              <a:t>Meta 24: </a:t>
            </a:r>
            <a:r>
              <a:rPr lang="pt-BR" sz="2400" dirty="0" smtClean="0"/>
              <a:t>Garantir orientação sobre higiene bucal a 100% dos diabéticos.</a:t>
            </a:r>
          </a:p>
          <a:p>
            <a:pPr lvl="0" algn="ctr">
              <a:buNone/>
            </a:pPr>
            <a:r>
              <a:rPr lang="pt-BR" sz="2400" b="1" dirty="0" smtClean="0"/>
              <a:t>Metas cumpridas integralmente em todos os meses da intervenção</a:t>
            </a:r>
          </a:p>
          <a:p>
            <a:pPr algn="just">
              <a:buNone/>
            </a:pPr>
            <a:r>
              <a:rPr lang="pt-BR" sz="2400" dirty="0" smtClean="0"/>
              <a:t>	</a:t>
            </a:r>
            <a:r>
              <a:rPr lang="pt-BR" sz="2400" b="1" dirty="0" smtClean="0">
                <a:solidFill>
                  <a:schemeClr val="accent2"/>
                </a:solidFill>
              </a:rPr>
              <a:t>As ações que contribuíram para os bons resultados dessas metas de promoção da saúde foram justamente as ações de promoção constante, palestras sobre estilo e modo de vida na comunidade. Todas as semanas se </a:t>
            </a:r>
            <a:r>
              <a:rPr lang="pt-BR" sz="2400" b="1" dirty="0" smtClean="0">
                <a:solidFill>
                  <a:schemeClr val="accent2"/>
                </a:solidFill>
              </a:rPr>
              <a:t>formava </a:t>
            </a:r>
            <a:r>
              <a:rPr lang="pt-BR" sz="2400" b="1" dirty="0" smtClean="0">
                <a:solidFill>
                  <a:schemeClr val="accent2"/>
                </a:solidFill>
              </a:rPr>
              <a:t>um grupo de profissionais para realizar palestra na igreja da comunidade. Contamos com o apoio da nutricionista, professor de exercícios físicos, equipe de saúde da unidade e gestão.</a:t>
            </a:r>
          </a:p>
          <a:p>
            <a:pPr lvl="0" algn="just">
              <a:buNone/>
            </a:pPr>
            <a:endParaRPr lang="pt-BR" sz="2400" dirty="0" smtClean="0"/>
          </a:p>
          <a:p>
            <a:pPr algn="just">
              <a:buNone/>
            </a:pP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DISCUSSÃO</a:t>
            </a:r>
          </a:p>
        </p:txBody>
      </p:sp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58175" cy="447198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BR" sz="2600" b="1" dirty="0" smtClean="0">
                <a:solidFill>
                  <a:schemeClr val="tx1"/>
                </a:solidFill>
              </a:rPr>
              <a:t>Importância da intervenção:</a:t>
            </a:r>
          </a:p>
          <a:p>
            <a:pPr lvl="1" algn="just"/>
            <a:r>
              <a:rPr lang="pt-BR" sz="2600" b="1" dirty="0" smtClean="0">
                <a:solidFill>
                  <a:schemeClr val="tx1"/>
                </a:solidFill>
              </a:rPr>
              <a:t>Para a equipe:</a:t>
            </a:r>
          </a:p>
          <a:p>
            <a:pPr lvl="2" algn="just"/>
            <a:r>
              <a:rPr lang="pt-BR" sz="2600" dirty="0" smtClean="0">
                <a:solidFill>
                  <a:schemeClr val="tx1"/>
                </a:solidFill>
              </a:rPr>
              <a:t>Possibilitou uma maior capacitação da equipe;</a:t>
            </a:r>
          </a:p>
          <a:p>
            <a:pPr lvl="2" algn="just"/>
            <a:r>
              <a:rPr lang="pt-BR" sz="2600" dirty="0">
                <a:solidFill>
                  <a:schemeClr val="tx1"/>
                </a:solidFill>
              </a:rPr>
              <a:t>M</a:t>
            </a:r>
            <a:r>
              <a:rPr lang="pt-BR" sz="2600" dirty="0" smtClean="0">
                <a:solidFill>
                  <a:schemeClr val="tx1"/>
                </a:solidFill>
              </a:rPr>
              <a:t>aior integração dos profissionais da equipe;</a:t>
            </a:r>
          </a:p>
          <a:p>
            <a:pPr lvl="2" algn="just"/>
            <a:r>
              <a:rPr lang="pt-BR" sz="2600" dirty="0" smtClean="0">
                <a:solidFill>
                  <a:schemeClr val="tx1"/>
                </a:solidFill>
              </a:rPr>
              <a:t>Maior conhecimento da clientela </a:t>
            </a:r>
            <a:r>
              <a:rPr lang="pt-BR" sz="2600" dirty="0" err="1" smtClean="0">
                <a:solidFill>
                  <a:schemeClr val="tx1"/>
                </a:solidFill>
              </a:rPr>
              <a:t>adscrita</a:t>
            </a:r>
            <a:r>
              <a:rPr lang="pt-BR" sz="2600" dirty="0" smtClean="0">
                <a:solidFill>
                  <a:schemeClr val="tx1"/>
                </a:solidFill>
              </a:rPr>
              <a:t>;</a:t>
            </a:r>
          </a:p>
          <a:p>
            <a:pPr marL="971550" lvl="1" indent="-457200" algn="just"/>
            <a:endParaRPr lang="pt-BR" sz="2600" dirty="0" smtClean="0">
              <a:solidFill>
                <a:schemeClr val="tx1"/>
              </a:solidFill>
            </a:endParaRPr>
          </a:p>
          <a:p>
            <a:pPr marL="971550" lvl="1" indent="-457200" algn="just"/>
            <a:r>
              <a:rPr lang="pt-BR" sz="2600" b="1" dirty="0" smtClean="0">
                <a:solidFill>
                  <a:schemeClr val="tx1"/>
                </a:solidFill>
              </a:rPr>
              <a:t>Para o serviço:</a:t>
            </a:r>
          </a:p>
          <a:p>
            <a:pPr lvl="2" algn="just"/>
            <a:r>
              <a:rPr lang="pt-BR" sz="2600" dirty="0" smtClean="0">
                <a:solidFill>
                  <a:schemeClr val="tx1"/>
                </a:solidFill>
              </a:rPr>
              <a:t>Qualificação e padronização da atenção à saúde dos hipertensos e diabéticos;</a:t>
            </a:r>
          </a:p>
          <a:p>
            <a:pPr lvl="2" algn="just"/>
            <a:r>
              <a:rPr lang="pt-BR" sz="2600" dirty="0" smtClean="0">
                <a:solidFill>
                  <a:schemeClr val="tx1"/>
                </a:solidFill>
              </a:rPr>
              <a:t>Implantação de um registro específico;</a:t>
            </a:r>
          </a:p>
          <a:p>
            <a:pPr lvl="2" algn="just"/>
            <a:r>
              <a:rPr lang="pt-BR" sz="2600" dirty="0" smtClean="0">
                <a:solidFill>
                  <a:schemeClr val="tx1"/>
                </a:solidFill>
              </a:rPr>
              <a:t>Melhor organização dos processos de trabalho.</a:t>
            </a:r>
          </a:p>
          <a:p>
            <a:pPr lvl="2" algn="just"/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DISCUSSÃO</a:t>
            </a:r>
            <a:endParaRPr lang="pt-BR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b="1" dirty="0" smtClean="0">
                <a:solidFill>
                  <a:schemeClr val="tx1"/>
                </a:solidFill>
              </a:rPr>
              <a:t>Importância da intervenção:</a:t>
            </a:r>
          </a:p>
          <a:p>
            <a:pPr lvl="1"/>
            <a:r>
              <a:rPr lang="pt-BR" sz="2400" b="1" dirty="0" smtClean="0">
                <a:solidFill>
                  <a:schemeClr val="tx1"/>
                </a:solidFill>
              </a:rPr>
              <a:t>Para a comunidade:</a:t>
            </a:r>
          </a:p>
          <a:p>
            <a:pPr lvl="2"/>
            <a:r>
              <a:rPr lang="pt-BR" sz="2400" dirty="0" smtClean="0">
                <a:solidFill>
                  <a:schemeClr val="tx1"/>
                </a:solidFill>
              </a:rPr>
              <a:t>Promoveu um maior engajamento público;</a:t>
            </a:r>
          </a:p>
          <a:p>
            <a:pPr lvl="2"/>
            <a:r>
              <a:rPr lang="pt-BR" sz="2400" dirty="0" smtClean="0">
                <a:solidFill>
                  <a:schemeClr val="tx1"/>
                </a:solidFill>
              </a:rPr>
              <a:t>Qualificação do atendimento;</a:t>
            </a:r>
          </a:p>
          <a:p>
            <a:pPr lvl="2"/>
            <a:r>
              <a:rPr lang="pt-BR" sz="2400" dirty="0" smtClean="0">
                <a:solidFill>
                  <a:schemeClr val="tx1"/>
                </a:solidFill>
              </a:rPr>
              <a:t>Propiciou uma ampliação da cobertura;</a:t>
            </a:r>
          </a:p>
          <a:p>
            <a:pPr lvl="2"/>
            <a:r>
              <a:rPr lang="pt-BR" sz="2400" dirty="0" smtClean="0">
                <a:solidFill>
                  <a:schemeClr val="tx1"/>
                </a:solidFill>
              </a:rPr>
              <a:t>Profissionais mais capacitados;</a:t>
            </a:r>
          </a:p>
          <a:p>
            <a:pPr lvl="2"/>
            <a:r>
              <a:rPr lang="pt-BR" sz="2400" dirty="0" smtClean="0">
                <a:solidFill>
                  <a:schemeClr val="tx1"/>
                </a:solidFill>
              </a:rPr>
              <a:t>Propiciou um controle mais adequado da HAS e </a:t>
            </a:r>
            <a:r>
              <a:rPr lang="pt-BR" sz="2400" dirty="0" smtClean="0">
                <a:solidFill>
                  <a:schemeClr val="tx1"/>
                </a:solidFill>
              </a:rPr>
              <a:t>DM.</a:t>
            </a:r>
            <a:endParaRPr lang="pt-BR" sz="2400" dirty="0" smtClean="0">
              <a:solidFill>
                <a:schemeClr val="tx1"/>
              </a:solidFill>
            </a:endParaRPr>
          </a:p>
          <a:p>
            <a:pPr lvl="1"/>
            <a:endParaRPr lang="pt-BR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DISCUSSÃO</a:t>
            </a:r>
            <a:endParaRPr lang="pt-BR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 smtClean="0">
                <a:solidFill>
                  <a:schemeClr val="tx1"/>
                </a:solidFill>
              </a:rPr>
              <a:t>A intervenção já se encontra completamente inserida na rotina do </a:t>
            </a:r>
            <a:r>
              <a:rPr lang="pt-BR" dirty="0" smtClean="0">
                <a:solidFill>
                  <a:schemeClr val="tx1"/>
                </a:solidFill>
              </a:rPr>
              <a:t>serviço.</a:t>
            </a:r>
            <a:endParaRPr lang="pt-BR" dirty="0" smtClean="0">
              <a:solidFill>
                <a:schemeClr val="tx1"/>
              </a:solidFill>
            </a:endParaRPr>
          </a:p>
          <a:p>
            <a:pPr algn="just"/>
            <a:endParaRPr lang="pt-BR" dirty="0" smtClean="0">
              <a:solidFill>
                <a:schemeClr val="tx1"/>
              </a:solidFill>
            </a:endParaRPr>
          </a:p>
          <a:p>
            <a:pPr algn="just"/>
            <a:r>
              <a:rPr lang="pt-BR" b="1" dirty="0" smtClean="0">
                <a:solidFill>
                  <a:schemeClr val="tx1"/>
                </a:solidFill>
              </a:rPr>
              <a:t>Melhorias necessárias:</a:t>
            </a:r>
          </a:p>
          <a:p>
            <a:pPr lvl="1" algn="just"/>
            <a:r>
              <a:rPr lang="pt-BR" sz="2400" dirty="0" smtClean="0">
                <a:solidFill>
                  <a:schemeClr val="tx1"/>
                </a:solidFill>
              </a:rPr>
              <a:t>Aprimorar os registros;</a:t>
            </a:r>
            <a:endParaRPr lang="pt-BR" sz="2400" dirty="0" smtClean="0">
              <a:solidFill>
                <a:schemeClr val="tx1"/>
              </a:solidFill>
            </a:endParaRPr>
          </a:p>
          <a:p>
            <a:pPr lvl="1" algn="just"/>
            <a:r>
              <a:rPr lang="pt-BR" sz="2400" dirty="0" smtClean="0"/>
              <a:t>Expandir o trabalho de intervenção para as demais ações programáticas</a:t>
            </a:r>
            <a:r>
              <a:rPr lang="pt-BR" sz="2400" dirty="0" smtClean="0">
                <a:solidFill>
                  <a:schemeClr val="tx1"/>
                </a:solidFill>
              </a:rPr>
              <a:t>;</a:t>
            </a:r>
            <a:endParaRPr lang="pt-BR" sz="2400" dirty="0" smtClean="0">
              <a:solidFill>
                <a:schemeClr val="tx1"/>
              </a:solidFill>
            </a:endParaRPr>
          </a:p>
          <a:p>
            <a:pPr lvl="1" algn="just"/>
            <a:r>
              <a:rPr lang="pt-BR" sz="2400" dirty="0" smtClean="0">
                <a:solidFill>
                  <a:schemeClr val="tx1"/>
                </a:solidFill>
              </a:rPr>
              <a:t>Contratação de mais </a:t>
            </a:r>
            <a:r>
              <a:rPr lang="pt-BR" sz="2400" dirty="0" smtClean="0">
                <a:solidFill>
                  <a:schemeClr val="tx1"/>
                </a:solidFill>
              </a:rPr>
              <a:t> </a:t>
            </a:r>
            <a:r>
              <a:rPr lang="pt-BR" sz="2400" dirty="0" smtClean="0">
                <a:solidFill>
                  <a:schemeClr val="tx1"/>
                </a:solidFill>
              </a:rPr>
              <a:t>ACS;</a:t>
            </a:r>
            <a:endParaRPr lang="pt-BR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2910" y="500042"/>
            <a:ext cx="8229600" cy="1143000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pt-BR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Reflexão crítica sobre o  processo pessoal de aprendizagem na implementação da intervenção.</a:t>
            </a:r>
            <a:r>
              <a:rPr lang="pt-BR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pt-BR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endParaRPr lang="pt-BR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142844" y="1643050"/>
            <a:ext cx="8501154" cy="4714908"/>
          </a:xfrm>
        </p:spPr>
        <p:txBody>
          <a:bodyPr/>
          <a:lstStyle/>
          <a:p>
            <a:pPr algn="just"/>
            <a:endParaRPr lang="pt-BR" dirty="0" smtClean="0"/>
          </a:p>
          <a:p>
            <a:pPr algn="just"/>
            <a:endParaRPr lang="pt-BR" dirty="0" smtClean="0"/>
          </a:p>
          <a:p>
            <a:pPr algn="just"/>
            <a:endParaRPr lang="pt-BR" dirty="0" smtClean="0"/>
          </a:p>
          <a:p>
            <a:pPr algn="just"/>
            <a:endParaRPr lang="pt-BR" dirty="0"/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42910" y="164305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Aprendizados mais relevantes: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pt-BR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Conhecimento da carta de direito dos usuários de saúde;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pt-BR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Conhecimento sobre as ações programáticas;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pt-BR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Organização dos processos de trabalho;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pt-BR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Importância do trabalho em equipe;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pt-BR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pt-BR" sz="2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pt-BR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REFERENCIAS</a:t>
            </a:r>
            <a:br>
              <a:rPr lang="pt-BR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endParaRPr lang="pt-BR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025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285720" y="1571612"/>
            <a:ext cx="8186798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BRASIL. Ministério da Saúde. </a:t>
            </a: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Caderno de atenção básica: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Diabetes </a:t>
            </a:r>
            <a:r>
              <a:rPr kumimoji="0" lang="pt-BR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mellitus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1. ed. n. 16. Brasília: Ministério da saúde, 2006. 64p.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BRASIL. Ministério da Saúde. </a:t>
            </a: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Caderno de atenção básica: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Hipertensão arterial sistêmica. 1. ed. n. 15. Brasília: Ministério da saúde, 2006. 58p.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idx="1"/>
          </p:nvPr>
        </p:nvSpPr>
        <p:spPr>
          <a:xfrm>
            <a:off x="428596" y="1000108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pt-BR" sz="6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buNone/>
            </a:pPr>
            <a:endParaRPr lang="pt-BR" sz="6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buNone/>
            </a:pPr>
            <a:r>
              <a:rPr lang="pt-BR" sz="6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OBRIGADa</a:t>
            </a:r>
            <a:r>
              <a:rPr lang="pt-BR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!</a:t>
            </a:r>
            <a:endParaRPr lang="pt-BR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l"/>
            <a:r>
              <a:rPr lang="pt-BR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pt-BR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pt-B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INTRODUÇÃO</a:t>
            </a:r>
            <a:br>
              <a:rPr lang="pt-B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pt-BR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pt-BR" b="1" dirty="0" smtClean="0"/>
              <a:t>O Município - </a:t>
            </a:r>
            <a:r>
              <a:rPr lang="pt-BR" dirty="0" smtClean="0"/>
              <a:t>Dom </a:t>
            </a:r>
            <a:r>
              <a:rPr lang="pt-BR" dirty="0" err="1" smtClean="0"/>
              <a:t>Pedrito</a:t>
            </a:r>
            <a:r>
              <a:rPr lang="pt-BR" dirty="0" smtClean="0"/>
              <a:t>/RS</a:t>
            </a:r>
            <a:endParaRPr lang="pt-BR" b="1" dirty="0" smtClean="0"/>
          </a:p>
          <a:p>
            <a:pPr>
              <a:buFont typeface="Wingdings" pitchFamily="2" charset="2"/>
              <a:buChar char="Ø"/>
            </a:pPr>
            <a:endParaRPr lang="pt-BR" dirty="0" smtClean="0"/>
          </a:p>
          <a:p>
            <a:pPr>
              <a:buFont typeface="Wingdings" pitchFamily="2" charset="2"/>
              <a:buChar char="Ø"/>
            </a:pPr>
            <a:r>
              <a:rPr lang="pt-BR" dirty="0" smtClean="0"/>
              <a:t>População: 42000 habitantes</a:t>
            </a:r>
          </a:p>
          <a:p>
            <a:pPr>
              <a:buFont typeface="Wingdings" pitchFamily="2" charset="2"/>
              <a:buChar char="Ø"/>
            </a:pPr>
            <a:r>
              <a:rPr lang="pt-BR" dirty="0" smtClean="0"/>
              <a:t>4 UBS</a:t>
            </a:r>
          </a:p>
          <a:p>
            <a:pPr>
              <a:buFont typeface="Wingdings" pitchFamily="2" charset="2"/>
              <a:buChar char="Ø"/>
            </a:pPr>
            <a:r>
              <a:rPr lang="pt-BR" dirty="0" smtClean="0"/>
              <a:t>1 PRONTO SOCORRO </a:t>
            </a:r>
          </a:p>
          <a:p>
            <a:pPr>
              <a:buFont typeface="Wingdings" pitchFamily="2" charset="2"/>
              <a:buChar char="Ø"/>
            </a:pPr>
            <a:r>
              <a:rPr lang="pt-BR" dirty="0" smtClean="0"/>
              <a:t>1 HOSPITAL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pt-B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pt-B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pt-B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INTRODUÇÃO</a:t>
            </a:r>
            <a:br>
              <a:rPr lang="pt-B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pt-BR" b="1" dirty="0" smtClean="0"/>
              <a:t>ESF </a:t>
            </a:r>
            <a:r>
              <a:rPr lang="pt-BR" b="1" dirty="0" err="1" smtClean="0"/>
              <a:t>Tude</a:t>
            </a:r>
            <a:r>
              <a:rPr lang="pt-BR" b="1" dirty="0" smtClean="0"/>
              <a:t> de Godoy</a:t>
            </a:r>
          </a:p>
          <a:p>
            <a:endParaRPr lang="pt-BR" b="1" dirty="0" smtClean="0"/>
          </a:p>
          <a:p>
            <a:r>
              <a:rPr lang="pt-BR" b="1" dirty="0" smtClean="0"/>
              <a:t>Localização: </a:t>
            </a:r>
            <a:r>
              <a:rPr lang="pt-BR" dirty="0" smtClean="0"/>
              <a:t>Bairro </a:t>
            </a:r>
            <a:r>
              <a:rPr lang="pt-BR" dirty="0" err="1" smtClean="0"/>
              <a:t>Promorar</a:t>
            </a:r>
            <a:endParaRPr lang="pt-BR" dirty="0" smtClean="0"/>
          </a:p>
          <a:p>
            <a:r>
              <a:rPr lang="pt-BR" b="1" dirty="0" smtClean="0"/>
              <a:t>População </a:t>
            </a:r>
            <a:r>
              <a:rPr lang="pt-BR" b="1" dirty="0" err="1" smtClean="0"/>
              <a:t>adscrita</a:t>
            </a:r>
            <a:r>
              <a:rPr lang="pt-BR" b="1" dirty="0" smtClean="0"/>
              <a:t>: </a:t>
            </a:r>
            <a:r>
              <a:rPr lang="pt-BR" dirty="0" smtClean="0"/>
              <a:t>2436</a:t>
            </a:r>
            <a:r>
              <a:rPr lang="pt-BR" dirty="0" smtClean="0">
                <a:solidFill>
                  <a:srgbClr val="FF0000"/>
                </a:solidFill>
              </a:rPr>
              <a:t> </a:t>
            </a:r>
            <a:r>
              <a:rPr lang="pt-BR" dirty="0" smtClean="0"/>
              <a:t>pessoas.</a:t>
            </a:r>
          </a:p>
          <a:p>
            <a:r>
              <a:rPr lang="pt-BR" b="1" u="sng" dirty="0" smtClean="0"/>
              <a:t>472</a:t>
            </a:r>
            <a:r>
              <a:rPr lang="pt-BR" dirty="0" smtClean="0"/>
              <a:t> hipertensos. </a:t>
            </a:r>
          </a:p>
          <a:p>
            <a:r>
              <a:rPr lang="pt-BR" b="1" u="sng" dirty="0" smtClean="0"/>
              <a:t>102</a:t>
            </a:r>
            <a:r>
              <a:rPr lang="pt-BR" dirty="0" smtClean="0"/>
              <a:t>diabéticos</a:t>
            </a:r>
          </a:p>
          <a:p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pt-B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pt-B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pt-B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INTRODUÇÃO</a:t>
            </a:r>
            <a:br>
              <a:rPr lang="pt-B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pt-BR" b="1" dirty="0" smtClean="0"/>
              <a:t>ESF </a:t>
            </a:r>
            <a:r>
              <a:rPr lang="pt-BR" b="1" dirty="0" err="1" smtClean="0"/>
              <a:t>Tude</a:t>
            </a:r>
            <a:r>
              <a:rPr lang="pt-BR" b="1" dirty="0" smtClean="0"/>
              <a:t> de Godoy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pt-BR" b="1" dirty="0" smtClean="0"/>
              <a:t>A equipe de ESF é composta por: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pt-BR" dirty="0" smtClean="0"/>
              <a:t>um médico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pt-BR" dirty="0" smtClean="0"/>
              <a:t> uma enfermeira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pt-BR" dirty="0" smtClean="0"/>
              <a:t>cinco agentes comunitários de saúde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pt-BR" dirty="0" smtClean="0"/>
              <a:t>um técnico de enfermagem 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pt-BR" dirty="0" smtClean="0"/>
              <a:t>um </a:t>
            </a:r>
            <a:r>
              <a:rPr lang="pt-BR" dirty="0" err="1" smtClean="0"/>
              <a:t>odontólogo</a:t>
            </a:r>
            <a:endParaRPr lang="pt-BR" b="1" dirty="0" smtClean="0"/>
          </a:p>
          <a:p>
            <a:endParaRPr lang="pt-B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pt-B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pt-B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pt-B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INTRODUÇÃO</a:t>
            </a:r>
            <a:br>
              <a:rPr lang="pt-B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0034" y="1600200"/>
            <a:ext cx="8186766" cy="4829196"/>
          </a:xfrm>
        </p:spPr>
        <p:txBody>
          <a:bodyPr>
            <a:normAutofit fontScale="55000" lnSpcReduction="20000"/>
          </a:bodyPr>
          <a:lstStyle/>
          <a:p>
            <a:pPr algn="just">
              <a:lnSpc>
                <a:spcPct val="160000"/>
              </a:lnSpc>
              <a:spcBef>
                <a:spcPts val="0"/>
              </a:spcBef>
            </a:pPr>
            <a:r>
              <a:rPr lang="pt-BR" sz="4000" dirty="0" smtClean="0"/>
              <a:t>A unidade básica de saúde tem uma população com poucos recursos financeiros, possuem baixa escolaridade, uma qualidade de vida precária e apresentam inúmeros problemas de saúde.</a:t>
            </a:r>
          </a:p>
          <a:p>
            <a:pPr algn="just">
              <a:lnSpc>
                <a:spcPct val="160000"/>
              </a:lnSpc>
              <a:spcBef>
                <a:spcPts val="0"/>
              </a:spcBef>
            </a:pPr>
            <a:endParaRPr lang="pt-BR" sz="4000" dirty="0" smtClean="0"/>
          </a:p>
          <a:p>
            <a:pPr algn="just">
              <a:lnSpc>
                <a:spcPct val="160000"/>
              </a:lnSpc>
              <a:spcBef>
                <a:spcPts val="0"/>
              </a:spcBef>
            </a:pPr>
            <a:r>
              <a:rPr lang="pt-BR" sz="4000" dirty="0" smtClean="0"/>
              <a:t> Não costumam permanecer por muito tempo na mesma residência. Com a instalação desta Unidade Básica de Saúde estamos conseguindo mudar a vida e a rotina desta comunidade através do atendimento prestado por nossa equipe de trabalho.</a:t>
            </a:r>
            <a:endParaRPr lang="es-ES" sz="4000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OBJETIVOS</a:t>
            </a:r>
            <a:endParaRPr lang="pt-BR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429288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pt-BR" sz="2600" b="1" dirty="0" smtClean="0"/>
              <a:t>Objetivo Geral</a:t>
            </a:r>
          </a:p>
          <a:p>
            <a:pPr algn="just">
              <a:spcBef>
                <a:spcPts val="0"/>
              </a:spcBef>
              <a:buNone/>
            </a:pPr>
            <a:r>
              <a:rPr lang="pt-BR" dirty="0" smtClean="0"/>
              <a:t>	</a:t>
            </a:r>
            <a:r>
              <a:rPr lang="pt-BR" sz="2800" dirty="0" smtClean="0"/>
              <a:t>Melhorar a atenção à saúde de hipertensos e diabéticos na Unidade Básica de Saúde Dr. José </a:t>
            </a:r>
            <a:r>
              <a:rPr lang="pt-BR" sz="2800" dirty="0" err="1" smtClean="0"/>
              <a:t>Tude</a:t>
            </a:r>
            <a:r>
              <a:rPr lang="pt-BR" sz="2800" dirty="0" smtClean="0"/>
              <a:t> de Godoy no município de Dom </a:t>
            </a:r>
            <a:r>
              <a:rPr lang="pt-BR" sz="2800" dirty="0" err="1" smtClean="0"/>
              <a:t>Pedrito</a:t>
            </a:r>
            <a:r>
              <a:rPr lang="pt-BR" sz="2800" dirty="0" smtClean="0"/>
              <a:t>/RS</a:t>
            </a:r>
          </a:p>
          <a:p>
            <a:pPr>
              <a:buFont typeface="Wingdings" pitchFamily="2" charset="2"/>
              <a:buChar char="Ø"/>
            </a:pPr>
            <a:r>
              <a:rPr lang="pt-BR" sz="2600" b="1" dirty="0" smtClean="0"/>
              <a:t>Objetivos Específicos</a:t>
            </a:r>
          </a:p>
          <a:p>
            <a:pPr algn="just"/>
            <a:r>
              <a:rPr lang="pt-BR" sz="2600" dirty="0" smtClean="0"/>
              <a:t>1. Ampliar a cobertura a hipertensos e/ou diabéticos;</a:t>
            </a:r>
            <a:endParaRPr lang="es-ES" sz="2600" dirty="0" smtClean="0"/>
          </a:p>
          <a:p>
            <a:pPr algn="just"/>
            <a:r>
              <a:rPr lang="pt-BR" sz="2600" dirty="0" smtClean="0"/>
              <a:t>2. Melhorar a qualidade da atenção a hipertensos e/ou diabéticos;</a:t>
            </a:r>
            <a:endParaRPr lang="es-ES" sz="2600" dirty="0" smtClean="0"/>
          </a:p>
          <a:p>
            <a:pPr algn="just"/>
            <a:r>
              <a:rPr lang="pt-BR" sz="2600" dirty="0" smtClean="0"/>
              <a:t> 3. Melhorar a adesão de hipertensos e/ou diabéticos ao programa;</a:t>
            </a:r>
            <a:endParaRPr lang="es-ES" sz="2600" dirty="0" smtClean="0"/>
          </a:p>
          <a:p>
            <a:pPr algn="just"/>
            <a:r>
              <a:rPr lang="pt-BR" sz="2600" dirty="0" smtClean="0"/>
              <a:t> 4. Melhorar o registro das informações;</a:t>
            </a:r>
            <a:endParaRPr lang="es-ES" sz="2600" dirty="0" smtClean="0"/>
          </a:p>
          <a:p>
            <a:pPr algn="just"/>
            <a:r>
              <a:rPr lang="pt-BR" sz="2600" dirty="0" smtClean="0"/>
              <a:t> 5. Mapear hipertensos e diabéticos de risco para doença </a:t>
            </a:r>
            <a:r>
              <a:rPr lang="pt-BR" sz="2600" dirty="0" smtClean="0"/>
              <a:t>cardiovascular;</a:t>
            </a:r>
            <a:endParaRPr lang="pt-BR" sz="2600" dirty="0" smtClean="0"/>
          </a:p>
          <a:p>
            <a:pPr algn="just"/>
            <a:r>
              <a:rPr lang="pt-BR" sz="2600" dirty="0" smtClean="0"/>
              <a:t> 6. Promover a saúde de hipertensos e diabéticos.</a:t>
            </a:r>
          </a:p>
          <a:p>
            <a:pPr algn="just"/>
            <a:endParaRPr lang="pt-B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l"/>
            <a:r>
              <a:rPr lang="pt-BR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pt-BR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pt-BR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Metodologia</a:t>
            </a:r>
            <a:br>
              <a:rPr lang="pt-BR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endParaRPr lang="pt-BR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285720" y="1529408"/>
            <a:ext cx="8501122" cy="511430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pt-BR" b="1" dirty="0" smtClean="0"/>
              <a:t>Em </a:t>
            </a:r>
            <a:r>
              <a:rPr lang="pt-BR" b="1" dirty="0"/>
              <a:t>termos de organização e gestão do </a:t>
            </a:r>
            <a:r>
              <a:rPr lang="pt-BR" b="1" dirty="0" smtClean="0"/>
              <a:t>serviço:</a:t>
            </a:r>
          </a:p>
          <a:p>
            <a:pPr algn="just">
              <a:buNone/>
            </a:pPr>
            <a:r>
              <a:rPr lang="pt-BR" dirty="0" smtClean="0"/>
              <a:t>	Definida a atribuição</a:t>
            </a:r>
            <a:r>
              <a:rPr lang="pt-BR" b="1" dirty="0" smtClean="0"/>
              <a:t> </a:t>
            </a:r>
            <a:r>
              <a:rPr lang="pt-BR" dirty="0" smtClean="0"/>
              <a:t>de cada membro da equipe na intervenção;</a:t>
            </a:r>
          </a:p>
          <a:p>
            <a:pPr algn="just">
              <a:buNone/>
            </a:pPr>
            <a:r>
              <a:rPr lang="pt-BR" dirty="0" smtClean="0"/>
              <a:t>	Capacitação dos profissionais de acordo com os protocolos adotados pela unidade de saúde; </a:t>
            </a:r>
          </a:p>
          <a:p>
            <a:pPr>
              <a:buFont typeface="Wingdings" pitchFamily="2" charset="2"/>
              <a:buChar char="v"/>
            </a:pPr>
            <a:r>
              <a:rPr lang="pt-BR" b="1" dirty="0" smtClean="0"/>
              <a:t>Engajamento </a:t>
            </a:r>
            <a:r>
              <a:rPr lang="pt-BR" b="1" dirty="0" smtClean="0"/>
              <a:t>público:</a:t>
            </a:r>
            <a:r>
              <a:rPr lang="pt-BR" sz="3400" dirty="0" smtClean="0"/>
              <a:t> </a:t>
            </a:r>
          </a:p>
          <a:p>
            <a:pPr lvl="1" algn="just">
              <a:buNone/>
            </a:pPr>
            <a:r>
              <a:rPr lang="pt-BR" sz="3400" dirty="0" smtClean="0"/>
              <a:t>Encontros quinzenais com a comunidade</a:t>
            </a:r>
          </a:p>
          <a:p>
            <a:pPr>
              <a:buNone/>
            </a:pPr>
            <a:r>
              <a:rPr lang="pt-BR" dirty="0" smtClean="0"/>
              <a:t>	  Acolhimento</a:t>
            </a:r>
            <a:endParaRPr lang="pt-BR" dirty="0" smtClean="0"/>
          </a:p>
          <a:p>
            <a:endParaRPr lang="pt-BR" dirty="0" smtClean="0"/>
          </a:p>
          <a:p>
            <a:pPr>
              <a:buNone/>
            </a:pPr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pt-BR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Metodologia</a:t>
            </a:r>
            <a:endParaRPr lang="pt-BR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357158" y="1196752"/>
            <a:ext cx="8501122" cy="54006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endParaRPr lang="pt-BR" b="1" u="sng" dirty="0"/>
          </a:p>
          <a:p>
            <a:pPr>
              <a:buFont typeface="Wingdings" pitchFamily="2" charset="2"/>
              <a:buChar char="v"/>
            </a:pPr>
            <a:r>
              <a:rPr lang="pt-BR" b="1" dirty="0" smtClean="0"/>
              <a:t>Qualificação da prática clínica:</a:t>
            </a:r>
          </a:p>
          <a:p>
            <a:pPr lvl="1">
              <a:buFontTx/>
              <a:buChar char="-"/>
            </a:pPr>
            <a:r>
              <a:rPr lang="pt-BR" dirty="0" smtClean="0"/>
              <a:t>Capacitação da equipe</a:t>
            </a:r>
          </a:p>
          <a:p>
            <a:pPr lvl="1">
              <a:buFontTx/>
              <a:buChar char="-"/>
            </a:pPr>
            <a:r>
              <a:rPr lang="pt-BR" dirty="0" smtClean="0"/>
              <a:t>Protocolo do Ministério da Saúde</a:t>
            </a:r>
          </a:p>
          <a:p>
            <a:pPr lvl="1">
              <a:buFontTx/>
              <a:buChar char="-"/>
            </a:pPr>
            <a:r>
              <a:rPr lang="pt-BR" dirty="0" smtClean="0"/>
              <a:t>Busca ativa</a:t>
            </a:r>
          </a:p>
          <a:p>
            <a:pPr>
              <a:buNone/>
            </a:pPr>
            <a:endParaRPr lang="pt-BR" dirty="0"/>
          </a:p>
          <a:p>
            <a:pPr>
              <a:buFont typeface="Wingdings" pitchFamily="2" charset="2"/>
              <a:buChar char="v"/>
            </a:pPr>
            <a:r>
              <a:rPr lang="pt-BR" b="1" dirty="0" smtClean="0"/>
              <a:t>Termos de monitoramento e avaliação:</a:t>
            </a:r>
          </a:p>
          <a:p>
            <a:pPr lvl="1"/>
            <a:r>
              <a:rPr lang="pt-BR" dirty="0" smtClean="0"/>
              <a:t>Ficha espelho</a:t>
            </a:r>
          </a:p>
          <a:p>
            <a:pPr lvl="1"/>
            <a:r>
              <a:rPr lang="pt-BR" dirty="0" smtClean="0"/>
              <a:t>Prontuário</a:t>
            </a:r>
          </a:p>
          <a:p>
            <a:pPr lvl="1"/>
            <a:r>
              <a:rPr lang="pt-BR" dirty="0" smtClean="0"/>
              <a:t>Planilha do curso</a:t>
            </a:r>
          </a:p>
          <a:p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Personalizada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1046</TotalTime>
  <Words>1163</Words>
  <Application>Microsoft Office PowerPoint</Application>
  <PresentationFormat>Apresentação na tela (4:3)</PresentationFormat>
  <Paragraphs>179</Paragraphs>
  <Slides>29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0" baseType="lpstr">
      <vt:lpstr>Tema do Office</vt:lpstr>
      <vt:lpstr>Universidade Aberta do SUS Universidade Federal de Pelotas Departamento de Medicina Social Curso de Especialização em Saúde da Família  Modalidade à Distância Turma 05</vt:lpstr>
      <vt:lpstr> INTRODUÇÃO </vt:lpstr>
      <vt:lpstr> INTRODUÇÃO </vt:lpstr>
      <vt:lpstr> INTRODUÇÃO </vt:lpstr>
      <vt:lpstr> INTRODUÇÃO </vt:lpstr>
      <vt:lpstr> INTRODUÇÃO </vt:lpstr>
      <vt:lpstr>OBJETIVOS</vt:lpstr>
      <vt:lpstr> Metodologia </vt:lpstr>
      <vt:lpstr>Metodologia</vt:lpstr>
      <vt:lpstr>Capacitação da Equipe</vt:lpstr>
      <vt:lpstr>Educação em Saúde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DISCUSSÃO</vt:lpstr>
      <vt:lpstr>DISCUSSÃO</vt:lpstr>
      <vt:lpstr>DISCUSSÃO</vt:lpstr>
      <vt:lpstr>Reflexão crítica sobre o  processo pessoal de aprendizagem na implementação da intervenção. </vt:lpstr>
      <vt:lpstr>REFERENCIAS </vt:lpstr>
      <vt:lpstr>Slide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ÉRI</dc:creator>
  <cp:lastModifiedBy>Maria Emilia</cp:lastModifiedBy>
  <cp:revision>257</cp:revision>
  <dcterms:created xsi:type="dcterms:W3CDTF">2014-03-24T19:27:04Z</dcterms:created>
  <dcterms:modified xsi:type="dcterms:W3CDTF">2015-05-28T11:34:20Z</dcterms:modified>
</cp:coreProperties>
</file>