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5" r:id="rId3"/>
    <p:sldId id="293" r:id="rId4"/>
    <p:sldId id="294" r:id="rId5"/>
    <p:sldId id="257" r:id="rId6"/>
    <p:sldId id="258" r:id="rId7"/>
    <p:sldId id="260" r:id="rId8"/>
    <p:sldId id="296" r:id="rId9"/>
    <p:sldId id="301" r:id="rId10"/>
    <p:sldId id="261" r:id="rId11"/>
    <p:sldId id="297" r:id="rId12"/>
    <p:sldId id="299" r:id="rId13"/>
    <p:sldId id="30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5" r:id="rId22"/>
    <p:sldId id="277" r:id="rId23"/>
    <p:sldId id="279" r:id="rId24"/>
    <p:sldId id="281" r:id="rId25"/>
    <p:sldId id="283" r:id="rId26"/>
    <p:sldId id="285" r:id="rId27"/>
    <p:sldId id="288" r:id="rId28"/>
    <p:sldId id="291" r:id="rId29"/>
    <p:sldId id="292" r:id="rId30"/>
    <p:sldId id="289" r:id="rId31"/>
    <p:sldId id="290" r:id="rId32"/>
    <p:sldId id="302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58" d="100"/>
          <a:sy n="58" d="100"/>
        </p:scale>
        <p:origin x="-170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ocuments\Meg\Planilha%20Maria%20Coelh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0.17213114754098371</c:v>
                </c:pt>
                <c:pt idx="1">
                  <c:v>0.25</c:v>
                </c:pt>
                <c:pt idx="2">
                  <c:v>0.29918032786885368</c:v>
                </c:pt>
                <c:pt idx="3">
                  <c:v>0</c:v>
                </c:pt>
              </c:numCache>
            </c:numRef>
          </c:val>
        </c:ser>
        <c:dLbls/>
        <c:axId val="67181184"/>
        <c:axId val="74416896"/>
      </c:barChart>
      <c:catAx>
        <c:axId val="67181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16896"/>
        <c:crosses val="autoZero"/>
        <c:auto val="1"/>
        <c:lblAlgn val="ctr"/>
        <c:lblOffset val="100"/>
      </c:catAx>
      <c:valAx>
        <c:axId val="74416896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81184"/>
        <c:crosses val="autoZero"/>
        <c:crossBetween val="between"/>
        <c:majorUnit val="0.1"/>
        <c:minorUnit val="4.0000000000000063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0.2166666666666667</c:v>
                </c:pt>
                <c:pt idx="1">
                  <c:v>0.27500000000000002</c:v>
                </c:pt>
                <c:pt idx="2">
                  <c:v>0.30833333333333335</c:v>
                </c:pt>
                <c:pt idx="3">
                  <c:v>0</c:v>
                </c:pt>
              </c:numCache>
            </c:numRef>
          </c:val>
        </c:ser>
        <c:dLbls/>
        <c:axId val="74440704"/>
        <c:axId val="74442240"/>
      </c:barChart>
      <c:catAx>
        <c:axId val="74440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42240"/>
        <c:crosses val="autoZero"/>
        <c:auto val="1"/>
        <c:lblAlgn val="ctr"/>
        <c:lblOffset val="100"/>
      </c:catAx>
      <c:valAx>
        <c:axId val="74442240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4070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6.5736743536432468E-2"/>
          <c:y val="4.2629877060389149E-2"/>
          <c:w val="0.91746618100634292"/>
          <c:h val="0.904285292606946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0.60714285714285765</c:v>
                </c:pt>
                <c:pt idx="1">
                  <c:v>0.58196721311475408</c:v>
                </c:pt>
                <c:pt idx="2">
                  <c:v>0.57534246575342451</c:v>
                </c:pt>
                <c:pt idx="3">
                  <c:v>0</c:v>
                </c:pt>
              </c:numCache>
            </c:numRef>
          </c:val>
        </c:ser>
        <c:dLbls/>
        <c:axId val="74359936"/>
        <c:axId val="74361472"/>
      </c:barChart>
      <c:catAx>
        <c:axId val="743599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361472"/>
        <c:crosses val="autoZero"/>
        <c:auto val="1"/>
        <c:lblAlgn val="ctr"/>
        <c:lblOffset val="100"/>
      </c:catAx>
      <c:valAx>
        <c:axId val="74361472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35993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0.76923076923076927</c:v>
                </c:pt>
                <c:pt idx="1">
                  <c:v>0.69696969696969824</c:v>
                </c:pt>
                <c:pt idx="2">
                  <c:v>0.67567567567567899</c:v>
                </c:pt>
                <c:pt idx="3">
                  <c:v>0</c:v>
                </c:pt>
              </c:numCache>
            </c:numRef>
          </c:val>
        </c:ser>
        <c:dLbls/>
        <c:axId val="74652288"/>
        <c:axId val="74654080"/>
      </c:barChart>
      <c:catAx>
        <c:axId val="7465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54080"/>
        <c:crosses val="autoZero"/>
        <c:auto val="1"/>
        <c:lblAlgn val="ctr"/>
        <c:lblOffset val="100"/>
      </c:catAx>
      <c:valAx>
        <c:axId val="74654080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522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0.84426229508196549</c:v>
                </c:pt>
                <c:pt idx="2">
                  <c:v>0.84246575342465768</c:v>
                </c:pt>
                <c:pt idx="3">
                  <c:v>0</c:v>
                </c:pt>
              </c:numCache>
            </c:numRef>
          </c:val>
        </c:ser>
        <c:dLbls/>
        <c:axId val="74681728"/>
        <c:axId val="74683520"/>
      </c:barChart>
      <c:catAx>
        <c:axId val="74681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83520"/>
        <c:crosses val="autoZero"/>
        <c:auto val="1"/>
        <c:lblAlgn val="ctr"/>
        <c:lblOffset val="100"/>
      </c:catAx>
      <c:valAx>
        <c:axId val="74683520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8172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0.8461538461538477</c:v>
                </c:pt>
                <c:pt idx="1">
                  <c:v>0.81818181818181945</c:v>
                </c:pt>
                <c:pt idx="2">
                  <c:v>0.86486486486486491</c:v>
                </c:pt>
                <c:pt idx="3">
                  <c:v>0</c:v>
                </c:pt>
              </c:numCache>
            </c:numRef>
          </c:val>
        </c:ser>
        <c:dLbls/>
        <c:axId val="74601216"/>
        <c:axId val="74602752"/>
      </c:barChart>
      <c:catAx>
        <c:axId val="74601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02752"/>
        <c:crosses val="autoZero"/>
        <c:auto val="1"/>
        <c:lblAlgn val="ctr"/>
        <c:lblOffset val="100"/>
      </c:catAx>
      <c:valAx>
        <c:axId val="74602752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60121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01DAEA-3E41-4487-8885-BD8791005D23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ED707E-A7E7-429C-AEBC-F963B7501C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640830" y="391795"/>
            <a:ext cx="353695" cy="3194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40830" y="391795"/>
            <a:ext cx="353695" cy="3194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35527" y="97516"/>
            <a:ext cx="607294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UNIVERSIDADE ABERTA DO SUS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UNIVERSIDADE FEDERAL DE PELOTAS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Especializa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em Sa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da Fam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Modalidade a Distância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Turma 5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1332656" y="5733256"/>
            <a:ext cx="9937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Maria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da Conceição Vaz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Coêlho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Orientadora: Pâmela Ferreira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Todendi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11560" y="2564904"/>
            <a:ext cx="8199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Melhoria da atenção à saúde dos usuários com HAS e/ou DM na UBS Formigueiro, Batalha / 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intervenção teve duração de 12 semanas no período de março à maio de 2015.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população alvo foram os usuários hipertensos e/ou diabéticos residentes na área de abrangência da unidade de saúde.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Contemplou-se ações em 4 eixos de atuação:</a:t>
            </a:r>
          </a:p>
          <a:p>
            <a:pPr marL="681228" indent="-571500" algn="just">
              <a:buFont typeface="+mj-lt"/>
              <a:buAutoNum type="romanU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Organização e gestão de serviços;</a:t>
            </a:r>
          </a:p>
          <a:p>
            <a:pPr marL="681228" indent="-571500" algn="just">
              <a:buFont typeface="+mj-lt"/>
              <a:buAutoNum type="romanU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Qualificação da prática clínica;</a:t>
            </a:r>
          </a:p>
          <a:p>
            <a:pPr marL="681228" indent="-571500" algn="just">
              <a:buFont typeface="+mj-lt"/>
              <a:buAutoNum type="romanU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marL="681228" indent="-571500" algn="just">
              <a:buFont typeface="+mj-lt"/>
              <a:buAutoNum type="romanU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 e avaliação.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 dos usuários acompanhados;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Busca ativa dos faltosos;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Capacitação da equipe conforme protocolo;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 de palestras educativas;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Visitas domiciliares;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386104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Manual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técnico de HAS e DM do Ministério da Saúde, 2013.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Ficha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espelho para HAS e DM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fornecida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pelo curso.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Planilha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eletrônica de coleta de dados HAS e DM.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médico, a enfermeira e os ACS preencheram a ficha espelho de cada usuário.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enfermeira revisou o livro de registro identificando todos os hipertensos e/ou diabéticos.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enfermeira localizou os prontuários destes hipertensos e/ou diabéticos e transcreveu todas as informações disponíveis no prontuário para a ficha espelho.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enfermeira realizou o primeiro monitoramento anexando uma anotação sobre consultas em atraso e exames clínicos e laboratoriais em atraso.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acolhimento dos hipertensos e diabéticos que buscarem o serviço foi realizado pela técnica em enfermagem.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Os ACS, por meio de visitas domiciliares, realizaram busca ativa dos usuários hipertensos e diabéticos.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1: Ampliar a cobertura das ações para hipertensos e diabéticos.</a:t>
            </a:r>
          </a:p>
          <a:p>
            <a:pPr marL="514350" indent="-51435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1.1: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Cadastrar 60% hipertensos da área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abrangência.</a:t>
            </a:r>
          </a:p>
          <a:p>
            <a:pPr marL="514350" indent="-514350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foram avaliados 84 (17%) usuários,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 02º mês foram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avaliados 122 (25%) usuários e no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avaliamos 146 usuários, o que representou 29,9% da cobertura (Figura 1).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9026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504896121"/>
              </p:ext>
            </p:extLst>
          </p:nvPr>
        </p:nvGraphicFramePr>
        <p:xfrm>
          <a:off x="683568" y="3212976"/>
          <a:ext cx="7920880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1.2: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Cadastrar 60% diabéticos da área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abrangência.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foram avaliados 26 (21,7%) usuários,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 02º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33 (27%) usuários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 03º mês avaliamos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37 usuários, o que representou 30,8% da cobertura (Figura 2).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384015921"/>
              </p:ext>
            </p:extLst>
          </p:nvPr>
        </p:nvGraphicFramePr>
        <p:xfrm>
          <a:off x="755576" y="2420888"/>
          <a:ext cx="76328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2: Melhorar qualidade da atenção aos hipertensos e diabéticos.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2.1: Realizar exame clínico apropriado em 100% dos hipertensos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2.2: Realizar exame clínico apropriado em 100% dos diabéticos.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100% de cobertura nos 3 meses de intervenção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2.3: Realizar exames complementares apropriado em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hipertensos.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51 (60,7%),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02º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71 (58,2%)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84 (57,5%) usuários estavam com exames complementares em dia de acordo com o protocolo (Figura 3).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943746978"/>
              </p:ext>
            </p:extLst>
          </p:nvPr>
        </p:nvGraphicFramePr>
        <p:xfrm>
          <a:off x="827584" y="2276872"/>
          <a:ext cx="7560840" cy="412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2.4: Realizar exames complementares apropriado em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mês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20 (76,9%),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02º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23 (69,7%)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25 (67,6%) usuários estavam com seus exames complementares em dia (Figura 4).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753364158"/>
              </p:ext>
            </p:extLst>
          </p:nvPr>
        </p:nvGraphicFramePr>
        <p:xfrm>
          <a:off x="755576" y="2276872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2.5: Priorizar a prescrição de medicamentos da farmácia popular para 100% dos hipertensos cadastrados na unidade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2.6: Priorizar a prescrição de medicamentos da farmácia popular para 100% dos diabéticos cadastrados na unidade de saúde.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100% de cobertura nos 3 meses de intervenção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2636912"/>
            <a:ext cx="7776864" cy="1728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Razões </a:t>
            </a:r>
            <a:r>
              <a:rPr lang="pt-B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pelas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quais consideramos importante abordar esta ação programática em nossa intervenção: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2.7 e 2.8: Realizar avaliação da necessidade de atendimento odontológico em 100% dos hipertensos e diabéticos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Estas metas infelizmente não foram realizadas.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3: Aumentar a adesão à ação programática.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3.1: Buscar 100% dos hipertensos faltosos às consultas na unidade de saúde conforme a periodicidade recomendada.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3.2: Buscar 100% dos diabéticos faltosos às consultas na unidade de saúde conforme a periodicidade recomendada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100% de cobertura nos 3 meses de intervenção</a:t>
            </a:r>
          </a:p>
          <a:p>
            <a:pPr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4: Melhorar os registros de informações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4.1: Manter ficha de acompanhamento de 100% dos hipertensos cadastrados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4.2: Manter ficha de acompanhamento de 100% dos diabéticos cadastrados na unidade de saúde.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100% de cobertura nos 3 meses de intervenção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5: Mapear o risco cardiovascular dos usuários hipertensos e diabéticos.</a:t>
            </a:r>
          </a:p>
          <a:p>
            <a:pPr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5.1: Realizar estratificação do risco cardiovascular em 100% dos hipertensos cadastrados na unidade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70 (83,3%),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02º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103 (84,4%)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123 (84,2%) usuários (Figura 5).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652961113"/>
              </p:ext>
            </p:extLst>
          </p:nvPr>
        </p:nvGraphicFramePr>
        <p:xfrm>
          <a:off x="611560" y="2708920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5.2: Realizar estratificação do risco cardiovascular em 100% dos diabéticos cadastrados na unidade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01º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22 (84,6%),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02º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27 (81,8%)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32 (86,5%) usuários (Figura 6).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483617991"/>
              </p:ext>
            </p:extLst>
          </p:nvPr>
        </p:nvGraphicFramePr>
        <p:xfrm>
          <a:off x="683568" y="2132856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6: Realizar ações de promoção à saúde para os hipertensos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6.1: Garantir orientação nutricional sobre alimentação saudável a 100% dos hipertensos.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6.2: Garantir orientação nutricional sobre alimentação saudável a 100% dos diabéticos.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6.3: Garantir orientação em relação à prática regular de atividade física a 100% dos usuários hipertensos.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6.4: Garantir orientação em relação prática regular de atividade física a 100% dos diabéticos.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6.5: Garantir orientação sobre os riscos do tabagismo a 100% dos usuários hipertensos.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6.6: Garantir orientação sobre os riscos do tabagismo a 100% dos usuários diabéticos.</a:t>
            </a: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6.7: Garantir orientação sobre higiene bucal a 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Meta 6.8: Garantir orientação sobre higiene bucal a 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100% de cobertura nos 3 meses de intervenção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a equipe: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Possibilitou uma maior aproximação entre as integrantes da equipe.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Definições das atribuições.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o serviço: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Houve o aumento da frequência dos hipertensos e diabéticos à UBS.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Continuidade do Programa.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Melhoria do atendimento aos usuários.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a comunidade: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comunidade está ciente da importância do tratamento das doenças e dos fatores de risco.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Prioridade no atendimento de HAS e DM.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A Hipertensão Arterial Sistêmica (HAS) é um grave problema de saúde pública no Brasil e no mundo. Sua prevalência no Brasil varia entre 22% e 44% para adultos (32% em média), chegando a mais de 50% para indivíduos com 60 a 69 anos e 75% em indivíduos com mais de 70 anos (SBC, 2010).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Mudança para viabilizar a sua continuidade após o término do curso: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Após a intervenção, foram realizadas reuniões em capelas a fim de dar continuidade ao trabalho e aumentar cada vez mais a frequência dos usuários.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outras atividades como caminhadas, palestras sobre temas específicos.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Ao longo do curso, desenvolvi melhor minhas tarefas.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Ampliei meus conhecimentos.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Foi um aprendizado satisfatório, pois além de ir executando todas as regras exigidas durante a especialização, fomos fazendo revisões de assuntos e doenças que convivemos quase que diariamente no nosso cotidiano.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184482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94927" y="764704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Referências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 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ALFRADIQUE, Maria Elmira et al. Internações por condições sensíveis à atenção primária: a construção da lista brasileira como ferramenta para medir o desempenho do sistema de saúde  (Projeto ICSAP – Brasil). Cadernos de Saúde Pública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Rio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Janeiro, v. 25, n. 6, 2009</a:t>
            </a:r>
          </a:p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 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 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BRASIL, Ministério da Saúde  Cadernos de Atenção Básica, n 36. Estratégias para o cuidado da pessoa com doença crônica. Diabetes Mellitus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1 ed. Brasília: 2013.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BRASIL. Ministério da Saúde. Cadernos de Atenção Básica, n 37. Estratégias para o cuidado da pessoa com doença crônica. Hipertensão Arterial Sistêmica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1 ed. Brasília: 2013.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SOCIEDADE BRASILEIRA DE CARDIOLOGIA. VI Diretrizes Brasileiras de Hipertensão.  Arquivos Brasileiros de Cardiologia, São Paulo, v. 95, n. 1, p. 1-51, 2010. Suplemento 1.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 </a:t>
            </a:r>
            <a:endParaRPr lang="pt-BR" sz="16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76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452596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DM vem aumentando sua importância pela sua crescente prevalência e habitualmente está associado à dislipidemia, à hipertensão arterial e à disfunção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endotelial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(BRASIL, 2013).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Características do Município: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Batalha é um município situado no interior do Piauí com cerca de 23 mil habitantes (IBGE, 2010).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Possui 12 UBS;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Possui NASF e CEO.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Hospital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Características da UBS Formigueiro: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Composta por uma médica, uma enfermeira, uma técnica em enfermagem, seis ACS e um auxiliar de serviços gerais.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Localiza-se na Secretaria de Saúde.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opulação total da área 3.207 pessoas.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Pequeno consultório com uma mesa de atendimento, uma maca, armários, balança, banheiro com pia e um ar-condicionado.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à saúde dos usuários com hipertensão e diabetes na UBS Formigueiro, no município de Batalha/PI.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das ações para os hipertensos e diabéticos;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qualidade da atenção aos hipertensos e diabéticos;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Aumentar a adesão à ação programática;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os registros de informações;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Mapear o risco cardiovascular dos usuários hipertensos e diabéticos;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ações de promoção à saúde para os hipertensos e diabéticos.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Objetivos Específicos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66429" y="155679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Metas de Cobertura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Cadastrar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60% dos usuários com hipertensão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diabetes 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área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abrangência 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UBS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Metas de Qualidade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100%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402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1414</Words>
  <Application>Microsoft Office PowerPoint</Application>
  <PresentationFormat>Apresentação na tela (4:3)</PresentationFormat>
  <Paragraphs>153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Concurso</vt:lpstr>
      <vt:lpstr>Slide 1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Metas</vt:lpstr>
      <vt:lpstr>Metodologia</vt:lpstr>
      <vt:lpstr>Metodologia</vt:lpstr>
      <vt:lpstr>Logística</vt:lpstr>
      <vt:lpstr>Logística</vt:lpstr>
      <vt:lpstr>Resultados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Discussão</vt:lpstr>
      <vt:lpstr>Discussão</vt:lpstr>
      <vt:lpstr>Discussão</vt:lpstr>
      <vt:lpstr>Discussão</vt:lpstr>
      <vt:lpstr>Reflexão crítica sobre o processo pessoal de aprendizagem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Meg Maria Vaz</dc:creator>
  <cp:lastModifiedBy>Meg Maria Vaz</cp:lastModifiedBy>
  <cp:revision>40</cp:revision>
  <dcterms:created xsi:type="dcterms:W3CDTF">2015-09-14T18:01:04Z</dcterms:created>
  <dcterms:modified xsi:type="dcterms:W3CDTF">2015-09-15T03:43:51Z</dcterms:modified>
</cp:coreProperties>
</file>