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87" r:id="rId3"/>
    <p:sldId id="289" r:id="rId4"/>
    <p:sldId id="290" r:id="rId5"/>
    <p:sldId id="288" r:id="rId6"/>
    <p:sldId id="257" r:id="rId7"/>
    <p:sldId id="259" r:id="rId8"/>
    <p:sldId id="295" r:id="rId9"/>
    <p:sldId id="293" r:id="rId10"/>
    <p:sldId id="260" r:id="rId11"/>
    <p:sldId id="261" r:id="rId12"/>
    <p:sldId id="262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4" r:id="rId24"/>
    <p:sldId id="294" r:id="rId25"/>
    <p:sldId id="286" r:id="rId26"/>
    <p:sldId id="296" r:id="rId27"/>
    <p:sldId id="292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80" autoAdjust="0"/>
  </p:normalViewPr>
  <p:slideViewPr>
    <p:cSldViewPr snapToGrid="0">
      <p:cViewPr>
        <p:scale>
          <a:sx n="80" d="100"/>
          <a:sy n="80" d="100"/>
        </p:scale>
        <p:origin x="-282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5041927572053"/>
          <c:y val="0.14305590236090748"/>
          <c:w val="0.85436842576203531"/>
          <c:h val="0.74879058352060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mulheres que não retornaram para resultado de exame citopatológico e e foi feita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452992"/>
        <c:axId val="138454528"/>
      </c:barChart>
      <c:catAx>
        <c:axId val="13845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MX"/>
          </a:p>
        </c:txPr>
        <c:crossAx val="138454528"/>
        <c:crosses val="autoZero"/>
        <c:auto val="1"/>
        <c:lblAlgn val="ctr"/>
        <c:lblOffset val="100"/>
        <c:noMultiLvlLbl val="0"/>
      </c:catAx>
      <c:valAx>
        <c:axId val="1384545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MX"/>
          </a:p>
        </c:txPr>
        <c:crossAx val="138452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82848718950352E-2"/>
          <c:y val="0.1664589457127881"/>
          <c:w val="0.8507452353160524"/>
          <c:h val="0.74554983627073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Indicadores!$C$52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Indicadores!$D$51:$G$51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Indicadores!$D$52:$G$52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63680"/>
        <c:axId val="139065216"/>
      </c:barChart>
      <c:catAx>
        <c:axId val="13906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MX"/>
          </a:p>
        </c:txPr>
        <c:crossAx val="139065216"/>
        <c:crosses val="autoZero"/>
        <c:auto val="1"/>
        <c:lblAlgn val="ctr"/>
        <c:lblOffset val="100"/>
        <c:noMultiLvlLbl val="0"/>
      </c:catAx>
      <c:valAx>
        <c:axId val="1390652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MX"/>
          </a:p>
        </c:txPr>
        <c:crossAx val="1390636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MX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E15E1-692C-4B3B-8D5E-AE0F7495D301}" type="datetimeFigureOut">
              <a:rPr lang="pt-BR" smtClean="0"/>
              <a:t>25/09/2015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D2F51-A30D-4570-8ACA-5939248B88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27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BB6CEF-B423-47FB-9C9F-DA75ED962304}" type="datetimeFigureOut">
              <a:rPr lang="pt-BR" smtClean="0"/>
              <a:pPr/>
              <a:t>25/09/2015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97509A-38C5-4A0F-A6F5-66B7CEC3CB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B6CEF-B423-47FB-9C9F-DA75ED962304}" type="datetimeFigureOut">
              <a:rPr lang="pt-BR" smtClean="0"/>
              <a:pPr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7509A-38C5-4A0F-A6F5-66B7CEC3CB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B6CEF-B423-47FB-9C9F-DA75ED962304}" type="datetimeFigureOut">
              <a:rPr lang="pt-BR" smtClean="0"/>
              <a:pPr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7509A-38C5-4A0F-A6F5-66B7CEC3CB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B6CEF-B423-47FB-9C9F-DA75ED962304}" type="datetimeFigureOut">
              <a:rPr lang="pt-BR" smtClean="0"/>
              <a:pPr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7509A-38C5-4A0F-A6F5-66B7CEC3CB6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B6CEF-B423-47FB-9C9F-DA75ED962304}" type="datetimeFigureOut">
              <a:rPr lang="pt-BR" smtClean="0"/>
              <a:pPr/>
              <a:t>25/09/2015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7509A-38C5-4A0F-A6F5-66B7CEC3CB6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B6CEF-B423-47FB-9C9F-DA75ED962304}" type="datetimeFigureOut">
              <a:rPr lang="pt-BR" smtClean="0"/>
              <a:pPr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7509A-38C5-4A0F-A6F5-66B7CEC3CB6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B6CEF-B423-47FB-9C9F-DA75ED962304}" type="datetimeFigureOut">
              <a:rPr lang="pt-BR" smtClean="0"/>
              <a:pPr/>
              <a:t>25/09/2015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7509A-38C5-4A0F-A6F5-66B7CEC3CB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B6CEF-B423-47FB-9C9F-DA75ED962304}" type="datetimeFigureOut">
              <a:rPr lang="pt-BR" smtClean="0"/>
              <a:pPr/>
              <a:t>25/09/2015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7509A-38C5-4A0F-A6F5-66B7CEC3CB6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BB6CEF-B423-47FB-9C9F-DA75ED962304}" type="datetimeFigureOut">
              <a:rPr lang="pt-BR" smtClean="0"/>
              <a:pPr/>
              <a:t>25/09/2015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7509A-38C5-4A0F-A6F5-66B7CEC3CB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F6BB6CEF-B423-47FB-9C9F-DA75ED962304}" type="datetimeFigureOut">
              <a:rPr lang="pt-BR" smtClean="0"/>
              <a:pPr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97509A-38C5-4A0F-A6F5-66B7CEC3CB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BB6CEF-B423-47FB-9C9F-DA75ED962304}" type="datetimeFigureOut">
              <a:rPr lang="pt-BR" smtClean="0"/>
              <a:pPr/>
              <a:t>25/09/2015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97509A-38C5-4A0F-A6F5-66B7CEC3CB6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6BB6CEF-B423-47FB-9C9F-DA75ED962304}" type="datetimeFigureOut">
              <a:rPr lang="pt-BR" smtClean="0"/>
              <a:pPr/>
              <a:t>25/09/2015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B97509A-38C5-4A0F-A6F5-66B7CEC3CB6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63740" y="0"/>
            <a:ext cx="1136396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de Conclusão de Curso</a:t>
            </a:r>
          </a:p>
          <a:p>
            <a:pPr lvl="3"/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pt-B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Melhoria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da detecção de Câncer de Colo do Útero e de Mama na ESF Morada da Fé, Macaíba/RN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800" dirty="0" smtClean="0">
              <a:latin typeface="Arial" pitchFamily="34" charset="0"/>
              <a:cs typeface="Arial" panose="020B0604020202020204" pitchFamily="34" charset="0"/>
            </a:endParaRPr>
          </a:p>
          <a:p>
            <a:pPr lvl="1"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Especializando: Maria de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Angeles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Olivieri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Camila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Irigonhé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Ramos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Pelotas, 2015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54" y="378767"/>
            <a:ext cx="1583017" cy="157664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25289" y="211015"/>
            <a:ext cx="88569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Família</a:t>
            </a:r>
          </a:p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Modalidade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Distância - Turma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2" descr="http://unasusufpe.com.br/media/images/images_news/Logo_UNA-SUS_Vertical_5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0950" y="378767"/>
            <a:ext cx="1801505" cy="1209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782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0208" y="122535"/>
            <a:ext cx="1123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1: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Ampliar a cobertura de detecção precoce do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CA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de colo de útero 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de mama.</a:t>
            </a:r>
          </a:p>
          <a:p>
            <a:pPr marL="800100" lvl="1" indent="-3429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Meta 1.1: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Ampliar a cobertura de detecção precoce do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CA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de colo de útero das mulheres na faixa etária entre 25 e 64 anos de idade para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95%. 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Indicador: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Proporção de mulheres entre 25 e 64 anos com exame em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dia para detecção precoce de CA de colo de útero.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7603200" y="5389200"/>
            <a:ext cx="34156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1- Cobertura detecção precoce do câncer de colo de útero, na unidade Morada da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Fe,Macaiba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/RN, 2015.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44454" y="3642463"/>
            <a:ext cx="430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40 Usuárias (3,7%)</a:t>
            </a: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79 Usuárias (7,3%)</a:t>
            </a: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mês: 114 Usuárias (10.3%) </a:t>
            </a:r>
          </a:p>
        </p:txBody>
      </p:sp>
      <p:pic>
        <p:nvPicPr>
          <p:cNvPr id="1026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7" t="-30544" r="-2843" b="-6898"/>
          <a:stretch>
            <a:fillRect/>
          </a:stretch>
        </p:blipFill>
        <p:spPr bwMode="auto">
          <a:xfrm>
            <a:off x="1440000" y="2839272"/>
            <a:ext cx="6008292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2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2010" y="423081"/>
            <a:ext cx="1123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pt-BR" sz="2200" dirty="0" smtClean="0">
                <a:latin typeface="Arial" pitchFamily="34" charset="0"/>
                <a:cs typeface="Arial" panose="020B0604020202020204" pitchFamily="34" charset="0"/>
              </a:rPr>
              <a:t>Meta 1.2: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Ampliar a cobertura de detecção precoce do câncer de mama das mulheres na faixa etária entre 50 e 69 anos de idade para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95%.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Indicador: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Proporção de mulheres entre 50 e 69 anos com exame em dia para detecção precoce de câncer de mama.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7603200" y="5389200"/>
            <a:ext cx="324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2 - cobertura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detecção precoce do câncer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de mama, na unidade Morada da Fe,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Macaiba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/RN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2015.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569854" y="3642463"/>
            <a:ext cx="430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15 Usuárias (4,6%)</a:t>
            </a: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24 Usuárias (7,4%)</a:t>
            </a: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mês: 36 Usuárias (10%) </a:t>
            </a:r>
          </a:p>
        </p:txBody>
      </p:sp>
      <p:pic>
        <p:nvPicPr>
          <p:cNvPr id="2050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6" t="-3400" r="-2386" b="-4297"/>
          <a:stretch>
            <a:fillRect/>
          </a:stretch>
        </p:blipFill>
        <p:spPr bwMode="auto">
          <a:xfrm>
            <a:off x="1298078" y="2978870"/>
            <a:ext cx="5215844" cy="317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5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2001" y="122400"/>
            <a:ext cx="112923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Objetivo 2: Melhorar a qualidade do atendimento das mulheres que realizam detecção precoce de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CA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de colo de útero na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UBS. </a:t>
            </a: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Meta 2.1: Obter 100% de coleta de amostras satisfatórias do exame </a:t>
            </a:r>
            <a:r>
              <a:rPr lang="pt-BR" sz="2200" dirty="0" err="1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 de colo de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útero.</a:t>
            </a: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1257300" lvl="2" indent="-3429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Indicador 2.1: Proporção de mulheres com amostras satisfatórias do exame </a:t>
            </a:r>
            <a:r>
              <a:rPr lang="pt-BR" sz="2200" dirty="0" err="1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 do colo de útero.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7668000" y="3650400"/>
            <a:ext cx="36332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40 Usuárias (100%)</a:t>
            </a: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78 Usuárias (98,7%)</a:t>
            </a: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mês: 113 Usuárias (99,1%)</a:t>
            </a:r>
          </a:p>
        </p:txBody>
      </p:sp>
      <p:pic>
        <p:nvPicPr>
          <p:cNvPr id="1026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9" t="-3638" r="-2565" b="-4597"/>
          <a:stretch>
            <a:fillRect/>
          </a:stretch>
        </p:blipFill>
        <p:spPr bwMode="auto">
          <a:xfrm>
            <a:off x="971451" y="3393649"/>
            <a:ext cx="6697981" cy="292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603200" y="5389200"/>
            <a:ext cx="324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Figura 3 – Qualidade do atendimento das mulheres com detecção precoce de CA de colo de útero, na unidade Morada da Fe, Macaíba/RN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2015.</a:t>
            </a:r>
          </a:p>
        </p:txBody>
      </p:sp>
    </p:spTree>
    <p:extLst>
      <p:ext uri="{BB962C8B-B14F-4D97-AF65-F5344CB8AC3E}">
        <p14:creationId xmlns:p14="http://schemas.microsoft.com/office/powerpoint/2010/main" val="32233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999" y="122400"/>
            <a:ext cx="1123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Objetivo 3: Melhorar a adesão das mulheres à realização de exame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preventivo de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colo de útero e mamografia. </a:t>
            </a:r>
          </a:p>
          <a:p>
            <a:pPr marL="800100" lvl="1" indent="-3429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Meta 3.1: Identificar 100% das mulheres com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exame </a:t>
            </a:r>
            <a:r>
              <a:rPr lang="pt-BR" sz="2200" dirty="0" err="1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 alterado sem acompanhamento pela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ESF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da área com cobertura.</a:t>
            </a:r>
          </a:p>
          <a:p>
            <a:pPr marL="1257300" lvl="2" indent="-3429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Indicador 3.1: Proporção de mulheres que tiveram exame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alterado.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601801" y="5389974"/>
            <a:ext cx="324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4 - Melhorar a adesão das mulheres na realização de exame preventivo,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na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unidade Morada da Fe, Macaíba/RN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2015.</a:t>
            </a:r>
          </a:p>
        </p:txBody>
      </p:sp>
      <p:sp>
        <p:nvSpPr>
          <p:cNvPr id="7" name="Retângulo 6"/>
          <p:cNvSpPr/>
          <p:nvPr/>
        </p:nvSpPr>
        <p:spPr>
          <a:xfrm>
            <a:off x="7544454" y="3642463"/>
            <a:ext cx="430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(50,0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,0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mês: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,5%)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1" t="-3355" r="-2417" b="-4242"/>
          <a:stretch>
            <a:fillRect/>
          </a:stretch>
        </p:blipFill>
        <p:spPr bwMode="auto">
          <a:xfrm>
            <a:off x="1440000" y="3240000"/>
            <a:ext cx="54610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6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2000" y="122400"/>
            <a:ext cx="1123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Meta 3.2: Identificar 100% das mulheres com mamografia alterada sem acompanhamento pela unidade de saúde da área com cobertura.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Indicador 3.2: Proporção de mulheres que tiveram mamografia alterada que não estão sendo acompanhadas pela unidade de saúde.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7569854" y="3642463"/>
            <a:ext cx="430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0 Usuárias (0,0%)</a:t>
            </a: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</a:t>
            </a:r>
            <a:r>
              <a:rPr 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: 0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Usuárias (0,0%)</a:t>
            </a: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mês: 1 Usuárias (100,0%) </a:t>
            </a:r>
          </a:p>
        </p:txBody>
      </p:sp>
      <p:sp>
        <p:nvSpPr>
          <p:cNvPr id="9" name="Retângulo 8"/>
          <p:cNvSpPr/>
          <p:nvPr/>
        </p:nvSpPr>
        <p:spPr>
          <a:xfrm>
            <a:off x="7601801" y="5389974"/>
            <a:ext cx="324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5 - Cobertura detecção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precoce do câncer de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mama, na unidade Morada da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Macaiba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/RN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2015.</a:t>
            </a:r>
          </a:p>
        </p:txBody>
      </p:sp>
      <p:pic>
        <p:nvPicPr>
          <p:cNvPr id="4098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4" t="-3271" r="-2489" b="-4135"/>
          <a:stretch>
            <a:fillRect/>
          </a:stretch>
        </p:blipFill>
        <p:spPr bwMode="auto">
          <a:xfrm>
            <a:off x="1440000" y="2795500"/>
            <a:ext cx="5080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7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2000" y="122400"/>
            <a:ext cx="112320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Meta 3.3: Realizar busca ativa em 100% das mulheres com exame </a:t>
            </a:r>
            <a:r>
              <a:rPr lang="pt-BR" sz="2200" dirty="0" err="1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 alterado sem acompanhamento pela unidade de saúde.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Indicador 3.3: Proporção de mulheres com exame </a:t>
            </a:r>
            <a:r>
              <a:rPr lang="pt-BR" sz="2200" dirty="0" err="1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 alterado que não estão em acompanhamento e que foram buscadas pelo serviço para dar continuidade ao tratamento. </a:t>
            </a:r>
          </a:p>
        </p:txBody>
      </p:sp>
      <p:graphicFrame>
        <p:nvGraphicFramePr>
          <p:cNvPr id="4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65658"/>
              </p:ext>
            </p:extLst>
          </p:nvPr>
        </p:nvGraphicFramePr>
        <p:xfrm>
          <a:off x="1627979" y="2753890"/>
          <a:ext cx="6054866" cy="3255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7569854" y="3642463"/>
            <a:ext cx="430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1 Usuárias </a:t>
            </a: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3 Usuárias </a:t>
            </a: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mês: 5 Usuárias  </a:t>
            </a:r>
          </a:p>
        </p:txBody>
      </p:sp>
      <p:sp>
        <p:nvSpPr>
          <p:cNvPr id="8" name="Retângulo 7"/>
          <p:cNvSpPr/>
          <p:nvPr/>
        </p:nvSpPr>
        <p:spPr>
          <a:xfrm>
            <a:off x="7601801" y="5389974"/>
            <a:ext cx="324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Figura 6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– Realizar busca ativa das mulheres com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citopatologico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alterado, na unidade Morada da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Macaiba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/RN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2015.</a:t>
            </a:r>
          </a:p>
        </p:txBody>
      </p:sp>
    </p:spTree>
    <p:extLst>
      <p:ext uri="{BB962C8B-B14F-4D97-AF65-F5344CB8AC3E}">
        <p14:creationId xmlns:p14="http://schemas.microsoft.com/office/powerpoint/2010/main" val="36845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2000" y="122400"/>
            <a:ext cx="1123200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Meta 3.4: Realizar busca ativa em 100% das mulheres com mamografia alterada sem acompanhamento pela unidade de saúde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Indicador 3.4: Proporção de mulheres com mamografia alterada que não estão em acompanhamento e que foram buscadas pelo serviço para dar continuidade ao tratamento. </a:t>
            </a:r>
          </a:p>
          <a:p>
            <a:pPr lvl="1" algn="just">
              <a:lnSpc>
                <a:spcPct val="150000"/>
              </a:lnSpc>
            </a:pP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7544454" y="3642463"/>
            <a:ext cx="430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0 Usuárias (0,0%)</a:t>
            </a: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0 Usuárias (0,0%)</a:t>
            </a: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mês: 1 Usuárias (100,0%) </a:t>
            </a:r>
          </a:p>
        </p:txBody>
      </p:sp>
      <p:sp>
        <p:nvSpPr>
          <p:cNvPr id="8" name="Retângulo 7"/>
          <p:cNvSpPr/>
          <p:nvPr/>
        </p:nvSpPr>
        <p:spPr>
          <a:xfrm>
            <a:off x="7601801" y="5389974"/>
            <a:ext cx="324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Figura 7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- Cobertura detecção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precoce do câncer de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mama, na unidade Morada da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Macaiba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/RN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2015.</a:t>
            </a:r>
          </a:p>
        </p:txBody>
      </p:sp>
      <p:pic>
        <p:nvPicPr>
          <p:cNvPr id="5122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0" t="-3539" r="-2522" b="-4472"/>
          <a:stretch>
            <a:fillRect/>
          </a:stretch>
        </p:blipFill>
        <p:spPr bwMode="auto">
          <a:xfrm>
            <a:off x="1440000" y="2998700"/>
            <a:ext cx="5905500" cy="337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8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2913" y="177126"/>
            <a:ext cx="1125485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Objetivo 4: Melhorar o registro das informações. </a:t>
            </a:r>
          </a:p>
          <a:p>
            <a:pPr marL="800100" lvl="1" indent="-3429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Meta 4.1: Manter registro da coleta de exame </a:t>
            </a:r>
            <a:r>
              <a:rPr lang="pt-BR" sz="2200" dirty="0" err="1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 de colo de útero em registro específico em 100% das mulheres cadastradas.</a:t>
            </a:r>
          </a:p>
          <a:p>
            <a:pPr marL="1257300" lvl="2" indent="-3429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Indicador 4.1: Proporção de mulheres com registro adequado ao exame </a:t>
            </a:r>
            <a:r>
              <a:rPr lang="pt-BR" sz="2200" dirty="0" err="1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 de colo de útero.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7544454" y="3642463"/>
            <a:ext cx="430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44 Usuárias (100,0%)</a:t>
            </a: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88 Usuárias (100,0%)</a:t>
            </a: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mês: 127 Usuárias (98,4%) </a:t>
            </a:r>
          </a:p>
        </p:txBody>
      </p:sp>
      <p:sp>
        <p:nvSpPr>
          <p:cNvPr id="9" name="Retângulo 8"/>
          <p:cNvSpPr/>
          <p:nvPr/>
        </p:nvSpPr>
        <p:spPr>
          <a:xfrm>
            <a:off x="7601801" y="5389974"/>
            <a:ext cx="324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8- Cobertura detecção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precoce do câncer de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mama, na unidade Morada da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Macaiba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/RN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2015.</a:t>
            </a:r>
          </a:p>
        </p:txBody>
      </p:sp>
      <p:pic>
        <p:nvPicPr>
          <p:cNvPr id="6147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1" t="-3638" r="-2483" b="-4597"/>
          <a:stretch>
            <a:fillRect/>
          </a:stretch>
        </p:blipFill>
        <p:spPr bwMode="auto">
          <a:xfrm>
            <a:off x="1325700" y="3240000"/>
            <a:ext cx="6350000" cy="313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8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22913" y="177126"/>
            <a:ext cx="11254853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Meta 4.2: Manter registro da realização da mamografia em registro específico em 100% das mulheres cadastradas.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Indicador 4.2: Proporção de mulheres com registro adequado de mamografia.</a:t>
            </a:r>
          </a:p>
        </p:txBody>
      </p:sp>
      <p:pic>
        <p:nvPicPr>
          <p:cNvPr id="7170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4" t="-21037" r="-2896" b="-6001"/>
          <a:stretch>
            <a:fillRect/>
          </a:stretch>
        </p:blipFill>
        <p:spPr bwMode="auto">
          <a:xfrm>
            <a:off x="1249500" y="2439900"/>
            <a:ext cx="6276976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7544454" y="3642463"/>
            <a:ext cx="4301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16 Usuárias (100%)</a:t>
            </a: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24 Usuárias (96%)</a:t>
            </a: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mês: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 Usuárias (100%)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601801" y="5389974"/>
            <a:ext cx="324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Figura 9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- Cobertura detecção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precoce do câncer de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mama, na unidade Morada da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Macaiba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/RN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2015.</a:t>
            </a:r>
          </a:p>
        </p:txBody>
      </p:sp>
    </p:spTree>
    <p:extLst>
      <p:ext uri="{BB962C8B-B14F-4D97-AF65-F5344CB8AC3E}">
        <p14:creationId xmlns:p14="http://schemas.microsoft.com/office/powerpoint/2010/main" val="31135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22913" y="177126"/>
            <a:ext cx="1123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Objetivo 5: Identificar as mulheres de risco para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CA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de colo de útero e da mama.</a:t>
            </a:r>
          </a:p>
          <a:p>
            <a:pPr marL="800100" lvl="1" indent="-3429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Meta 5.1: Pesquisar sinais de alerta para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CA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de colo de útero em 100% das mulheres entre 25 e 64 anos da área com cobertura (Dor e sangramento após relação sexual e/ou corrimento vaginal excessivo).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Indicador 5.1: Proporção de mulheres entre 25 e 64 anos com pesquisa de sinais de alerta para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CA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de colo de útero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10302"/>
              </p:ext>
            </p:extLst>
          </p:nvPr>
        </p:nvGraphicFramePr>
        <p:xfrm>
          <a:off x="1454908" y="3212752"/>
          <a:ext cx="5690607" cy="2894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7601801" y="5389974"/>
            <a:ext cx="324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Figura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10 – Identificar mulheres de risco para CA de colo de útero e mama, na unidade Morada da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1400" dirty="0" err="1" smtClean="0">
                <a:latin typeface="Arial" pitchFamily="34" charset="0"/>
                <a:cs typeface="Arial" pitchFamily="34" charset="0"/>
              </a:rPr>
              <a:t>Macaiba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/RN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, 2015.</a:t>
            </a:r>
          </a:p>
        </p:txBody>
      </p:sp>
      <p:sp>
        <p:nvSpPr>
          <p:cNvPr id="8" name="Retângulo 7"/>
          <p:cNvSpPr/>
          <p:nvPr/>
        </p:nvSpPr>
        <p:spPr>
          <a:xfrm>
            <a:off x="7601801" y="3883257"/>
            <a:ext cx="324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100% da meta cumprida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1"/>
          <p:cNvSpPr>
            <a:spLocks noChangeArrowheads="1"/>
          </p:cNvSpPr>
          <p:nvPr/>
        </p:nvSpPr>
        <p:spPr bwMode="auto">
          <a:xfrm>
            <a:off x="301625" y="641350"/>
            <a:ext cx="11737975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No Brasil, os índices de incidência e mortalidade por câncer do colo do útero e de mama são elevados, sendo as principais causas de morte entre as mulheres. </a:t>
            </a:r>
          </a:p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Macaíba está localizada na região metropolitana de Natal.</a:t>
            </a:r>
          </a:p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Com uma população estimada de 70.586  habitantes.</a:t>
            </a:r>
          </a:p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pt-BR" sz="2200" dirty="0">
                <a:latin typeface="Arial" pitchFamily="34" charset="0"/>
                <a:ea typeface="Calibri" pitchFamily="34" charset="0"/>
                <a:cs typeface="Arial" pitchFamily="34" charset="0"/>
              </a:rPr>
              <a:t>O município tem 23 centros de saúde, </a:t>
            </a:r>
            <a:r>
              <a:rPr lang="pt-BR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16 </a:t>
            </a:r>
            <a:r>
              <a:rPr lang="pt-BR" sz="2200" dirty="0">
                <a:latin typeface="Arial" pitchFamily="34" charset="0"/>
                <a:ea typeface="Calibri" pitchFamily="34" charset="0"/>
                <a:cs typeface="Arial" pitchFamily="34" charset="0"/>
              </a:rPr>
              <a:t>com equipes de estratégia de saúde da </a:t>
            </a:r>
            <a:r>
              <a:rPr lang="pt-BR" sz="2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família.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	 </a:t>
            </a:r>
          </a:p>
        </p:txBody>
      </p:sp>
      <p:pic>
        <p:nvPicPr>
          <p:cNvPr id="9" name="Picture 2" descr="\\Flavio\ppt\Captura de Tela (1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970088"/>
            <a:ext cx="323850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7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22913" y="177126"/>
            <a:ext cx="1123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Meta 5.2: Realizar avaliação de risco para câncer de mama em 100% das mulheres entre 50 e 69 anos da área com cobertura. 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Indicador 5.2: Proporção de mulheres entre 50 e 69 anos com avaliação de risco para câncer de mama.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472104" y="3748363"/>
            <a:ext cx="31914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16 Usuárias</a:t>
            </a: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25 Usuárias</a:t>
            </a: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mês: 37 Usuárias </a:t>
            </a:r>
          </a:p>
        </p:txBody>
      </p:sp>
      <p:sp>
        <p:nvSpPr>
          <p:cNvPr id="4" name="Retângulo 3"/>
          <p:cNvSpPr/>
          <p:nvPr/>
        </p:nvSpPr>
        <p:spPr>
          <a:xfrm>
            <a:off x="7601801" y="3883257"/>
            <a:ext cx="324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100% da meta cumprida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7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22913" y="177126"/>
            <a:ext cx="112320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Objetivo 6: Promover a saúde das mulheres que realizam detecção precoce de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CA de colo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de útero e o diagnóstico precoce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de CA de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mama na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Unidade de Saúde. </a:t>
            </a: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Meta 6.1: Orientar 100% das mulheres cadastradas, da área com cobertura, sobre doenças sexualmente transmissíveis (</a:t>
            </a:r>
            <a:r>
              <a:rPr lang="pt-BR" sz="2200" dirty="0" err="1">
                <a:latin typeface="Arial" pitchFamily="34" charset="0"/>
                <a:cs typeface="Arial" pitchFamily="34" charset="0"/>
              </a:rPr>
              <a:t>DSTs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) e fatores de risco para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CA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de colo de útero.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Indicador 6.1: Proporção de mulheres orientadas sobre </a:t>
            </a:r>
            <a:r>
              <a:rPr lang="pt-BR" sz="2200" dirty="0" err="1">
                <a:latin typeface="Arial" pitchFamily="34" charset="0"/>
                <a:cs typeface="Arial" pitchFamily="34" charset="0"/>
              </a:rPr>
              <a:t>DSTs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 e fatores de risco para câncer de colo de útero.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4472104" y="3748363"/>
            <a:ext cx="31914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44 Usuárias</a:t>
            </a: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88 Usuárias</a:t>
            </a: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mês: 129 Usuárias </a:t>
            </a:r>
          </a:p>
        </p:txBody>
      </p:sp>
      <p:sp>
        <p:nvSpPr>
          <p:cNvPr id="4" name="Retângulo 3"/>
          <p:cNvSpPr/>
          <p:nvPr/>
        </p:nvSpPr>
        <p:spPr>
          <a:xfrm>
            <a:off x="7601801" y="3883257"/>
            <a:ext cx="324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100% da meta cumprida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22913" y="177126"/>
            <a:ext cx="1123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Meta 6.2: Proporção de mulheres entre 50 e 69 anos que receberam orientação sobre </a:t>
            </a:r>
            <a:r>
              <a:rPr lang="pt-BR" sz="2200" dirty="0" err="1">
                <a:latin typeface="Arial" pitchFamily="34" charset="0"/>
                <a:cs typeface="Arial" pitchFamily="34" charset="0"/>
              </a:rPr>
              <a:t>DSTs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 e fatores de risco para câncer de mama.</a:t>
            </a:r>
          </a:p>
          <a:p>
            <a:pPr marL="1257300" lvl="2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Indicador 6.2: Proporção de mulheres orientadas sobre </a:t>
            </a:r>
            <a:r>
              <a:rPr lang="pt-BR" sz="2200" dirty="0" err="1">
                <a:latin typeface="Arial" pitchFamily="34" charset="0"/>
                <a:cs typeface="Arial" pitchFamily="34" charset="0"/>
              </a:rPr>
              <a:t>DSTs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 e fatores de risco para câncer de mama.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4472104" y="3748363"/>
            <a:ext cx="31914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1° mês: 16 Usuárias</a:t>
            </a: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25 Usuárias</a:t>
            </a:r>
          </a:p>
          <a:p>
            <a:pPr marL="82296" algn="just"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3° mês: 37 Usuárias </a:t>
            </a:r>
          </a:p>
        </p:txBody>
      </p:sp>
      <p:sp>
        <p:nvSpPr>
          <p:cNvPr id="4" name="Retângulo 3"/>
          <p:cNvSpPr/>
          <p:nvPr/>
        </p:nvSpPr>
        <p:spPr>
          <a:xfrm>
            <a:off x="7601801" y="3883257"/>
            <a:ext cx="324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100% da meta cumprida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72853" y="423892"/>
            <a:ext cx="5841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4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3550" y="1192213"/>
            <a:ext cx="10656888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Após os três meses da intervenção, capacitamos todos os profissionais da equipe, seguindo as recomendações e atualizações do protocolo do MS para aplicar completamente o  projeto.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Organizamos a dinâmica dos exames (periodicidade e grupo alvo), sensibilizamos a coordenação municipal de sua importância no projeto junto com os lideres locais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1085" y="1587500"/>
            <a:ext cx="111189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7030A0"/>
              </a:buClr>
              <a:buFont typeface="Wingdings" pitchFamily="2" charset="2"/>
              <a:buChar char="v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O PI ocasionou marcação com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turno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exclusivo na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semana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as mulheres, com melhoria na cobertura, dos registros, do acompanhamento e arquivamento dos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exames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Clr>
                <a:srgbClr val="7030A0"/>
              </a:buClr>
              <a:buFont typeface="Wingdings" pitchFamily="2" charset="2"/>
              <a:buChar char="v"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Melhoramos a facilidade na busca das mulheres com fatores de risco para câncer de colo de útero e câncer de mama realizado pela equipe toda.</a:t>
            </a:r>
          </a:p>
          <a:p>
            <a:endParaRPr lang="pt-BR" sz="2400" dirty="0" smtClean="0"/>
          </a:p>
          <a:p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872853" y="423892"/>
            <a:ext cx="5841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4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\\Flavio\ppt\imag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3893270"/>
            <a:ext cx="4508500" cy="255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5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0376" y="1711941"/>
            <a:ext cx="1123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Iniciei o curso com muitas expectativas, como conhecer a realidade da saúde do município e melhorar os índices de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Ao encontrar um tema importante, pude conhecer a realidade das usuárias que procuram o atendimento.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 curso foi uma ferramenta valiosa de organização e aprendizado para organizar meus objetivos e chegar as minhas metas. </a:t>
            </a: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Durante o curso, gostei do feedback com os orientadores, por ser médica estrangeira, necessitei em varias ocasiões dessa orientação para compreender e realizar as tarefas, conseguindo resolver os problemas e dúvidas.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Por ter chegado até aqui, minha avaliação geral do curso é positiva, ele melhorou o meu trabalho com a comunidade, e como médica de APS, sendo uma experiência enriquecedora.</a:t>
            </a: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581643"/>
            <a:ext cx="11627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</a:t>
            </a:r>
            <a:r>
              <a:rPr lang="pt-BR" sz="32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crítica</a:t>
            </a:r>
            <a:r>
              <a:rPr lang="pt-BR" sz="32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pt-BR" sz="32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32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  <a:r>
              <a:rPr lang="pt-BR" sz="32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32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  <a:r>
              <a:rPr lang="pt-BR" sz="32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2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1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51" y="209550"/>
            <a:ext cx="3187699" cy="241846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537" y="209550"/>
            <a:ext cx="4689963" cy="32956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537" y="3681198"/>
            <a:ext cx="3333750" cy="235765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2705099"/>
            <a:ext cx="4445000" cy="33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unasusufpe.com.br/media/images/images_news/Logo_UNA-SUS_Vertical_5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9509" y="562416"/>
            <a:ext cx="1801505" cy="1209343"/>
          </a:xfrm>
          <a:prstGeom prst="rect">
            <a:avLst/>
          </a:prstGeom>
          <a:noFill/>
        </p:spPr>
      </p:pic>
      <p:pic>
        <p:nvPicPr>
          <p:cNvPr id="11266" name="Picture 2" descr="C:\Users\ANGELES\Documents\FB_IMG_14422761919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4698000" cy="288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NGELES\Documents\FB_IMG_1442276210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3732453"/>
            <a:ext cx="4699000" cy="312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070130" y="2896761"/>
            <a:ext cx="5207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OBRIGADA</a:t>
            </a:r>
            <a:endParaRPr lang="pt-BR" sz="54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7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630" y="793357"/>
            <a:ext cx="1140877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Conta-se com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Núcleo de Apoio a Saúde da Família (NASF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), Centro de Atenção </a:t>
            </a:r>
            <a:r>
              <a:rPr lang="pt-B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Psicosocial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CAPs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), centro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 especialidades odontológicas (CEO), um pronto atendimento odontológico, uma unidade de  pronto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medico,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um hospital regional Alfredo Mesquita (recentemente renovado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), contamos com  centro de atendimentos de 30 especialidades medicas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exames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complementares são realizados pela rede do SUS, mas também </a:t>
            </a:r>
            <a:r>
              <a:rPr lang="pt-BR" sz="2200" dirty="0" smtClean="0">
                <a:latin typeface="Arial"/>
              </a:rPr>
              <a:t>conta com</a:t>
            </a:r>
            <a:r>
              <a:rPr lang="pt-BR" sz="2200" dirty="0" smtClean="0">
                <a:latin typeface="Arial"/>
                <a:ea typeface="Calibri"/>
              </a:rPr>
              <a:t> </a:t>
            </a:r>
            <a:r>
              <a:rPr lang="pt-BR" sz="2200" dirty="0">
                <a:latin typeface="Arial"/>
                <a:ea typeface="Calibri"/>
              </a:rPr>
              <a:t>um laboratório privado que realiza exames básicos de sangue</a:t>
            </a:r>
            <a:r>
              <a:rPr lang="pt-BR" sz="2200" dirty="0" smtClean="0">
                <a:latin typeface="Arial"/>
                <a:ea typeface="Calibri"/>
              </a:rPr>
              <a:t>, e atendimento medico privado.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2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2953" y="262551"/>
            <a:ext cx="1098644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Arial"/>
                <a:ea typeface="Calibri"/>
              </a:rPr>
              <a:t> </a:t>
            </a:r>
            <a:r>
              <a:rPr lang="pt-BR" sz="2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 UBS Morada da Fé, </a:t>
            </a:r>
            <a:r>
              <a:rPr lang="pt-B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 encontra no bairro Morada da fé</a:t>
            </a:r>
            <a:r>
              <a:rPr lang="pt-BR" sz="2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região urbana do </a:t>
            </a:r>
            <a:r>
              <a:rPr lang="pt-B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município de Macaíba no Rio Grande do </a:t>
            </a:r>
            <a:r>
              <a:rPr lang="pt-BR" sz="2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Norte, dedicada só a ESF.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 equipe da ESF conta com a maior  área de abrangência definida, mas ainda temos uma área descoberta. </a:t>
            </a:r>
            <a:r>
              <a:rPr lang="pt-BR" sz="2200" smtClean="0"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equipe esta constituída por:</a:t>
            </a:r>
          </a:p>
          <a:p>
            <a:pPr marL="285750" indent="-285750" algn="just">
              <a:lnSpc>
                <a:spcPct val="15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 médica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clínico geral,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1 enfermeira, </a:t>
            </a:r>
          </a:p>
          <a:p>
            <a:pPr marL="285750" indent="-285750"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1 técnica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enfermagem, </a:t>
            </a:r>
          </a:p>
          <a:p>
            <a:pPr marL="285750" indent="-285750"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1 dentista,</a:t>
            </a:r>
          </a:p>
          <a:p>
            <a:pPr marL="285750" indent="-285750"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1 técnica de odontologia,  </a:t>
            </a:r>
          </a:p>
          <a:p>
            <a:pPr marL="285750" indent="-285750" algn="just">
              <a:lnSpc>
                <a:spcPct val="150000"/>
              </a:lnSpc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 6 Agentes de saúde.  </a:t>
            </a:r>
          </a:p>
        </p:txBody>
      </p:sp>
      <p:pic>
        <p:nvPicPr>
          <p:cNvPr id="9218" name="Picture 2" descr="C:\Users\ANGELES\Documents\FB_IMG_1442276234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124872"/>
            <a:ext cx="6527800" cy="33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3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29135" y="561374"/>
            <a:ext cx="10836324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população total da área adstrita é de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6.000 pessoas.</a:t>
            </a:r>
          </a:p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pt-BR" sz="2200" dirty="0" smtClean="0">
                <a:latin typeface="Arial"/>
                <a:ea typeface="Calibri"/>
              </a:rPr>
              <a:t>Realizamos atendimento de  </a:t>
            </a:r>
            <a:r>
              <a:rPr lang="pt-BR" sz="2200" dirty="0">
                <a:latin typeface="Arial"/>
                <a:ea typeface="Calibri"/>
              </a:rPr>
              <a:t>clinica médica, saúde da mulher, planejamento familiar, </a:t>
            </a:r>
            <a:r>
              <a:rPr lang="pt-BR" sz="2200" dirty="0" smtClean="0">
                <a:latin typeface="Arial"/>
                <a:ea typeface="Calibri"/>
              </a:rPr>
              <a:t>pré-natal</a:t>
            </a:r>
            <a:r>
              <a:rPr lang="pt-BR" sz="2200" dirty="0">
                <a:latin typeface="Arial"/>
                <a:ea typeface="Calibri"/>
              </a:rPr>
              <a:t>,</a:t>
            </a:r>
            <a:r>
              <a:rPr lang="pt-BR" sz="2200" dirty="0" smtClean="0">
                <a:latin typeface="Arial"/>
                <a:ea typeface="Calibri"/>
              </a:rPr>
              <a:t> </a:t>
            </a:r>
            <a:r>
              <a:rPr lang="pt-BR" sz="2200" dirty="0">
                <a:latin typeface="Arial"/>
                <a:ea typeface="Calibri"/>
              </a:rPr>
              <a:t>puericultura (crescimento e desenvolvimento), visita domiciliar, prevenção de câncer ginecológico (</a:t>
            </a:r>
            <a:r>
              <a:rPr lang="pt-BR" sz="2200" dirty="0" err="1">
                <a:latin typeface="Arial"/>
                <a:ea typeface="Calibri"/>
              </a:rPr>
              <a:t>citopatológico</a:t>
            </a:r>
            <a:r>
              <a:rPr lang="pt-BR" sz="2200" dirty="0" smtClean="0">
                <a:latin typeface="Arial"/>
                <a:ea typeface="Calibri"/>
              </a:rPr>
              <a:t>), </a:t>
            </a:r>
            <a:r>
              <a:rPr lang="pt-BR" sz="2200" dirty="0" err="1" smtClean="0">
                <a:latin typeface="Arial"/>
                <a:ea typeface="Calibri"/>
              </a:rPr>
              <a:t>hiperdia</a:t>
            </a:r>
            <a:r>
              <a:rPr lang="pt-BR" sz="2200" dirty="0" smtClean="0">
                <a:latin typeface="Arial"/>
                <a:ea typeface="Calibri"/>
              </a:rPr>
              <a:t>, </a:t>
            </a:r>
            <a:r>
              <a:rPr lang="pt-BR" sz="2200" dirty="0">
                <a:latin typeface="Arial"/>
                <a:ea typeface="Calibri"/>
              </a:rPr>
              <a:t>demanda espontânea, </a:t>
            </a:r>
            <a:r>
              <a:rPr lang="pt-BR" sz="2200" dirty="0" smtClean="0">
                <a:latin typeface="Arial"/>
                <a:ea typeface="Calibri"/>
              </a:rPr>
              <a:t>vacinação,</a:t>
            </a:r>
            <a:r>
              <a:rPr lang="pt-BR" sz="2200" dirty="0">
                <a:latin typeface="Arial"/>
                <a:ea typeface="Calibri"/>
              </a:rPr>
              <a:t> </a:t>
            </a:r>
            <a:r>
              <a:rPr lang="pt-BR" sz="2200" dirty="0" smtClean="0">
                <a:latin typeface="Arial"/>
                <a:ea typeface="Calibri"/>
              </a:rPr>
              <a:t>bolsa-família, </a:t>
            </a:r>
            <a:r>
              <a:rPr lang="pt-BR" sz="2200" dirty="0">
                <a:latin typeface="Arial"/>
                <a:ea typeface="Calibri"/>
              </a:rPr>
              <a:t>preventivos, curativos, aplicação de contraceptivo mensal ou trimestral, verificações de PA, dispensa de </a:t>
            </a:r>
            <a:r>
              <a:rPr lang="pt-BR" sz="2200" dirty="0" smtClean="0">
                <a:latin typeface="Arial"/>
                <a:ea typeface="Calibri"/>
              </a:rPr>
              <a:t>medicamentos básicos.</a:t>
            </a:r>
          </a:p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endParaRPr lang="pt-BR" sz="2200" dirty="0" smtClean="0">
              <a:latin typeface="Arial"/>
              <a:ea typeface="Calibri"/>
            </a:endParaRPr>
          </a:p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pt-BR" sz="2200" dirty="0" smtClean="0">
                <a:latin typeface="Arial"/>
                <a:cs typeface="Arial" panose="020B0604020202020204" pitchFamily="34" charset="0"/>
              </a:rPr>
              <a:t>   Situação da ação programática na Unidade antes da intervenção era complicada, pois não tinha equipe fixa.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2262" y="1078173"/>
            <a:ext cx="106861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Melhoria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da detecção do Câncer de Colo de Útero e Mama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no posto de saúde Morada da Fe, Macaíba-RN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42" name="Picture 2" descr="\\Flavio\ppt\image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784600"/>
            <a:ext cx="56134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8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0000" y="204718"/>
            <a:ext cx="1087726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  <a:p>
            <a:pPr algn="ctr"/>
            <a:endParaRPr lang="pt-BR" sz="2200" dirty="0" smtClean="0">
              <a:latin typeface="Arial" pitchFamily="34" charset="0"/>
              <a:cs typeface="Arial" panose="020B0604020202020204" pitchFamily="34" charset="0"/>
            </a:endParaRPr>
          </a:p>
          <a:p>
            <a:pPr algn="ctr"/>
            <a:endParaRPr lang="pt-BR" sz="2200" dirty="0" smtClean="0">
              <a:latin typeface="Arial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200" dirty="0">
              <a:latin typeface="Arial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r>
              <a:rPr lang="pt-BR" sz="2200" dirty="0">
                <a:latin typeface="Arial" pitchFamily="34" charset="0"/>
                <a:cs typeface="Arial" panose="020B0604020202020204" pitchFamily="34" charset="0"/>
              </a:rPr>
              <a:t>O projeto de intervenção foi planejado para ser desenvolvido em 16 semanas, mas foi encurtado para 12 semanas.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anose="05000000000000000000" pitchFamily="2" charset="2"/>
              <a:buChar char="v"/>
              <a:defRPr/>
            </a:pPr>
            <a:endParaRPr lang="pt-BR" sz="2200" dirty="0">
              <a:latin typeface="Arial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Utilizou-se o manual técnico do Ministério da Saúde.</a:t>
            </a:r>
          </a:p>
          <a:p>
            <a:pPr marL="274320" indent="-27432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200" dirty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Realizou-se a capacitação da equipe</a:t>
            </a:r>
            <a:r>
              <a:rPr lang="es-419" sz="22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pt-BR" sz="22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por meio de palestras e reuniões.</a:t>
            </a:r>
          </a:p>
          <a:p>
            <a:pPr marL="274320" indent="-27432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pt-BR" sz="22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Na logística, </a:t>
            </a:r>
            <a:r>
              <a:rPr lang="pt-BR" sz="2200" dirty="0">
                <a:latin typeface="Arial" pitchFamily="34" charset="0"/>
                <a:ea typeface="Calibri" pitchFamily="34" charset="0"/>
                <a:cs typeface="Arial" pitchFamily="34" charset="0"/>
              </a:rPr>
              <a:t>utilizamos instrumentos para viabilizar o monitoramento das ações, tais como a planilha de coleta de dados e a ficha espelho.</a:t>
            </a:r>
            <a:endParaRPr lang="pt-BR" sz="2200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200" dirty="0" smtClean="0"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0000" y="204718"/>
            <a:ext cx="1087726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DETALHAMENTO DAS AÇOES</a:t>
            </a:r>
          </a:p>
          <a:p>
            <a:pPr algn="ctr"/>
            <a:endParaRPr lang="pt-BR" sz="2200" dirty="0" smtClean="0">
              <a:latin typeface="Arial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Cadastramos todas as mulheres de 25 e 64 anos de idade da área de cobertura da UBS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fontAlgn="auto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Realizamos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avaliação das mulheres de 25 e 64 anos sobre risco de CA de mama e útero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es-419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Orientamos a comunidade</a:t>
            </a:r>
            <a:r>
              <a:rPr lang="es-419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nas consultas médicas por grupo e visitas domiciliares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419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Promovemos a saúde por meio de palestras e atividades em grupo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es-419" sz="2200" dirty="0">
                <a:latin typeface="Arial" panose="020B0604020202020204" pitchFamily="34" charset="0"/>
                <a:cs typeface="Arial" panose="020B0604020202020204" pitchFamily="34" charset="0"/>
              </a:rPr>
              <a:t>Monitoramos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a cobertura de detecção de CA de mama e útero nas mulheres de 25 e 64 anos a cada 3 meses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Melhoramos a qualidade da atenção fixando dia para atendimento de saúde da mulher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v"/>
              <a:defRPr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Todas as ações foram desenvolvidas nos 4 eixos....</a:t>
            </a:r>
            <a:endParaRPr lang="es-419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70161" y="2569241"/>
            <a:ext cx="9675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0" y="3924300"/>
            <a:ext cx="3175000" cy="2768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mpo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1290</TotalTime>
  <Words>2037</Words>
  <Application>Microsoft Office PowerPoint</Application>
  <PresentationFormat>Personalizar</PresentationFormat>
  <Paragraphs>176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Concurso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de los Angeles</dc:creator>
  <cp:lastModifiedBy>Maria de los Angeles</cp:lastModifiedBy>
  <cp:revision>203</cp:revision>
  <dcterms:created xsi:type="dcterms:W3CDTF">2015-08-03T16:35:36Z</dcterms:created>
  <dcterms:modified xsi:type="dcterms:W3CDTF">2015-09-26T02:04:40Z</dcterms:modified>
</cp:coreProperties>
</file>