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50" r:id="rId5"/>
    <p:sldId id="343" r:id="rId6"/>
    <p:sldId id="259" r:id="rId7"/>
    <p:sldId id="352" r:id="rId8"/>
    <p:sldId id="260" r:id="rId9"/>
    <p:sldId id="261" r:id="rId10"/>
    <p:sldId id="262" r:id="rId11"/>
    <p:sldId id="344" r:id="rId12"/>
    <p:sldId id="345" r:id="rId13"/>
    <p:sldId id="346" r:id="rId14"/>
    <p:sldId id="291" r:id="rId15"/>
    <p:sldId id="347" r:id="rId16"/>
    <p:sldId id="295" r:id="rId17"/>
    <p:sldId id="299" r:id="rId18"/>
    <p:sldId id="301" r:id="rId19"/>
    <p:sldId id="303" r:id="rId20"/>
    <p:sldId id="305" r:id="rId21"/>
    <p:sldId id="307" r:id="rId22"/>
    <p:sldId id="309" r:id="rId23"/>
    <p:sldId id="311" r:id="rId24"/>
    <p:sldId id="315" r:id="rId25"/>
    <p:sldId id="320" r:id="rId26"/>
    <p:sldId id="322" r:id="rId27"/>
    <p:sldId id="324" r:id="rId28"/>
    <p:sldId id="328" r:id="rId29"/>
    <p:sldId id="332" r:id="rId30"/>
    <p:sldId id="336" r:id="rId31"/>
    <p:sldId id="340" r:id="rId32"/>
    <p:sldId id="348" r:id="rId33"/>
    <p:sldId id="341" r:id="rId34"/>
    <p:sldId id="349" r:id="rId35"/>
    <p:sldId id="342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3" d="100"/>
          <a:sy n="73" d="100"/>
        </p:scale>
        <p:origin x="-12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Maria%20planilha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Maria%20planilha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delcarmen\Documents\ESPECIALIZACION\ESPECIALIZA&#199;&#195;O\PLANILHIAS\planilha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7.7067872078016617E-2"/>
          <c:y val="0.14688864287366471"/>
          <c:w val="0.89263582049318668"/>
          <c:h val="0.77901894236406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0.28888888888889147</c:v>
                </c:pt>
                <c:pt idx="1">
                  <c:v>0.6166666666666667</c:v>
                </c:pt>
                <c:pt idx="2">
                  <c:v>0.87222222222222223</c:v>
                </c:pt>
                <c:pt idx="3">
                  <c:v>0</c:v>
                </c:pt>
              </c:numCache>
            </c:numRef>
          </c:val>
        </c:ser>
        <c:axId val="76817536"/>
        <c:axId val="76819072"/>
      </c:barChart>
      <c:catAx>
        <c:axId val="76817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6819072"/>
        <c:crosses val="autoZero"/>
        <c:auto val="1"/>
        <c:lblAlgn val="ctr"/>
        <c:lblOffset val="100"/>
      </c:catAx>
      <c:valAx>
        <c:axId val="768190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681753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0.4655172413793115</c:v>
                </c:pt>
                <c:pt idx="1">
                  <c:v>0.82758620689655149</c:v>
                </c:pt>
                <c:pt idx="2">
                  <c:v>0.96551724137931039</c:v>
                </c:pt>
                <c:pt idx="3">
                  <c:v>0</c:v>
                </c:pt>
              </c:numCache>
            </c:numRef>
          </c:val>
        </c:ser>
        <c:axId val="77007488"/>
        <c:axId val="77017472"/>
      </c:barChart>
      <c:catAx>
        <c:axId val="77007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017472"/>
        <c:crosses val="autoZero"/>
        <c:auto val="1"/>
        <c:lblAlgn val="ctr"/>
        <c:lblOffset val="100"/>
      </c:catAx>
      <c:valAx>
        <c:axId val="770174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007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pt-BR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0.9807692307692305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7066624"/>
        <c:axId val="77068160"/>
      </c:barChart>
      <c:catAx>
        <c:axId val="77066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068160"/>
        <c:crosses val="autoZero"/>
        <c:auto val="1"/>
        <c:lblAlgn val="ctr"/>
        <c:lblOffset val="100"/>
      </c:catAx>
      <c:valAx>
        <c:axId val="770681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0666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0.55769230769230771</c:v>
                </c:pt>
                <c:pt idx="1">
                  <c:v>0.65765765765765805</c:v>
                </c:pt>
                <c:pt idx="2">
                  <c:v>0.78980891719745261</c:v>
                </c:pt>
                <c:pt idx="3">
                  <c:v>0</c:v>
                </c:pt>
              </c:numCache>
            </c:numRef>
          </c:val>
        </c:ser>
        <c:axId val="77326208"/>
        <c:axId val="77327744"/>
      </c:barChart>
      <c:catAx>
        <c:axId val="77326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327744"/>
        <c:crosses val="autoZero"/>
        <c:auto val="1"/>
        <c:lblAlgn val="ctr"/>
        <c:lblOffset val="100"/>
      </c:catAx>
      <c:valAx>
        <c:axId val="773277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326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0.5185185185185186</c:v>
                </c:pt>
                <c:pt idx="1">
                  <c:v>0.62500000000000033</c:v>
                </c:pt>
                <c:pt idx="2">
                  <c:v>0.71428571428571463</c:v>
                </c:pt>
                <c:pt idx="3">
                  <c:v>0</c:v>
                </c:pt>
              </c:numCache>
            </c:numRef>
          </c:val>
        </c:ser>
        <c:axId val="77364608"/>
        <c:axId val="77370496"/>
      </c:barChart>
      <c:catAx>
        <c:axId val="77364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370496"/>
        <c:crosses val="autoZero"/>
        <c:auto val="1"/>
        <c:lblAlgn val="ctr"/>
        <c:lblOffset val="100"/>
      </c:catAx>
      <c:valAx>
        <c:axId val="773704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364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0.75000000000000033</c:v>
                </c:pt>
                <c:pt idx="1">
                  <c:v>0.7567567567567568</c:v>
                </c:pt>
                <c:pt idx="2">
                  <c:v>0.87898089171974525</c:v>
                </c:pt>
                <c:pt idx="3">
                  <c:v>0</c:v>
                </c:pt>
              </c:numCache>
            </c:numRef>
          </c:val>
        </c:ser>
        <c:axId val="77489280"/>
        <c:axId val="77490816"/>
      </c:barChart>
      <c:catAx>
        <c:axId val="77489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490816"/>
        <c:crosses val="autoZero"/>
        <c:auto val="1"/>
        <c:lblAlgn val="ctr"/>
        <c:lblOffset val="100"/>
      </c:catAx>
      <c:valAx>
        <c:axId val="77490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489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0.8148148148148151</c:v>
                </c:pt>
                <c:pt idx="1">
                  <c:v>0.77083333333333393</c:v>
                </c:pt>
                <c:pt idx="2">
                  <c:v>0.87500000000000033</c:v>
                </c:pt>
                <c:pt idx="3">
                  <c:v>0</c:v>
                </c:pt>
              </c:numCache>
            </c:numRef>
          </c:val>
        </c:ser>
        <c:axId val="77527680"/>
        <c:axId val="77402496"/>
      </c:barChart>
      <c:catAx>
        <c:axId val="77527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402496"/>
        <c:crosses val="autoZero"/>
        <c:auto val="1"/>
        <c:lblAlgn val="ctr"/>
        <c:lblOffset val="100"/>
      </c:catAx>
      <c:valAx>
        <c:axId val="774024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5276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>
        <c:manualLayout>
          <c:xMode val="edge"/>
          <c:yMode val="edge"/>
          <c:x val="0.12130652725786326"/>
          <c:y val="3.7757972561122226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0.96153846153846168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7455744"/>
        <c:axId val="77457280"/>
      </c:barChart>
      <c:catAx>
        <c:axId val="77455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457280"/>
        <c:crosses val="autoZero"/>
        <c:auto val="1"/>
        <c:lblAlgn val="ctr"/>
        <c:lblOffset val="100"/>
      </c:catAx>
      <c:valAx>
        <c:axId val="774572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4557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0.96296296296296235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7564160"/>
        <c:axId val="77570048"/>
      </c:barChart>
      <c:catAx>
        <c:axId val="77564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570048"/>
        <c:crosses val="autoZero"/>
        <c:auto val="1"/>
        <c:lblAlgn val="ctr"/>
        <c:lblOffset val="100"/>
      </c:catAx>
      <c:valAx>
        <c:axId val="775700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564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6FBC0-B63E-42A6-B6CE-2610905A776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02A2B78-AD34-4B3D-B880-76721E80ECC7}">
      <dgm:prSet/>
      <dgm:spPr/>
      <dgm:t>
        <a:bodyPr/>
        <a:lstStyle/>
        <a:p>
          <a:pPr rtl="0"/>
          <a:r>
            <a:rPr lang="pt-BR" dirty="0" smtClean="0"/>
            <a:t>OBRIGADA</a:t>
          </a:r>
          <a:endParaRPr lang="es-ES" dirty="0"/>
        </a:p>
      </dgm:t>
    </dgm:pt>
    <dgm:pt modelId="{324755F0-C5A4-4BBC-A3F3-E58A7072D22D}" type="parTrans" cxnId="{6EFE198F-DC32-48BC-93DB-F1A4DF3ADB0F}">
      <dgm:prSet/>
      <dgm:spPr/>
      <dgm:t>
        <a:bodyPr/>
        <a:lstStyle/>
        <a:p>
          <a:endParaRPr lang="es-ES"/>
        </a:p>
      </dgm:t>
    </dgm:pt>
    <dgm:pt modelId="{6A42447B-1B6C-4F42-BD8B-345B10EBB7B1}" type="sibTrans" cxnId="{6EFE198F-DC32-48BC-93DB-F1A4DF3ADB0F}">
      <dgm:prSet/>
      <dgm:spPr/>
      <dgm:t>
        <a:bodyPr/>
        <a:lstStyle/>
        <a:p>
          <a:endParaRPr lang="es-ES"/>
        </a:p>
      </dgm:t>
    </dgm:pt>
    <dgm:pt modelId="{CFC060EC-4E2C-497B-8ACF-645AEDD7FDCA}" type="pres">
      <dgm:prSet presAssocID="{DE86FBC0-B63E-42A6-B6CE-2610905A77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3D7E1F-F843-4A1B-8913-2AA0AEF82E5D}" type="pres">
      <dgm:prSet presAssocID="{A02A2B78-AD34-4B3D-B880-76721E80ECC7}" presName="circle1" presStyleLbl="node1" presStyleIdx="0" presStyleCnt="1"/>
      <dgm:spPr/>
    </dgm:pt>
    <dgm:pt modelId="{BF58964E-EE45-4EAB-B1D9-0E39A77E11C4}" type="pres">
      <dgm:prSet presAssocID="{A02A2B78-AD34-4B3D-B880-76721E80ECC7}" presName="space" presStyleCnt="0"/>
      <dgm:spPr/>
    </dgm:pt>
    <dgm:pt modelId="{F441016C-D5BD-40E9-B26D-817C1A888392}" type="pres">
      <dgm:prSet presAssocID="{A02A2B78-AD34-4B3D-B880-76721E80ECC7}" presName="rect1" presStyleLbl="alignAcc1" presStyleIdx="0" presStyleCnt="1" custLinFactNeighborX="-1866" custLinFactNeighborY="50000"/>
      <dgm:spPr/>
      <dgm:t>
        <a:bodyPr/>
        <a:lstStyle/>
        <a:p>
          <a:endParaRPr lang="es-ES"/>
        </a:p>
      </dgm:t>
    </dgm:pt>
    <dgm:pt modelId="{76D73B14-23CD-4999-BFDB-167CEA584738}" type="pres">
      <dgm:prSet presAssocID="{A02A2B78-AD34-4B3D-B880-76721E80ECC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FE198F-DC32-48BC-93DB-F1A4DF3ADB0F}" srcId="{DE86FBC0-B63E-42A6-B6CE-2610905A7769}" destId="{A02A2B78-AD34-4B3D-B880-76721E80ECC7}" srcOrd="0" destOrd="0" parTransId="{324755F0-C5A4-4BBC-A3F3-E58A7072D22D}" sibTransId="{6A42447B-1B6C-4F42-BD8B-345B10EBB7B1}"/>
    <dgm:cxn modelId="{ED422490-8245-474D-9BC3-A2633B8E8E60}" type="presOf" srcId="{DE86FBC0-B63E-42A6-B6CE-2610905A7769}" destId="{CFC060EC-4E2C-497B-8ACF-645AEDD7FDCA}" srcOrd="0" destOrd="0" presId="urn:microsoft.com/office/officeart/2005/8/layout/target3"/>
    <dgm:cxn modelId="{165FE802-3A3C-4718-B049-891E3C0C8890}" type="presOf" srcId="{A02A2B78-AD34-4B3D-B880-76721E80ECC7}" destId="{76D73B14-23CD-4999-BFDB-167CEA584738}" srcOrd="1" destOrd="0" presId="urn:microsoft.com/office/officeart/2005/8/layout/target3"/>
    <dgm:cxn modelId="{F73F6D41-E425-48F9-AE89-38AEBDB4CE39}" type="presOf" srcId="{A02A2B78-AD34-4B3D-B880-76721E80ECC7}" destId="{F441016C-D5BD-40E9-B26D-817C1A888392}" srcOrd="0" destOrd="0" presId="urn:microsoft.com/office/officeart/2005/8/layout/target3"/>
    <dgm:cxn modelId="{C21561F3-83F3-480A-8F8F-6BD3A614B507}" type="presParOf" srcId="{CFC060EC-4E2C-497B-8ACF-645AEDD7FDCA}" destId="{BF3D7E1F-F843-4A1B-8913-2AA0AEF82E5D}" srcOrd="0" destOrd="0" presId="urn:microsoft.com/office/officeart/2005/8/layout/target3"/>
    <dgm:cxn modelId="{85E70273-C7C1-406B-BA0B-0878BA8E162D}" type="presParOf" srcId="{CFC060EC-4E2C-497B-8ACF-645AEDD7FDCA}" destId="{BF58964E-EE45-4EAB-B1D9-0E39A77E11C4}" srcOrd="1" destOrd="0" presId="urn:microsoft.com/office/officeart/2005/8/layout/target3"/>
    <dgm:cxn modelId="{0441ED80-40DA-4062-8D21-B16056BB1E95}" type="presParOf" srcId="{CFC060EC-4E2C-497B-8ACF-645AEDD7FDCA}" destId="{F441016C-D5BD-40E9-B26D-817C1A888392}" srcOrd="2" destOrd="0" presId="urn:microsoft.com/office/officeart/2005/8/layout/target3"/>
    <dgm:cxn modelId="{5038FD8F-A881-461D-A58A-206E64D41613}" type="presParOf" srcId="{CFC060EC-4E2C-497B-8ACF-645AEDD7FDCA}" destId="{76D73B14-23CD-4999-BFDB-167CEA58473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D7E1F-F843-4A1B-8913-2AA0AEF82E5D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1016C-D5BD-40E9-B26D-817C1A888392}">
      <dsp:nvSpPr>
        <dsp:cNvPr id="0" name=""/>
        <dsp:cNvSpPr/>
      </dsp:nvSpPr>
      <dsp:spPr>
        <a:xfrm>
          <a:off x="428599" y="0"/>
          <a:ext cx="7658099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200" kern="1200" dirty="0" smtClean="0"/>
            <a:t>OBRIGADA</a:t>
          </a:r>
          <a:endParaRPr lang="es-ES" sz="5200" kern="1200" dirty="0"/>
        </a:p>
      </dsp:txBody>
      <dsp:txXfrm>
        <a:off x="428599" y="0"/>
        <a:ext cx="76580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5A7C-FBCE-4C45-9F84-46095526EAAD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EC9B-F3C0-40ED-865E-BCEF390AC1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52536" y="260648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Turma 07</a:t>
            </a: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/>
              <a:t>Trabalho de Conclusão de </a:t>
            </a:r>
            <a:r>
              <a:rPr lang="pt-BR" sz="2400" b="1" dirty="0" smtClean="0"/>
              <a:t>Curso</a:t>
            </a: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/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Qualificação </a:t>
            </a:r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 Atenção 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aos hipertensos e/ou diabéticos na ESF São Sebastião, Picos, PI.</a:t>
            </a: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/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/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/>
              <a:t>Dra. Maria Del Carmen Roche Gutierrez</a:t>
            </a: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/>
              <a:t>Orientadora</a:t>
            </a:r>
            <a:r>
              <a:rPr lang="pt-BR" sz="2400" b="1" dirty="0"/>
              <a:t>: </a:t>
            </a:r>
            <a:r>
              <a:rPr lang="pt-BR" sz="2400" b="1" dirty="0" smtClean="0"/>
              <a:t>JanaineSari</a:t>
            </a:r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VE" sz="2400" b="1" dirty="0"/>
          </a:p>
          <a:p>
            <a:r>
              <a:rPr lang="pt-BR" sz="2400" b="1" dirty="0" smtClean="0"/>
              <a:t>                                                 </a:t>
            </a:r>
            <a:r>
              <a:rPr lang="pt-BR" sz="2000" b="1" dirty="0" smtClean="0"/>
              <a:t>Pelotas</a:t>
            </a:r>
            <a:r>
              <a:rPr lang="pt-BR" sz="2000" b="1" dirty="0"/>
              <a:t>, 2015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es-VE" dirty="0" smtClean="0"/>
          </a:p>
          <a:p>
            <a:pPr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METODOLOGIA – Ações realizadas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1628800"/>
            <a:ext cx="8363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EIXO DE MONITORAMENTO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AVALIAÇÃO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cadastrados;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Realização do exame clínico apropriado;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Exames laboratoriais solicitados e a periodicidade;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Acesso a medicamentos da Farmácia Popular/ HIPERDIA;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Necessidade de atendimento odontológico;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Periodicidade das consultas;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Qualidade dos registros;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Estratificação de risco;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Orientação nutricional;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Orientação para atividade física;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Orientação dos riscos do tabagismo;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Orientações sobre higiene bucal;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METODOLOGIA – Ações realizadas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498714"/>
            <a:ext cx="88569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EIXO DE ORGANIZAÇÃO E GESTÃO DO SERVIÇO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Garantia dos registros;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acolhimento;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Garantia dos materiais adequados;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Definido as atribuições da equipe no exame clínico;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Capacitações organizadas de acordo com protocolos;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Impresso versão atualizada dos protocolos;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Solicitação, agilidade e sistema de alerta nos exames complementares;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dos medicamentos e registro das necessidades;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da necessidade de tratamento odontológico;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Visitas domiciliares para busca ativa;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Atualização do SIAB;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da ficha de acompanhamento 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pactuação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dos registros;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e agendamento dos pacientes de alto risco;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das práticas coletivas sobre alimentação e atividade física,;</a:t>
            </a:r>
          </a:p>
          <a:p>
            <a:pPr marL="342900" indent="-342900" algn="just">
              <a:buFontTx/>
              <a:buChar char="-"/>
            </a:pP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Pactuação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com a gestor para parcerias institucionais;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Compra de medicamentos para tabagismo;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das consultas odontológicas para garantir orientações individuais.</a:t>
            </a:r>
          </a:p>
        </p:txBody>
      </p:sp>
    </p:spTree>
    <p:extLst>
      <p:ext uri="{BB962C8B-B14F-4D97-AF65-F5344CB8AC3E}">
        <p14:creationId xmlns:p14="http://schemas.microsoft.com/office/powerpoint/2010/main" xmlns="" val="9113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METODOLOGIA – Ações realizadas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9347" y="1577637"/>
            <a:ext cx="894624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EIXO DE ENGAJAMENTO PÚBLICO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Informamos a comunidade sobre o programa;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de medir a PA a partir dos 18 anos;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do rastreamento para DM;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sobre fatores de risco para HAS e DM;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quanto ao risco de doenças cardiovasculares e neurológicas decorrentes da HAS e DM: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quanto a necessidade e periodicidade dos exames;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quanto ao acesso a medicamentos das Farmácia Popular/ HIPERDIA;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avaliação da saúde bucal;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das consultas e a sua periodicidade;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Ouvir a comunidade sobre estratégias de evasão dos usuários;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sobre seus direitos quanto aos registros;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quanto ao nível de risco e acompanhamento regular e fatores de risco;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sobre alimentação saudável;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sobre atividade física regular;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tabagistas sobre o tratamento para abandonar o tabagismo;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sobre higiene bucal.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9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METODOLOGIA – Ações realizadas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293723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EIXO DE QUALIFICAÇÃO DA PRÁTICA CLÍNICA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Capacitações e treinamentos da equipe e ACS sobre: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Cadastramento dos hipertensos e diabéticos;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erificação da PA de forma criteriosa;</a:t>
            </a:r>
          </a:p>
          <a:p>
            <a:pPr marL="342900" indent="-342900" algn="just">
              <a:buFontTx/>
              <a:buChar char="-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ealização do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hemoglicoteste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do exame clínico apropriado;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para solicitação de exames complementares;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da hipertensão;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Acesso a medicamentos da Farmácia Popular/ HIPERDIA;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da necessidade de tratamento odontológico;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quanto as consultas e sua periodicidade;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Preenchimento de todos os registros necessários ao acompanhamento;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da estratificação de risco segundo escore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Framingham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ou lesões nos órgãos alvo e a importância dessa avaliação;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Estratégias para controle dos fatores de risco modificáveis;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Práticas de alimentação saudável; atividade física;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Metodologias de educação em saúde;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de pacientes tabagistas;</a:t>
            </a:r>
          </a:p>
          <a:p>
            <a:pPr marL="342900" indent="-342900" algn="just"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Orientações de higiene bucal.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6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182" y="1412776"/>
            <a:ext cx="8751306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Objetivo 1: Ampliar a cobertura para os hipertensos e diabéticos.</a:t>
            </a:r>
          </a:p>
          <a:p>
            <a:pPr marL="0" indent="0">
              <a:buNone/>
            </a:pPr>
            <a:r>
              <a:rPr lang="pt-BR" sz="2400" dirty="0" smtClean="0"/>
              <a:t>Meta 1.1: Cadastrar 60% dos usuários com Hipertensão Arterial Sistêmica</a:t>
            </a:r>
            <a:r>
              <a:rPr lang="pt-BR" dirty="0" smtClean="0"/>
              <a:t>.</a:t>
            </a:r>
            <a:endParaRPr lang="es-ES" dirty="0" smtClean="0"/>
          </a:p>
          <a:p>
            <a:endParaRPr lang="pt-BR" dirty="0" smtClean="0"/>
          </a:p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0153398"/>
              </p:ext>
            </p:extLst>
          </p:nvPr>
        </p:nvGraphicFramePr>
        <p:xfrm>
          <a:off x="1331640" y="2996952"/>
          <a:ext cx="6707088" cy="343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182" y="1412776"/>
            <a:ext cx="8751306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/>
              <a:t>Meta 1.2. Cadastrar 65% dos diabéticos da área de abrangência no Programa de Atenção à Hipertensão Arterial e à Diabetes Mellitus da unidade de saúde</a:t>
            </a:r>
            <a:r>
              <a:rPr lang="pt-BR" sz="2400" dirty="0" smtClean="0"/>
              <a:t>.</a:t>
            </a:r>
            <a:endParaRPr lang="pt-BR" dirty="0" smtClean="0"/>
          </a:p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1550635"/>
              </p:ext>
            </p:extLst>
          </p:nvPr>
        </p:nvGraphicFramePr>
        <p:xfrm>
          <a:off x="1907704" y="3068960"/>
          <a:ext cx="5987008" cy="327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832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Objetivo 2: Melhorar a qualidade de atenção aos hipertensos e diabéticos.</a:t>
            </a:r>
          </a:p>
          <a:p>
            <a:pPr marL="0" indent="0">
              <a:buNone/>
            </a:pPr>
            <a:r>
              <a:rPr lang="pt-BR" sz="2400" dirty="0" smtClean="0"/>
              <a:t>Meta 2.1:Realizar exame clínico apropriado em 100% dos hipertensos. </a:t>
            </a:r>
          </a:p>
          <a:p>
            <a:pPr marL="0" indent="0">
              <a:buNone/>
            </a:pPr>
            <a:r>
              <a:rPr lang="pt-BR" sz="2400" dirty="0"/>
              <a:t>Meta 2.2: Realizar exame clínico apropriado em 100% dos </a:t>
            </a:r>
            <a:r>
              <a:rPr lang="pt-BR" sz="2400" dirty="0" smtClean="0"/>
              <a:t>diabéticos.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 smtClean="0"/>
              <a:t>Meta alcançada em 100% para ambos pacientes.</a:t>
            </a:r>
            <a:endParaRPr lang="es-ES" sz="2400" dirty="0"/>
          </a:p>
          <a:p>
            <a:pPr marL="0" indent="0">
              <a:buNone/>
            </a:pPr>
            <a:endParaRPr lang="es-ES" sz="24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85088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Meta 2.3: Garantir a 100% dos hipertensos a realização dos exames complementares em dia de acordo com o protocolo.</a:t>
            </a:r>
            <a:endParaRPr lang="es-ES" sz="2400" dirty="0" smtClean="0"/>
          </a:p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444458"/>
              </p:ext>
            </p:extLst>
          </p:nvPr>
        </p:nvGraphicFramePr>
        <p:xfrm>
          <a:off x="1979712" y="2924944"/>
          <a:ext cx="5554960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2.4: Garantir a 100% dos diabéticos a realização dos exames complementares em dia com o protocolo.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Meta alcançada em 100%.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2.5: Priorizar a prescrição de medicamentos da farmácia popular para 100% dos hipertensos.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7127818"/>
              </p:ext>
            </p:extLst>
          </p:nvPr>
        </p:nvGraphicFramePr>
        <p:xfrm>
          <a:off x="1691680" y="2924944"/>
          <a:ext cx="5842992" cy="298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HAS e DM são umas das doenças crônicas das maiores problemas de saúde em todo o mundo. O Brasil ocupa a quarta posição entre os países com maior prevalência de DM. São importantes fatores de risco para doenças recorrentes de Aterosclerose e apresentam alta morbimortalidade por causas das complicações associadas.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2.6: Priorizar a prescrição de medicamentos da farmácia popular para 100% dos diabéticos.</a:t>
            </a:r>
            <a:endParaRPr lang="es-ES" sz="24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3766519"/>
              </p:ext>
            </p:extLst>
          </p:nvPr>
        </p:nvGraphicFramePr>
        <p:xfrm>
          <a:off x="2339752" y="3140968"/>
          <a:ext cx="4834880" cy="284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2.7: Realizar avaliação da necessidade de atendimento odontológico em 100% dos hipertensos.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4745802"/>
              </p:ext>
            </p:extLst>
          </p:nvPr>
        </p:nvGraphicFramePr>
        <p:xfrm>
          <a:off x="1907704" y="2852936"/>
          <a:ext cx="5482952" cy="32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2.8: Realizar avaliação da necessidade de atendimento odontológico em 100% dos diabéticos.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8278407"/>
              </p:ext>
            </p:extLst>
          </p:nvPr>
        </p:nvGraphicFramePr>
        <p:xfrm>
          <a:off x="1907704" y="3068960"/>
          <a:ext cx="5122912" cy="291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Objetivo 3: Melhorar a adesão dos pacientes em questão aos programas de acompanhamento.</a:t>
            </a:r>
            <a:endParaRPr lang="es-ES" sz="2400" dirty="0" smtClean="0"/>
          </a:p>
          <a:p>
            <a:pPr marL="0" indent="0">
              <a:buNone/>
            </a:pPr>
            <a:r>
              <a:rPr lang="pt-BR" sz="2400" dirty="0" smtClean="0"/>
              <a:t>Meta 3.1: buscar 100% dos hipertensos faltosos às consultas conforme a periodicidade recomendada.</a:t>
            </a:r>
          </a:p>
          <a:p>
            <a:pPr marL="0" indent="0">
              <a:buNone/>
            </a:pPr>
            <a:r>
              <a:rPr lang="pt-BR" sz="2400" dirty="0"/>
              <a:t>Meta 3.2: buscar 100% dos diabéticos faltosos às consultas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 smtClean="0"/>
              <a:t>Metas alcançadas em 100%.</a:t>
            </a:r>
            <a:endParaRPr lang="es-ES" sz="24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Objetivo 4: Melhorar o registro das informações dos hipertensos e diabéticos.</a:t>
            </a:r>
            <a:endParaRPr lang="es-ES" sz="2400" dirty="0" smtClean="0"/>
          </a:p>
          <a:p>
            <a:pPr marL="0" indent="0" algn="just">
              <a:buNone/>
            </a:pPr>
            <a:r>
              <a:rPr lang="pt-BR" sz="2400" dirty="0" smtClean="0"/>
              <a:t>Meta 4.1: Manter ficha de acompanhamento de 100% dos hipertensos.</a:t>
            </a:r>
          </a:p>
          <a:p>
            <a:pPr marL="0" indent="0" algn="just">
              <a:buNone/>
            </a:pPr>
            <a:r>
              <a:rPr lang="pt-BR" sz="2400" dirty="0"/>
              <a:t>Meta 4.2: manter ficha de acompanhamento de 100% dos diabéticos.</a:t>
            </a: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 smtClean="0"/>
              <a:t>Metas </a:t>
            </a:r>
            <a:r>
              <a:rPr lang="es-ES" sz="2400" dirty="0" err="1" smtClean="0"/>
              <a:t>alcançadas</a:t>
            </a:r>
            <a:r>
              <a:rPr lang="es-ES" sz="2400" dirty="0" smtClean="0"/>
              <a:t> </a:t>
            </a:r>
            <a:r>
              <a:rPr lang="es-ES" sz="2400" dirty="0" err="1" smtClean="0"/>
              <a:t>em</a:t>
            </a:r>
            <a:r>
              <a:rPr lang="es-ES" sz="2400" dirty="0" smtClean="0"/>
              <a:t> 100%.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Objetivo 5: Mapear os hipertensos e diabéticos com risco cardiovascular.</a:t>
            </a:r>
            <a:endParaRPr lang="es-ES" sz="2400" dirty="0" smtClean="0"/>
          </a:p>
          <a:p>
            <a:pPr marL="0" indent="0" algn="just">
              <a:buNone/>
            </a:pPr>
            <a:r>
              <a:rPr lang="pt-BR" sz="2400" dirty="0" smtClean="0"/>
              <a:t>Meta 5.1: realizar a estratificação do risco cardiovascular em 100% dos  hipertensos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5517964"/>
              </p:ext>
            </p:extLst>
          </p:nvPr>
        </p:nvGraphicFramePr>
        <p:xfrm>
          <a:off x="1907704" y="3501008"/>
          <a:ext cx="5554960" cy="291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Meta 5.2: realizar a estratificação do risco cardiovascular em 100% dos  diabéticos cadastrados na unidade de saúde.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905409"/>
              </p:ext>
            </p:extLst>
          </p:nvPr>
        </p:nvGraphicFramePr>
        <p:xfrm>
          <a:off x="1907704" y="3140968"/>
          <a:ext cx="5050904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 smtClean="0"/>
              <a:t>Objetivo 6: Promover a saúde dos hipertensos e diabéticos.</a:t>
            </a:r>
            <a:endParaRPr lang="es-ES" sz="2400" dirty="0" smtClean="0"/>
          </a:p>
          <a:p>
            <a:pPr marL="0" indent="0" algn="just">
              <a:buNone/>
            </a:pPr>
            <a:r>
              <a:rPr lang="pt-BR" sz="2400" dirty="0" smtClean="0"/>
              <a:t>Meta 6.1: garantir a orientação nutricional sobre alimentação saudável a 100% dos hipertensos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sz="2400" dirty="0"/>
              <a:t>Meta 6.2: garantir a orientação nutricional sobre alimentação saudável a 100% dos diabéticos.</a:t>
            </a:r>
            <a:endParaRPr lang="es-ES" sz="2400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2400" dirty="0" smtClean="0"/>
              <a:t>Metas </a:t>
            </a:r>
            <a:r>
              <a:rPr lang="es-ES" sz="2400" dirty="0" err="1" smtClean="0"/>
              <a:t>alcançadas</a:t>
            </a:r>
            <a:r>
              <a:rPr lang="es-ES" sz="2400" dirty="0" smtClean="0"/>
              <a:t> </a:t>
            </a:r>
            <a:r>
              <a:rPr lang="es-ES" sz="2400" dirty="0" err="1" smtClean="0"/>
              <a:t>em</a:t>
            </a:r>
            <a:r>
              <a:rPr lang="es-ES" sz="2400" dirty="0" smtClean="0"/>
              <a:t> 100%.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dirty="0" smtClean="0"/>
              <a:t>Meta 6.3: garantir a orientação sobre prática regular de atividade física a 100% dos hipertensos.</a:t>
            </a:r>
          </a:p>
          <a:p>
            <a:pPr marL="0" indent="0" algn="just">
              <a:buNone/>
            </a:pPr>
            <a:r>
              <a:rPr lang="pt-BR" sz="2400" dirty="0"/>
              <a:t>Meta 6.4: garantir a orientação sobre prática regular de atividade física a 100% dos diabéticos</a:t>
            </a: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 smtClean="0"/>
              <a:t>Metas </a:t>
            </a:r>
            <a:r>
              <a:rPr lang="es-ES" sz="2400" dirty="0" err="1" smtClean="0"/>
              <a:t>alcançadas</a:t>
            </a:r>
            <a:r>
              <a:rPr lang="es-ES" sz="2400" dirty="0" smtClean="0"/>
              <a:t> </a:t>
            </a:r>
            <a:r>
              <a:rPr lang="es-ES" sz="2400" dirty="0" err="1" smtClean="0"/>
              <a:t>em</a:t>
            </a:r>
            <a:r>
              <a:rPr lang="es-ES" sz="2400" dirty="0" smtClean="0"/>
              <a:t> 100%.</a:t>
            </a:r>
          </a:p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Meta 6.5: garantir a orientação sobre os riscos do tabagismo a 100% dos hipertensos.</a:t>
            </a:r>
          </a:p>
          <a:p>
            <a:pPr marL="0" indent="0">
              <a:buNone/>
            </a:pPr>
            <a:r>
              <a:rPr lang="pt-BR" sz="2400" dirty="0"/>
              <a:t>Meta 6.6: garantir a orientação sobre os riscos do tabagismo a100% dos </a:t>
            </a:r>
            <a:r>
              <a:rPr lang="pt-BR" sz="2400" dirty="0" smtClean="0"/>
              <a:t>diabéticos.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 smtClean="0"/>
              <a:t>Metas alcançadas em 100%.</a:t>
            </a:r>
            <a:endParaRPr lang="es-ES" sz="2400" dirty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CARACTERIZAÇÃO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MUNICÍPIO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Nome: Picos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Localização: Estado Piauí, Valle Guaribas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Habitantes: 79294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Meta 6.7: garantir a orientação sobre higiene bucal a 100% dos hipertensos.</a:t>
            </a:r>
          </a:p>
          <a:p>
            <a:pPr marL="0" indent="0">
              <a:buNone/>
            </a:pPr>
            <a:r>
              <a:rPr lang="pt-BR" sz="2400" dirty="0"/>
              <a:t>Meta 6.8: garantir a orientação sobre higiene bucal a 100% dos </a:t>
            </a:r>
            <a:r>
              <a:rPr lang="pt-BR" sz="2400" dirty="0" smtClean="0"/>
              <a:t>diabéticos.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Metas alcançadas em 100%.</a:t>
            </a:r>
            <a:endParaRPr lang="es-ES" sz="24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0174"/>
            <a:ext cx="8858280" cy="507209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4600" dirty="0" smtClean="0">
                <a:latin typeface="Arial" pitchFamily="34" charset="0"/>
                <a:cs typeface="Arial" pitchFamily="34" charset="0"/>
              </a:rPr>
              <a:t>A comunidade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recebeu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ações de saúde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acompanhamento clínico integral para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pacientes hipertensos e diabéticos, foram feitas atividades de educação em saúde dirigidas para os pacientes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 população com idade maior de 18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anos,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com orientação sobre alguns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fatores de risco associados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para estas doenças, a população ganho o maior conhecimento dos aspectos importantes para as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doenças,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consultas de HIPERDIA ficaram com mais organização e integralidade para os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pacientes.</a:t>
            </a:r>
            <a:endParaRPr lang="pt-BR" sz="4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42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OBJETIVOS, METAS E RESULTADOS</a:t>
            </a:r>
            <a: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8291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intervenção será incorporada á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rotina do  serviço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saúde da UBS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foram organizados de forma mais unida e integral os serviços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enfermagem,odontologia,médica,atendimento com nutricionistas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psicologistas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população pode contribuir para o melhor com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sua apoio na assistência nas consultas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participando nas atividades de educação para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saúde.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Curso foi aquisição do conhecimento mais amplio do desenvolvimento da atenção básica na comunidade de abrangência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incorporou novos conhecimentos sobre a  abordagem das doenças mais freqüentes no Brasil na atenção básica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ofereceu a oportunidade do trabalho com protocolos de atendimentos integrais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atualizados,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interatuar com a equipe de saúde quanto a capacitações e atividades de educação para a saúde</a:t>
            </a:r>
            <a:endParaRPr lang="es-E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Aprendizados mais relevantes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por primeira vez o sistema de estudo a distancia pela internet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sua importância porque permitiu a interação com professores a sua integra disposição e com outros profissionais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 casos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interativos disponível no curso e pelo estudo da pratica clinica porque são experiências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novas.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500034" y="18573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b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Município Picos</a:t>
            </a:r>
            <a:endParaRPr lang="es-ES" dirty="0"/>
          </a:p>
        </p:txBody>
      </p:sp>
      <p:pic>
        <p:nvPicPr>
          <p:cNvPr id="4" name="Picture 2" descr="C:\Users\mariadelcarmen\Pictures\FOTOS\2014-03-16 13.42.41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03153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CARACTERIZAÇÃO DO SERVIÇO DE SAÚDE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Serviços de Saúde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36 UBS (ESF)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6    NAFS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CEO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6    Hospitais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44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Serviços convenio SUS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0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Nome: São Sebastião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Modelo: ESF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Localização: Estado Piauí. Município Picos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População adstrita: 987 famílias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Estrutura Arquitetônica: Adequada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Equipe de Saúde Multiprofissional com serviço odontológico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s-ES" dirty="0"/>
          </a:p>
        </p:txBody>
      </p:sp>
      <p:pic>
        <p:nvPicPr>
          <p:cNvPr id="4" name="Picture 2" descr="C:\Users\mariadelcarmen\Pictures\FOTOS\2015-02-06 09.34.04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2468" y="1600200"/>
            <a:ext cx="559906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114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SITUAÇÃO ANTES DA INTERVENÇÃO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Cobertura inicial HAS 23%, DM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Falta de identificação de risco, necessidade e demanda de saúde.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Falta de busca ativa de usuários e notificação de doenças.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Atraso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consultas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agendadas em hipertensos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diabéticos.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Cadastramento de usuários não atualizado.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42910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268667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Promover a melhoria da atenção aos pacientes com HAS e DM na área de abrangência da ESF São Sebastião, Picos, Piauí.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OBJETIVO GERAL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1723</Words>
  <Application>Microsoft Office PowerPoint</Application>
  <PresentationFormat>Apresentação na tela (4:3)</PresentationFormat>
  <Paragraphs>207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INTRODUÇÃO</vt:lpstr>
      <vt:lpstr>INTRODUÇÃO</vt:lpstr>
      <vt:lpstr>INTRODUÇÃO Município Picos</vt:lpstr>
      <vt:lpstr>INTRODUÇÃO</vt:lpstr>
      <vt:lpstr>Slide 6</vt:lpstr>
      <vt:lpstr>INTRODUÇÃO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OBJETIVOS, METAS E RESULTADOS </vt:lpstr>
      <vt:lpstr>REFLEXÃO CRÍTICA</vt:lpstr>
      <vt:lpstr>REFLEXÃO CRÍTICA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maria del carmen roche gutierrez</dc:creator>
  <cp:lastModifiedBy>maria del carmen roche gutierrez</cp:lastModifiedBy>
  <cp:revision>69</cp:revision>
  <dcterms:created xsi:type="dcterms:W3CDTF">2015-06-24T23:07:39Z</dcterms:created>
  <dcterms:modified xsi:type="dcterms:W3CDTF">2015-07-02T01:06:47Z</dcterms:modified>
</cp:coreProperties>
</file>