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21/01/2015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32656"/>
            <a:ext cx="823595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0775"/>
            <a:ext cx="9113837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26" y="3429000"/>
            <a:ext cx="760159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966" y="5390952"/>
            <a:ext cx="41767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18" y="6007898"/>
            <a:ext cx="68707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2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Objetivo: Realizar buscas ativas;</a:t>
            </a:r>
          </a:p>
          <a:p>
            <a:r>
              <a:rPr lang="pt-BR" sz="2400" dirty="0" smtClean="0"/>
              <a:t>Meta: Realizar buscas ativas à 100% das crianças que estavam participando da intervenção.</a:t>
            </a:r>
          </a:p>
          <a:p>
            <a:r>
              <a:rPr lang="pt-BR" sz="2400" dirty="0" smtClean="0"/>
              <a:t>Resultado: Variação na proporção de buscas ativas realizadas;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72"/>
            <a:ext cx="8594279" cy="130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73161"/>
            <a:ext cx="7632848" cy="239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949280"/>
            <a:ext cx="7704856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1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8441" y="1124744"/>
            <a:ext cx="8229600" cy="4525963"/>
          </a:xfrm>
        </p:spPr>
        <p:txBody>
          <a:bodyPr/>
          <a:lstStyle/>
          <a:p>
            <a:r>
              <a:rPr lang="pt-BR" sz="2400" dirty="0" smtClean="0"/>
              <a:t>Objetivo: realizar escovação dental supervisionada</a:t>
            </a:r>
            <a:r>
              <a:rPr lang="pt-BR" dirty="0" smtClean="0"/>
              <a:t> ;</a:t>
            </a:r>
          </a:p>
          <a:p>
            <a:r>
              <a:rPr lang="pt-BR" sz="2400" dirty="0" smtClean="0"/>
              <a:t>Meta: Realizar escovação dental supervisionada a 100% das crianças residentes na área;</a:t>
            </a:r>
          </a:p>
          <a:p>
            <a:r>
              <a:rPr lang="pt-BR" sz="2400" dirty="0" smtClean="0"/>
              <a:t>Resultados: realização de escovação supervisionada a 50% das crianças residentes</a:t>
            </a:r>
            <a:r>
              <a:rPr lang="pt-BR" dirty="0" smtClean="0"/>
              <a:t> </a:t>
            </a:r>
            <a:r>
              <a:rPr lang="pt-BR" sz="2400" dirty="0" smtClean="0"/>
              <a:t>na área.</a:t>
            </a:r>
            <a:endParaRPr lang="pt-B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34458"/>
            <a:ext cx="85042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8" y="3429000"/>
            <a:ext cx="7310388" cy="219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8" y="5795442"/>
            <a:ext cx="74199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6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just"/>
            <a:r>
              <a:rPr lang="pt-BR" sz="2400" dirty="0" smtClean="0"/>
              <a:t>Objetivo: Aplicar flúor-gel em crianças com alto risco à cárie;</a:t>
            </a:r>
          </a:p>
          <a:p>
            <a:pPr algn="just"/>
            <a:r>
              <a:rPr lang="pt-BR" sz="2400" dirty="0" smtClean="0"/>
              <a:t>Meta: Aplicar flúor-gel em 100% das crianças que participarão da intervenção.</a:t>
            </a:r>
          </a:p>
          <a:p>
            <a:pPr algn="just"/>
            <a:r>
              <a:rPr lang="pt-BR" sz="2400" dirty="0"/>
              <a:t>Resultado</a:t>
            </a:r>
            <a:r>
              <a:rPr lang="pt-BR" sz="2400" dirty="0" smtClean="0"/>
              <a:t>: Aplicação de </a:t>
            </a:r>
            <a:r>
              <a:rPr lang="pt-BR" sz="2400" dirty="0"/>
              <a:t>flúor-gel em 100% das </a:t>
            </a:r>
            <a:r>
              <a:rPr lang="pt-BR" sz="2400" dirty="0" smtClean="0"/>
              <a:t>crianças </a:t>
            </a:r>
            <a:r>
              <a:rPr lang="pt-BR" sz="2400" dirty="0"/>
              <a:t>que </a:t>
            </a:r>
            <a:r>
              <a:rPr lang="pt-BR" sz="2400" dirty="0" smtClean="0"/>
              <a:t>participaram </a:t>
            </a:r>
            <a:r>
              <a:rPr lang="pt-BR" sz="2400" dirty="0"/>
              <a:t>da </a:t>
            </a:r>
            <a:r>
              <a:rPr lang="pt-BR" sz="2400" dirty="0" smtClean="0"/>
              <a:t>intervenção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"/>
            <a:ext cx="85042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18" y="3364830"/>
            <a:ext cx="457835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7499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8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204" y="1294363"/>
            <a:ext cx="8229600" cy="4525963"/>
          </a:xfrm>
        </p:spPr>
        <p:txBody>
          <a:bodyPr/>
          <a:lstStyle/>
          <a:p>
            <a:pPr algn="just"/>
            <a:r>
              <a:rPr lang="pt-BR" sz="2400" dirty="0" smtClean="0"/>
              <a:t>Objetivo: Concluir tratamento nas crianças da área;</a:t>
            </a:r>
          </a:p>
          <a:p>
            <a:pPr algn="just"/>
            <a:r>
              <a:rPr lang="pt-BR" sz="2400" dirty="0" smtClean="0"/>
              <a:t>Meta: Realizar tratamento concluído em 100% das crianças que participarão da intervenção;</a:t>
            </a:r>
          </a:p>
          <a:p>
            <a:pPr algn="just"/>
            <a:r>
              <a:rPr lang="pt-BR" sz="2400" dirty="0" smtClean="0"/>
              <a:t>Resultado</a:t>
            </a:r>
            <a:r>
              <a:rPr lang="pt-BR" dirty="0" smtClean="0"/>
              <a:t>: </a:t>
            </a:r>
            <a:r>
              <a:rPr lang="pt-BR" sz="2400" dirty="0" smtClean="0"/>
              <a:t>Realização de tratamento concluído em 46,7% das crianças que fizeram parte da intervenção.</a:t>
            </a:r>
            <a:endParaRPr lang="pt-BR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3" y="2526"/>
            <a:ext cx="85042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55" y="3501008"/>
            <a:ext cx="7704856" cy="240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55" y="5905823"/>
            <a:ext cx="7882564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2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0462" y="1124744"/>
            <a:ext cx="8229600" cy="4525963"/>
          </a:xfrm>
        </p:spPr>
        <p:txBody>
          <a:bodyPr/>
          <a:lstStyle/>
          <a:p>
            <a:pPr algn="just"/>
            <a:r>
              <a:rPr lang="pt-BR" sz="2400" dirty="0" smtClean="0"/>
              <a:t>Objetivo: Verificar a proporção de escolares com registro atualizado;</a:t>
            </a:r>
          </a:p>
          <a:p>
            <a:pPr algn="just"/>
            <a:r>
              <a:rPr lang="pt-BR" sz="2400" dirty="0" smtClean="0"/>
              <a:t>Meta: Verificar a proporção de escolares com cadastro realizado</a:t>
            </a:r>
          </a:p>
          <a:p>
            <a:pPr algn="just"/>
            <a:r>
              <a:rPr lang="pt-BR" sz="2400" dirty="0" smtClean="0"/>
              <a:t>Resultado: Verificou-se que esse valor variou bastante entre 25% a 77,3%entre o primeiro e quarto meses.</a:t>
            </a:r>
            <a:endParaRPr lang="pt-BR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633"/>
            <a:ext cx="85042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7848872" cy="226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24278"/>
            <a:ext cx="79928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8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2141" y="1265973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Objetivo: proporção de escolares moradores da USB com orientação sobre higiene bucal.</a:t>
            </a:r>
          </a:p>
          <a:p>
            <a:pPr algn="just"/>
            <a:r>
              <a:rPr lang="pt-BR" sz="2400" dirty="0" smtClean="0"/>
              <a:t>Meta: Fazer orientação sobre higiene bucal a 100% das crianças moradoras da área;</a:t>
            </a:r>
          </a:p>
          <a:p>
            <a:pPr algn="just"/>
            <a:r>
              <a:rPr lang="pt-BR" sz="2400" dirty="0" smtClean="0"/>
              <a:t>Resultado: orientação sobre higiene bucal a 50% das crianças residentes na área. </a:t>
            </a:r>
            <a:endParaRPr lang="pt-BR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6252"/>
            <a:ext cx="85042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8000181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94872"/>
            <a:ext cx="76755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0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4474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Objetivo: proporção de escolares moradores da USB com orientação sobre </a:t>
            </a:r>
            <a:r>
              <a:rPr lang="pt-BR" sz="2400" dirty="0" smtClean="0"/>
              <a:t>cárie dentária.</a:t>
            </a:r>
            <a:endParaRPr lang="pt-BR" sz="2400" dirty="0"/>
          </a:p>
          <a:p>
            <a:pPr algn="just"/>
            <a:r>
              <a:rPr lang="pt-BR" sz="2400" dirty="0"/>
              <a:t>Meta: Fazer orientação sobre </a:t>
            </a:r>
            <a:r>
              <a:rPr lang="pt-BR" sz="2400" dirty="0" smtClean="0"/>
              <a:t>cárie dentária </a:t>
            </a:r>
            <a:r>
              <a:rPr lang="pt-BR" sz="2400" dirty="0"/>
              <a:t>a 100% das crianças moradoras da área;</a:t>
            </a:r>
          </a:p>
          <a:p>
            <a:pPr algn="just"/>
            <a:r>
              <a:rPr lang="pt-BR" sz="2400" dirty="0"/>
              <a:t>Resultado: orientação sobre </a:t>
            </a:r>
            <a:r>
              <a:rPr lang="pt-BR" sz="2400" dirty="0" smtClean="0"/>
              <a:t>cárie dentária </a:t>
            </a:r>
            <a:r>
              <a:rPr lang="pt-BR" sz="2400" dirty="0"/>
              <a:t>a 50% das crianças residentes na área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6" y="188640"/>
            <a:ext cx="85042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0" y="3717776"/>
            <a:ext cx="76328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7" y="6057161"/>
            <a:ext cx="7499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0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830" y="1052736"/>
            <a:ext cx="8229600" cy="4525963"/>
          </a:xfrm>
        </p:spPr>
        <p:txBody>
          <a:bodyPr/>
          <a:lstStyle/>
          <a:p>
            <a:pPr algn="just"/>
            <a:r>
              <a:rPr lang="pt-BR" sz="2400" dirty="0"/>
              <a:t>Objetivo: proporção de escolares moradores da USB com </a:t>
            </a:r>
            <a:r>
              <a:rPr lang="pt-BR" sz="2400" dirty="0" smtClean="0"/>
              <a:t>orientações nutricionais.</a:t>
            </a:r>
            <a:endParaRPr lang="pt-BR" sz="2400" dirty="0"/>
          </a:p>
          <a:p>
            <a:pPr algn="just"/>
            <a:r>
              <a:rPr lang="pt-BR" sz="2400" dirty="0"/>
              <a:t>Meta: Fazer </a:t>
            </a:r>
            <a:r>
              <a:rPr lang="pt-BR" sz="2400" dirty="0" smtClean="0"/>
              <a:t>orientações nutricionais </a:t>
            </a:r>
            <a:r>
              <a:rPr lang="pt-BR" sz="2400" dirty="0"/>
              <a:t>a 100% das crianças moradoras da área;</a:t>
            </a:r>
          </a:p>
          <a:p>
            <a:pPr algn="just"/>
            <a:r>
              <a:rPr lang="pt-BR" sz="2400" dirty="0"/>
              <a:t>Resultado: </a:t>
            </a:r>
            <a:r>
              <a:rPr lang="pt-BR" sz="2400" dirty="0" smtClean="0"/>
              <a:t>orientações nutricionais </a:t>
            </a:r>
            <a:r>
              <a:rPr lang="pt-BR" sz="2400" dirty="0"/>
              <a:t>a 50% das crianças residentes na </a:t>
            </a:r>
            <a:r>
              <a:rPr lang="pt-BR" sz="2400" dirty="0" smtClean="0"/>
              <a:t>área;</a:t>
            </a:r>
            <a:endParaRPr lang="pt-BR" sz="2400" dirty="0"/>
          </a:p>
          <a:p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042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3" y="3428206"/>
            <a:ext cx="8162926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3" y="5935020"/>
            <a:ext cx="78216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7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Metas cujos resultados foram 100%.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Realização  de primeira consulta a 100% das crianças cadastradas para </a:t>
            </a:r>
            <a:r>
              <a:rPr lang="pt-BR" dirty="0" smtClean="0"/>
              <a:t>intervenção</a:t>
            </a:r>
          </a:p>
          <a:p>
            <a:r>
              <a:rPr lang="pt-BR" dirty="0" smtClean="0"/>
              <a:t>Aplicação </a:t>
            </a:r>
            <a:r>
              <a:rPr lang="pt-BR" dirty="0"/>
              <a:t>de flúor-gel em 100% das crianças que participaram da </a:t>
            </a:r>
            <a:r>
              <a:rPr lang="pt-BR" dirty="0" smtClean="0"/>
              <a:t>intervenção residentes </a:t>
            </a:r>
            <a:r>
              <a:rPr lang="pt-BR" dirty="0"/>
              <a:t>na área de </a:t>
            </a:r>
            <a:r>
              <a:rPr lang="pt-BR" dirty="0" smtClean="0"/>
              <a:t>abrangência;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491"/>
            <a:ext cx="84867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6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Importância para a </a:t>
            </a:r>
            <a:r>
              <a:rPr lang="pt-BR" dirty="0" smtClean="0"/>
              <a:t>comunidade: maior assistência.</a:t>
            </a:r>
            <a:endParaRPr lang="pt-BR" dirty="0"/>
          </a:p>
          <a:p>
            <a:r>
              <a:rPr lang="pt-BR" dirty="0"/>
              <a:t>Importância para a </a:t>
            </a:r>
            <a:r>
              <a:rPr lang="pt-BR" dirty="0" smtClean="0"/>
              <a:t>equipe</a:t>
            </a:r>
            <a:r>
              <a:rPr lang="pt-BR" dirty="0"/>
              <a:t>: </a:t>
            </a:r>
            <a:r>
              <a:rPr lang="pt-BR" dirty="0" smtClean="0"/>
              <a:t>integração, cooperação;</a:t>
            </a:r>
            <a:endParaRPr lang="pt-BR" dirty="0"/>
          </a:p>
          <a:p>
            <a:r>
              <a:rPr lang="pt-BR" dirty="0"/>
              <a:t>Importância para o </a:t>
            </a:r>
            <a:r>
              <a:rPr lang="pt-BR" dirty="0" smtClean="0"/>
              <a:t>serviço: resolutividade</a:t>
            </a:r>
          </a:p>
          <a:p>
            <a:r>
              <a:rPr lang="pt-BR" dirty="0" smtClean="0"/>
              <a:t> Incorporação </a:t>
            </a:r>
            <a:r>
              <a:rPr lang="pt-BR" dirty="0"/>
              <a:t>à rotina da </a:t>
            </a:r>
            <a:r>
              <a:rPr lang="pt-BR" dirty="0" smtClean="0"/>
              <a:t>Unidade</a:t>
            </a:r>
            <a:endParaRPr lang="pt-BR" dirty="0"/>
          </a:p>
          <a:p>
            <a:r>
              <a:rPr lang="pt-BR" dirty="0"/>
              <a:t>Mudanças </a:t>
            </a:r>
            <a:r>
              <a:rPr lang="pt-BR" dirty="0" smtClean="0"/>
              <a:t>planejadas: usar o modelo para se trabalhar outros grupos populacionais.</a:t>
            </a:r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9" y="332656"/>
            <a:ext cx="84867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1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" y="131230"/>
            <a:ext cx="84867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3950"/>
            <a:ext cx="611505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28" y="1423455"/>
            <a:ext cx="8364537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4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Mudanças ao longo do </a:t>
            </a:r>
            <a:r>
              <a:rPr lang="pt-BR" dirty="0" smtClean="0"/>
              <a:t>processo: crescimento pessoal e profissional.</a:t>
            </a:r>
            <a:endParaRPr lang="pt-BR" dirty="0"/>
          </a:p>
          <a:p>
            <a:r>
              <a:rPr lang="pt-BR" dirty="0"/>
              <a:t>Significado do curso do ponto de vista </a:t>
            </a:r>
            <a:r>
              <a:rPr lang="pt-BR" dirty="0" smtClean="0"/>
              <a:t>profissional: maior organização e melhor postura ;</a:t>
            </a:r>
            <a:endParaRPr lang="pt-BR" dirty="0"/>
          </a:p>
          <a:p>
            <a:r>
              <a:rPr lang="pt-BR" dirty="0"/>
              <a:t>Significado do curso do ponto de vista </a:t>
            </a:r>
            <a:r>
              <a:rPr lang="pt-BR" dirty="0" smtClean="0"/>
              <a:t>pessoal: humanização do serviço público;</a:t>
            </a:r>
            <a:endParaRPr lang="pt-BR" dirty="0"/>
          </a:p>
          <a:p>
            <a:r>
              <a:rPr lang="pt-BR" dirty="0" smtClean="0"/>
              <a:t>Aprendizados: dedicação e amor ao trabalho.</a:t>
            </a:r>
            <a:endParaRPr lang="pt-BR" dirty="0"/>
          </a:p>
          <a:p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2" y="188640"/>
            <a:ext cx="84867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1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0" y="3465901"/>
            <a:ext cx="7747000" cy="144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7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867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8" y="1340768"/>
            <a:ext cx="8443913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0" y="2268242"/>
            <a:ext cx="7747000" cy="383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867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6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aúde\Pictures\socorro\20140930_111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54071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1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/>
              <a:t>	Melhorar a atenção à saúde bucal de escolares na UBS de Jardim, Ipiranga do Piauí/PI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867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2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Capacitação da equipe;</a:t>
            </a:r>
          </a:p>
          <a:p>
            <a:r>
              <a:rPr lang="pt-BR" dirty="0"/>
              <a:t>Planilha de objetivos, metas, indicadores e ações (OMIA);</a:t>
            </a:r>
          </a:p>
          <a:p>
            <a:r>
              <a:rPr lang="pt-BR" dirty="0"/>
              <a:t>Ficha espelho;</a:t>
            </a:r>
          </a:p>
          <a:p>
            <a:r>
              <a:rPr lang="pt-BR" dirty="0"/>
              <a:t>Planilha de coleta de dados;</a:t>
            </a:r>
          </a:p>
          <a:p>
            <a:r>
              <a:rPr lang="pt-BR" dirty="0"/>
              <a:t>Cadernos de Atenção Básica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8426"/>
            <a:ext cx="84867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2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392"/>
            <a:ext cx="84867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123950"/>
            <a:ext cx="8955087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780928"/>
            <a:ext cx="7827963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34" y="5732463"/>
            <a:ext cx="82423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6091" y="98072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Objetivo: proporção de escolares moradores na área de abrangência com primeira consulta odontológica; </a:t>
            </a:r>
            <a:endParaRPr lang="pt-BR" sz="2000" dirty="0"/>
          </a:p>
          <a:p>
            <a:pPr algn="just"/>
            <a:r>
              <a:rPr lang="pt-BR" sz="2000" dirty="0" smtClean="0"/>
              <a:t>Meta: Realizar primeira consulta odontológica à 100% crianças residentes na área de abrangência que estavam na intervenção; </a:t>
            </a:r>
            <a:endParaRPr lang="pt-BR" sz="2000" dirty="0"/>
          </a:p>
          <a:p>
            <a:pPr algn="just"/>
            <a:r>
              <a:rPr lang="pt-BR" sz="2000" dirty="0" smtClean="0"/>
              <a:t>Resultado: Realização  de primeira consulta a 100% das crianças cadastradas para intervenção residentes na área de abrangência.</a:t>
            </a:r>
            <a:endParaRPr lang="pt-BR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" y="0"/>
            <a:ext cx="84867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087006"/>
            <a:ext cx="7982718" cy="302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6121547"/>
            <a:ext cx="8064894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6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146</TotalTime>
  <Words>529</Words>
  <Application>Microsoft Office PowerPoint</Application>
  <PresentationFormat>Apresentação na tela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Capa Dura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Saúde</dc:creator>
  <cp:lastModifiedBy>Saúde</cp:lastModifiedBy>
  <cp:revision>55</cp:revision>
  <dcterms:created xsi:type="dcterms:W3CDTF">2015-01-21T11:42:37Z</dcterms:created>
  <dcterms:modified xsi:type="dcterms:W3CDTF">2015-01-21T14:12:47Z</dcterms:modified>
</cp:coreProperties>
</file>