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8" r:id="rId2"/>
    <p:sldId id="305" r:id="rId3"/>
    <p:sldId id="259" r:id="rId4"/>
    <p:sldId id="306" r:id="rId5"/>
    <p:sldId id="260" r:id="rId6"/>
    <p:sldId id="261" r:id="rId7"/>
    <p:sldId id="262" r:id="rId8"/>
    <p:sldId id="263" r:id="rId9"/>
    <p:sldId id="307" r:id="rId10"/>
    <p:sldId id="277" r:id="rId11"/>
    <p:sldId id="264" r:id="rId12"/>
    <p:sldId id="265" r:id="rId13"/>
    <p:sldId id="278" r:id="rId14"/>
    <p:sldId id="267" r:id="rId15"/>
    <p:sldId id="268" r:id="rId16"/>
    <p:sldId id="279" r:id="rId17"/>
    <p:sldId id="269" r:id="rId18"/>
    <p:sldId id="270" r:id="rId19"/>
    <p:sldId id="280" r:id="rId20"/>
    <p:sldId id="271" r:id="rId21"/>
    <p:sldId id="272" r:id="rId22"/>
    <p:sldId id="281" r:id="rId23"/>
    <p:sldId id="273" r:id="rId24"/>
    <p:sldId id="274" r:id="rId25"/>
    <p:sldId id="282" r:id="rId26"/>
    <p:sldId id="275" r:id="rId27"/>
    <p:sldId id="276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2" r:id="rId36"/>
    <p:sldId id="293" r:id="rId37"/>
    <p:sldId id="290" r:id="rId38"/>
    <p:sldId id="291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8" r:id="rId5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mila Dallazen" initials="C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1288" autoAdjust="0"/>
  </p:normalViewPr>
  <p:slideViewPr>
    <p:cSldViewPr>
      <p:cViewPr>
        <p:scale>
          <a:sx n="60" d="100"/>
          <a:sy n="60" d="100"/>
        </p:scale>
        <p:origin x="-2280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auraNunes\Downloads\Mariana%20Coleta%20de%20Dados%20Final%20(2)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auraNunes\Downloads\Mariana%20Coleta%20de%20Dados%20Final%20(2)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auraNunes\Downloads\Mariana%20Coleta%20de%20Dados%20Final%20(2)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auraNunes\Downloads\Mariana%20Coleta%20de%20Dados%20Final%20(2)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auraNunes\Downloads\Mariana%20Coleta%20de%20Dados%20Final%20(2).xls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auraNunes\Downloads\Mariana%20Coleta%20de%20Dados%20Final%20(2).xls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auraNunes\Downloads\Mariana%20Coleta%20de%20Dados%20Final%20(2).xls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auraNunes\Downloads\Mariana%20Coleta%20de%20Dados%20Final%20(2).xls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Proporção de hipertensos com os exames complementares em dia de acordo com o protocolo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486575448560733"/>
          <c:y val="0.22256137100509496"/>
          <c:w val="0.84507960070564947"/>
          <c:h val="0.635028562606144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'[Mariana Coleta de Dados Final (2).xls]Indicadores'!$C$15</c:f>
              <c:strCache>
                <c:ptCount val="1"/>
                <c:pt idx="0">
                  <c:v>Proporção de hipertensos com os exames complementares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'[Mariana Coleta de Dados Final (2).xls]Indicadores'!$D$14:$G$14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'[Mariana Coleta de Dados Final (2).xls]Indicadores'!$D$15:$G$15</c:f>
              <c:numCache>
                <c:formatCode>0.0%</c:formatCode>
                <c:ptCount val="4"/>
                <c:pt idx="0">
                  <c:v>0.89830508474576276</c:v>
                </c:pt>
                <c:pt idx="1">
                  <c:v>0.62878787878787878</c:v>
                </c:pt>
                <c:pt idx="2">
                  <c:v>0.67894736842105263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360256"/>
        <c:axId val="87361792"/>
      </c:barChart>
      <c:catAx>
        <c:axId val="87360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7361792"/>
        <c:crosses val="autoZero"/>
        <c:auto val="1"/>
        <c:lblAlgn val="ctr"/>
        <c:lblOffset val="100"/>
        <c:noMultiLvlLbl val="0"/>
      </c:catAx>
      <c:valAx>
        <c:axId val="87361792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736025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2945395655330319"/>
          <c:y val="2.9520295202952029E-2"/>
        </c:manualLayout>
      </c:layout>
      <c:overlay val="0"/>
      <c:spPr>
        <a:noFill/>
        <a:ln w="25400">
          <a:noFill/>
        </a:ln>
      </c:spPr>
      <c:txPr>
        <a:bodyPr/>
        <a:lstStyle/>
        <a:p>
          <a:pPr algn="ctr" rtl="0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9.9509005172264811E-2"/>
          <c:y val="0.19324905928326805"/>
          <c:w val="0.87653960945354492"/>
          <c:h val="0.714534133888505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'[Mariana Coleta de Dados Final (2).xls]Indicadores'!$S$15</c:f>
              <c:strCache>
                <c:ptCount val="1"/>
                <c:pt idx="0">
                  <c:v>Proporção de diabéticos com os exames complementares 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'[Mariana Coleta de Dados Final (2).xls]Indicadores'!$T$14:$W$14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'[Mariana Coleta de Dados Final (2).xls]Indicadores'!$T$15:$W$15</c:f>
              <c:numCache>
                <c:formatCode>0.0%</c:formatCode>
                <c:ptCount val="4"/>
                <c:pt idx="0">
                  <c:v>0.875</c:v>
                </c:pt>
                <c:pt idx="1">
                  <c:v>0.65909090909090906</c:v>
                </c:pt>
                <c:pt idx="2">
                  <c:v>0.72549019607843135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394944"/>
        <c:axId val="87691648"/>
      </c:barChart>
      <c:catAx>
        <c:axId val="87394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7691648"/>
        <c:crosses val="autoZero"/>
        <c:auto val="1"/>
        <c:lblAlgn val="ctr"/>
        <c:lblOffset val="100"/>
        <c:noMultiLvlLbl val="0"/>
      </c:catAx>
      <c:valAx>
        <c:axId val="87691648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739494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0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'[Mariana Coleta de Dados Final (2).xls]Indicadores'!$C$21</c:f>
              <c:strCache>
                <c:ptCount val="1"/>
                <c:pt idx="0">
                  <c:v>Proporção de hipertensos com prescrição de medicamentos da Farmácia Popular/Hiperdia priorizada.      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'[Mariana Coleta de Dados Final (2).xls]Indicadores'!$D$20:$G$20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'[Mariana Coleta de Dados Final (2).xls]Indicadores'!$D$21:$G$21</c:f>
              <c:numCache>
                <c:formatCode>0.0%</c:formatCode>
                <c:ptCount val="4"/>
                <c:pt idx="0">
                  <c:v>1</c:v>
                </c:pt>
                <c:pt idx="1">
                  <c:v>0.99242424242424243</c:v>
                </c:pt>
                <c:pt idx="2">
                  <c:v>0.93157894736842106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741568"/>
        <c:axId val="87743104"/>
      </c:barChart>
      <c:catAx>
        <c:axId val="87741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7743104"/>
        <c:crosses val="autoZero"/>
        <c:auto val="1"/>
        <c:lblAlgn val="ctr"/>
        <c:lblOffset val="100"/>
        <c:noMultiLvlLbl val="0"/>
      </c:catAx>
      <c:valAx>
        <c:axId val="8774310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774156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0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'[Mariana Coleta de Dados Final (2).xls]Indicadores'!$S$21</c:f>
              <c:strCache>
                <c:ptCount val="1"/>
                <c:pt idx="0">
                  <c:v>Proporção de diabéticos com prescrição de medicamentos da Farmácia Popular/Hiperdia priorizada.     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'[Mariana Coleta de Dados Final (2).xls]Indicadores'!$T$20:$W$20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'[Mariana Coleta de Dados Final (2).xls]Indicadores'!$T$21:$W$21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952384"/>
        <c:axId val="87986944"/>
      </c:barChart>
      <c:catAx>
        <c:axId val="87952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7986944"/>
        <c:crosses val="autoZero"/>
        <c:auto val="1"/>
        <c:lblAlgn val="ctr"/>
        <c:lblOffset val="100"/>
        <c:noMultiLvlLbl val="0"/>
      </c:catAx>
      <c:valAx>
        <c:axId val="8798694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795238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0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'[Mariana Coleta de Dados Final (2).xls]Indicadores'!$C$27</c:f>
              <c:strCache>
                <c:ptCount val="1"/>
                <c:pt idx="0">
                  <c:v>Proporção de hipertensos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'[Mariana Coleta de Dados Final (2).xls]Indicadores'!$D$26:$G$26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'[Mariana Coleta de Dados Final (2).xls]Indicadores'!$D$27:$G$27</c:f>
              <c:numCache>
                <c:formatCode>0.0%</c:formatCode>
                <c:ptCount val="4"/>
                <c:pt idx="0">
                  <c:v>0.9152542372881356</c:v>
                </c:pt>
                <c:pt idx="1">
                  <c:v>0.78030303030303028</c:v>
                </c:pt>
                <c:pt idx="2">
                  <c:v>0.75263157894736843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417408"/>
        <c:axId val="88418944"/>
      </c:barChart>
      <c:catAx>
        <c:axId val="88417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8418944"/>
        <c:crosses val="autoZero"/>
        <c:auto val="1"/>
        <c:lblAlgn val="ctr"/>
        <c:lblOffset val="100"/>
        <c:noMultiLvlLbl val="0"/>
      </c:catAx>
      <c:valAx>
        <c:axId val="88418944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841740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0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'[Mariana Coleta de Dados Final (2).xls]Indicadores'!$S$27</c:f>
              <c:strCache>
                <c:ptCount val="1"/>
                <c:pt idx="0">
                  <c:v>Proporção de diabéticos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'[Mariana Coleta de Dados Final (2).xls]Indicadores'!$T$26:$W$26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'[Mariana Coleta de Dados Final (2).xls]Indicadores'!$T$27:$W$27</c:f>
              <c:numCache>
                <c:formatCode>0.0%</c:formatCode>
                <c:ptCount val="4"/>
                <c:pt idx="0">
                  <c:v>0.875</c:v>
                </c:pt>
                <c:pt idx="1">
                  <c:v>0.84090909090909094</c:v>
                </c:pt>
                <c:pt idx="2">
                  <c:v>0.88235294117647056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464768"/>
        <c:axId val="88024192"/>
      </c:barChart>
      <c:catAx>
        <c:axId val="88464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8024192"/>
        <c:crosses val="autoZero"/>
        <c:auto val="1"/>
        <c:lblAlgn val="ctr"/>
        <c:lblOffset val="100"/>
        <c:noMultiLvlLbl val="0"/>
      </c:catAx>
      <c:valAx>
        <c:axId val="88024192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846476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0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'[Mariana Coleta de Dados Final (2).xls]Indicadores'!$C$32</c:f>
              <c:strCache>
                <c:ptCount val="1"/>
                <c:pt idx="0">
                  <c:v>Proporção de hipertensos faltosos às consultas com busca ativa 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'[Mariana Coleta de Dados Final (2).xls]Indicadores'!$D$31:$G$31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'[Mariana Coleta de Dados Final (2).xls]Indicadores'!$D$32:$G$32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0.97916666666666663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036864"/>
        <c:axId val="88038400"/>
      </c:barChart>
      <c:catAx>
        <c:axId val="88036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8038400"/>
        <c:crosses val="autoZero"/>
        <c:auto val="1"/>
        <c:lblAlgn val="ctr"/>
        <c:lblOffset val="100"/>
        <c:noMultiLvlLbl val="0"/>
      </c:catAx>
      <c:valAx>
        <c:axId val="8803840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803686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103826322336013"/>
          <c:y val="3.4632034632034632E-2"/>
        </c:manualLayout>
      </c:layout>
      <c:overlay val="0"/>
      <c:spPr>
        <a:noFill/>
        <a:ln w="25400">
          <a:noFill/>
        </a:ln>
      </c:spPr>
      <c:txPr>
        <a:bodyPr/>
        <a:lstStyle/>
        <a:p>
          <a:pPr algn="ctr" rtl="0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'[Mariana Coleta de Dados Final (2).xls]Indicadores'!$S$32</c:f>
              <c:strCache>
                <c:ptCount val="1"/>
                <c:pt idx="0">
                  <c:v>Proporção de diabéticos faltosos às consultas com busca ativa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'[Mariana Coleta de Dados Final (2).xls]Indicadores'!$T$31:$W$31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'[Mariana Coleta de Dados Final (2).xls]Indicadores'!$T$32:$W$32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092032"/>
        <c:axId val="88122496"/>
      </c:barChart>
      <c:catAx>
        <c:axId val="88092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8122496"/>
        <c:crosses val="autoZero"/>
        <c:auto val="1"/>
        <c:lblAlgn val="ctr"/>
        <c:lblOffset val="100"/>
        <c:noMultiLvlLbl val="0"/>
      </c:catAx>
      <c:valAx>
        <c:axId val="8812249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809203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Elipse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6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49D68E-0051-4845-90E9-067819C51D9C}" type="datetimeFigureOut">
              <a:rPr lang="pt-BR"/>
              <a:pPr>
                <a:defRPr/>
              </a:pPr>
              <a:t>24/01/2015</a:t>
            </a:fld>
            <a:endParaRPr lang="pt-BR"/>
          </a:p>
        </p:txBody>
      </p:sp>
      <p:sp>
        <p:nvSpPr>
          <p:cNvPr id="7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9FF0C7-E823-400C-9BA5-43A5F610E2B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4092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47DDD-5A4C-465E-860E-D316DF5B34FA}" type="datetimeFigureOut">
              <a:rPr lang="pt-BR"/>
              <a:pPr>
                <a:defRPr/>
              </a:pPr>
              <a:t>24/01/2015</a:t>
            </a:fld>
            <a:endParaRPr lang="pt-BR"/>
          </a:p>
        </p:txBody>
      </p:sp>
      <p:sp>
        <p:nvSpPr>
          <p:cNvPr id="5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663C0-A800-49DD-A6A9-5D392C18A31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0838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B56BC-9BEB-449E-A8FE-C4764828B27A}" type="datetimeFigureOut">
              <a:rPr lang="pt-BR"/>
              <a:pPr>
                <a:defRPr/>
              </a:pPr>
              <a:t>24/01/2015</a:t>
            </a:fld>
            <a:endParaRPr lang="pt-BR"/>
          </a:p>
        </p:txBody>
      </p:sp>
      <p:sp>
        <p:nvSpPr>
          <p:cNvPr id="5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53897-38E2-488D-BF59-F106EE24D32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0110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58FF8-7D33-4695-BC30-B0DC5C54F101}" type="datetimeFigureOut">
              <a:rPr lang="pt-BR"/>
              <a:pPr>
                <a:defRPr/>
              </a:pPr>
              <a:t>24/01/2015</a:t>
            </a:fld>
            <a:endParaRPr lang="pt-BR"/>
          </a:p>
        </p:txBody>
      </p:sp>
      <p:sp>
        <p:nvSpPr>
          <p:cNvPr id="5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64EA6-7F41-40D0-872A-B74A6210507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7477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ângulo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Elipse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Elipse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A69F99-C18B-404C-97DF-4956A7236DBF}" type="datetimeFigureOut">
              <a:rPr lang="pt-BR"/>
              <a:pPr>
                <a:defRPr/>
              </a:pPr>
              <a:t>24/01/2015</a:t>
            </a:fld>
            <a:endParaRPr lang="pt-BR"/>
          </a:p>
        </p:txBody>
      </p:sp>
      <p:sp>
        <p:nvSpPr>
          <p:cNvPr id="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A62D95-8AAE-4145-9802-07849220F3C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1036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B308-3F52-473D-840B-8DA152DF91B3}" type="datetimeFigureOut">
              <a:rPr lang="pt-BR"/>
              <a:pPr>
                <a:defRPr/>
              </a:pPr>
              <a:t>24/01/2015</a:t>
            </a:fld>
            <a:endParaRPr lang="pt-BR"/>
          </a:p>
        </p:txBody>
      </p:sp>
      <p:sp>
        <p:nvSpPr>
          <p:cNvPr id="6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D4C2A-54F1-4E15-9800-F379160FCFC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1460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9FE51C-8A72-4DD7-8B81-BD381390CCDF}" type="datetimeFigureOut">
              <a:rPr lang="pt-BR"/>
              <a:pPr>
                <a:defRPr/>
              </a:pPr>
              <a:t>24/01/2015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3C3BB6-2ED2-45D5-A595-3E939B61ED2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5448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B0944-9C94-4F8C-BE13-B7E1E63F171B}" type="datetimeFigureOut">
              <a:rPr lang="pt-BR"/>
              <a:pPr>
                <a:defRPr/>
              </a:pPr>
              <a:t>24/01/2015</a:t>
            </a:fld>
            <a:endParaRPr lang="pt-BR"/>
          </a:p>
        </p:txBody>
      </p:sp>
      <p:sp>
        <p:nvSpPr>
          <p:cNvPr id="4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814DA-8A8E-4667-9776-F951F9050F1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320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tângulo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078E44-BC53-4932-BFC3-52F2381676DE}" type="datetimeFigureOut">
              <a:rPr lang="pt-BR"/>
              <a:pPr>
                <a:defRPr/>
              </a:pPr>
              <a:t>24/01/2015</a:t>
            </a:fld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AE0E1F9-BA43-498B-AC13-8095F8F901F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371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5FB0DE-0E45-41BC-BF34-66DFAB9B1710}" type="datetimeFigureOut">
              <a:rPr lang="pt-BR"/>
              <a:pPr>
                <a:defRPr/>
              </a:pPr>
              <a:t>24/01/2015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DC2515-6AD2-4B27-A7BD-DA4DB2A3B68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7984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uxograma: Processo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uxograma: Processo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AA7095-CD54-4B77-935E-9AEB190F36D0}" type="datetimeFigureOut">
              <a:rPr lang="pt-BR"/>
              <a:pPr>
                <a:defRPr/>
              </a:pPr>
              <a:t>24/01/2015</a:t>
            </a:fld>
            <a:endParaRPr lang="pt-BR"/>
          </a:p>
        </p:txBody>
      </p:sp>
      <p:sp>
        <p:nvSpPr>
          <p:cNvPr id="9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45D8DB3-4424-409F-ACF2-60ABC4CF5F0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5274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Elipse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tângulo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033" name="Espaço Reservado para Texto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6FD2C04-E311-44A0-87D2-4BFFA7F691D3}" type="datetimeFigureOut">
              <a:rPr lang="pt-BR"/>
              <a:pPr>
                <a:defRPr/>
              </a:pPr>
              <a:t>24/01/2015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2F28F48-143C-4C98-8429-E572C4261A8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39" r:id="rId2"/>
    <p:sldLayoutId id="2147483845" r:id="rId3"/>
    <p:sldLayoutId id="2147483840" r:id="rId4"/>
    <p:sldLayoutId id="2147483846" r:id="rId5"/>
    <p:sldLayoutId id="2147483841" r:id="rId6"/>
    <p:sldLayoutId id="2147483847" r:id="rId7"/>
    <p:sldLayoutId id="2147483848" r:id="rId8"/>
    <p:sldLayoutId id="2147483849" r:id="rId9"/>
    <p:sldLayoutId id="2147483842" r:id="rId10"/>
    <p:sldLayoutId id="21474838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2988" y="274638"/>
            <a:ext cx="8101012" cy="1143000"/>
          </a:xfrm>
        </p:spPr>
        <p:txBody>
          <a:bodyPr>
            <a:normAutofit fontScale="90000"/>
          </a:bodyPr>
          <a:lstStyle/>
          <a:p>
            <a:pPr algn="ctr">
              <a:tabLst>
                <a:tab pos="1616075" algn="l"/>
                <a:tab pos="2879725" algn="ctr"/>
              </a:tabLst>
              <a:defRPr/>
            </a:pPr>
            <a:r>
              <a:rPr lang="pt-BR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UNIVERSIDADE ABERTA DO SUS – UNASUS</a:t>
            </a:r>
            <a:r>
              <a:rPr lang="pt-BR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UNIVERSIDADE FEDERAL DE </a:t>
            </a:r>
            <a:r>
              <a:rPr lang="pt-BR" sz="20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PELOTAS</a:t>
            </a:r>
            <a:r>
              <a:rPr lang="pt-BR" sz="20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ESPECIALIZAÇÃO </a:t>
            </a:r>
            <a:r>
              <a:rPr lang="pt-BR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SAÚDE DA FAMÍLIA - MODALIDADE A DISTÂNCIA</a:t>
            </a:r>
            <a:r>
              <a:rPr lang="pt-BR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dirty="0">
              <a:solidFill>
                <a:schemeClr val="tx2">
                  <a:satMod val="13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5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0099" y="1556792"/>
            <a:ext cx="1439813" cy="1135063"/>
          </a:xfrm>
        </p:spPr>
      </p:pic>
      <p:pic>
        <p:nvPicPr>
          <p:cNvPr id="8196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808" y="1556792"/>
            <a:ext cx="35179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tângulo 6"/>
          <p:cNvSpPr>
            <a:spLocks noChangeArrowheads="1"/>
          </p:cNvSpPr>
          <p:nvPr/>
        </p:nvSpPr>
        <p:spPr bwMode="auto">
          <a:xfrm>
            <a:off x="1042988" y="3213100"/>
            <a:ext cx="81010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Melhoria da qualidade da Atenção aos usuários hipertensos diabéticos </a:t>
            </a:r>
          </a:p>
          <a:p>
            <a:pPr algn="ctr" eaLnBrk="1" hangingPunct="1"/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da Unidade Básica de Saúde Pedreira, Pelotas, RS</a:t>
            </a:r>
          </a:p>
        </p:txBody>
      </p:sp>
      <p:sp>
        <p:nvSpPr>
          <p:cNvPr id="8198" name="Retângulo 7"/>
          <p:cNvSpPr>
            <a:spLocks noChangeArrowheads="1"/>
          </p:cNvSpPr>
          <p:nvPr/>
        </p:nvSpPr>
        <p:spPr bwMode="auto">
          <a:xfrm>
            <a:off x="2966433" y="4724400"/>
            <a:ext cx="32111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Mariana Antunes </a:t>
            </a:r>
            <a:r>
              <a:rPr lang="pt-BR" alt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Nunes</a:t>
            </a:r>
          </a:p>
          <a:p>
            <a:pPr algn="ctr" eaLnBrk="1" hangingPunct="1"/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Orientadora: Camila Dallazen</a:t>
            </a:r>
            <a:endParaRPr lang="pt-BR" alt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9" name="Retângulo 8"/>
          <p:cNvSpPr>
            <a:spLocks noChangeArrowheads="1"/>
          </p:cNvSpPr>
          <p:nvPr/>
        </p:nvSpPr>
        <p:spPr bwMode="auto">
          <a:xfrm>
            <a:off x="3779912" y="5939988"/>
            <a:ext cx="16594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Pelotas, 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7848872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t-BR" sz="2800" dirty="0" smtClean="0">
                <a:solidFill>
                  <a:schemeClr val="tx2">
                    <a:satMod val="13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Objetivo 1: Ampliar a cobertura de hipertensos e/ou diabéticos.</a:t>
            </a:r>
            <a:r>
              <a:rPr lang="pt-BR" sz="2800" dirty="0" smtClean="0">
                <a:solidFill>
                  <a:schemeClr val="tx2">
                    <a:satMod val="130000"/>
                  </a:schemeClr>
                </a:solidFill>
                <a:effectLst/>
              </a:rPr>
              <a:t/>
            </a:r>
            <a:br>
              <a:rPr lang="pt-BR" sz="2800" dirty="0" smtClean="0">
                <a:solidFill>
                  <a:schemeClr val="tx2">
                    <a:satMod val="130000"/>
                  </a:schemeClr>
                </a:solidFill>
                <a:effectLst/>
              </a:rPr>
            </a:b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1447800"/>
            <a:ext cx="7499350" cy="4800600"/>
          </a:xfrm>
        </p:spPr>
        <p:txBody>
          <a:bodyPr/>
          <a:lstStyle/>
          <a:p>
            <a:pPr eaLnBrk="1" hangingPunct="1">
              <a:defRPr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Metas:</a:t>
            </a:r>
          </a:p>
          <a:p>
            <a:pPr marL="82550" indent="0" eaLnBrk="1" hangingPunct="1">
              <a:buFont typeface="Wingdings 2" pitchFamily="18" charset="2"/>
              <a:buNone/>
              <a:defRPr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 algn="just" eaLnBrk="1" hangingPunct="1">
              <a:buFont typeface="Wingdings 2" pitchFamily="18" charset="2"/>
              <a:buNone/>
              <a:defRPr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1.1 Cadastrar 100% dos hipertensos da área de abrangência no Programa de Atenção à Hipertensão Arterial Sistêmica (HAS) e ao Diabetes Mellitus (DM) da Unidade Básica de Saúde (UBS).</a:t>
            </a:r>
          </a:p>
          <a:p>
            <a:pPr marL="82550" indent="0" algn="just" eaLnBrk="1" hangingPunct="1">
              <a:buFont typeface="Wingdings 2" pitchFamily="18" charset="2"/>
              <a:buNone/>
              <a:defRPr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 algn="just" eaLnBrk="1" hangingPunct="1">
              <a:buFont typeface="Wingdings 2" pitchFamily="18" charset="2"/>
              <a:buNone/>
              <a:defRPr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1.2 Cadastrar 100% dos diabéticos da área de abrangência no Programa de Atenção à Hipertensão Arterial Sistêmica (HAS) e ao Diabetes Mellitus (DM) da Unidade Básica de Saúde (UBS).</a:t>
            </a:r>
          </a:p>
          <a:p>
            <a:pPr algn="just" eaLnBrk="1" hangingPunct="1">
              <a:defRPr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>
                <a:solidFill>
                  <a:schemeClr val="tx2">
                    <a:satMod val="130000"/>
                  </a:schemeClr>
                </a:solidFill>
                <a:effectLst/>
              </a:rPr>
              <a:t/>
            </a:r>
            <a:br>
              <a:rPr lang="pt-BR" dirty="0">
                <a:solidFill>
                  <a:schemeClr val="tx2">
                    <a:satMod val="130000"/>
                  </a:schemeClr>
                </a:solidFill>
                <a:effectLst/>
              </a:rPr>
            </a:b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100" y="620688"/>
            <a:ext cx="7499350" cy="5627712"/>
          </a:xfrm>
        </p:spPr>
        <p:txBody>
          <a:bodyPr>
            <a:normAutofit/>
          </a:bodyPr>
          <a:lstStyle/>
          <a:p>
            <a:pPr marL="539496" indent="-45720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Cadastramos:</a:t>
            </a:r>
          </a:p>
          <a:p>
            <a:pPr marL="82296" indent="0" algn="just" eaLnBrk="1" fontAlgn="auto" hangingPunct="1">
              <a:spcAft>
                <a:spcPts val="0"/>
              </a:spcAft>
              <a:buNone/>
              <a:defRPr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1º mês: 59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(25,3%) hipertensos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algn="just" eaLnBrk="1" fontAlgn="auto" hangingPunct="1">
              <a:spcAft>
                <a:spcPts val="0"/>
              </a:spcAft>
              <a:buNone/>
              <a:defRPr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	2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°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mês: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132 (56,7%)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algn="just" eaLnBrk="1" fontAlgn="auto" hangingPunct="1">
              <a:spcAft>
                <a:spcPts val="0"/>
              </a:spcAft>
              <a:buNone/>
              <a:defRPr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	3º mês: 190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(81,5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pt-BR" sz="2400" dirty="0"/>
          </a:p>
        </p:txBody>
      </p:sp>
      <p:pic>
        <p:nvPicPr>
          <p:cNvPr id="1536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855330"/>
            <a:ext cx="6048672" cy="332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100" y="692696"/>
            <a:ext cx="7499350" cy="5555704"/>
          </a:xfrm>
        </p:spPr>
        <p:txBody>
          <a:bodyPr>
            <a:normAutofit/>
          </a:bodyPr>
          <a:lstStyle/>
          <a:p>
            <a:pPr marL="539496" indent="-45720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Não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conseguimos cadastrar 100% dos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usuários: </a:t>
            </a:r>
          </a:p>
          <a:p>
            <a:pPr marL="82296" indent="0" algn="just" eaLnBrk="1" fontAlgn="auto" hangingPunct="1">
              <a:spcAft>
                <a:spcPts val="0"/>
              </a:spcAft>
              <a:buNone/>
              <a:defRPr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1º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mês: 24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(41,4%) diabéticos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algn="just" eaLnBrk="1" fontAlgn="auto" hangingPunct="1">
              <a:spcAft>
                <a:spcPts val="0"/>
              </a:spcAft>
              <a:buNone/>
              <a:defRPr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2º mês: 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44 (75,9%)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algn="just" eaLnBrk="1" fontAlgn="auto" hangingPunct="1">
              <a:spcAft>
                <a:spcPts val="0"/>
              </a:spcAft>
              <a:buNone/>
              <a:defRPr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3º mês: 51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(87,9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8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12976"/>
            <a:ext cx="6048672" cy="354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49935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tx2">
                    <a:satMod val="130000"/>
                  </a:schemeClr>
                </a:solidFill>
                <a:effectLst/>
              </a:rPr>
              <a:t/>
            </a:r>
            <a:br>
              <a:rPr lang="pt-BR" sz="3200" dirty="0" smtClean="0">
                <a:solidFill>
                  <a:schemeClr val="tx2">
                    <a:satMod val="130000"/>
                  </a:schemeClr>
                </a:solidFill>
                <a:effectLst/>
              </a:rPr>
            </a:br>
            <a:r>
              <a:rPr lang="pt-BR" sz="2800" dirty="0" smtClean="0">
                <a:solidFill>
                  <a:schemeClr val="tx2">
                    <a:satMod val="13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Objetivo 2: Melhorar a qualidade da atenção a hipertensos e/ou diabéticos.</a:t>
            </a:r>
            <a:br>
              <a:rPr lang="pt-BR" sz="2800" dirty="0" smtClean="0">
                <a:solidFill>
                  <a:schemeClr val="tx2">
                    <a:satMod val="13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03350" y="1773238"/>
            <a:ext cx="4608810" cy="4800600"/>
          </a:xfrm>
        </p:spPr>
        <p:txBody>
          <a:bodyPr/>
          <a:lstStyle/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Metas: 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2.1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Realizar exame clínico apropriado em 100% dos hipertensos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2296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2.2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Realizar exame clínico apropriado em 100% dos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diabéticos.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732" y="3458142"/>
            <a:ext cx="2893780" cy="316835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124744"/>
            <a:ext cx="2952328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  <a:effectLst/>
              </a:rPr>
              <a:t/>
            </a:r>
            <a:br>
              <a:rPr lang="pt-BR" dirty="0" smtClean="0">
                <a:solidFill>
                  <a:schemeClr val="tx2">
                    <a:satMod val="130000"/>
                  </a:schemeClr>
                </a:solidFill>
                <a:effectLst/>
              </a:rPr>
            </a:br>
            <a:r>
              <a:rPr lang="pt-BR" dirty="0">
                <a:solidFill>
                  <a:schemeClr val="tx2">
                    <a:satMod val="130000"/>
                  </a:schemeClr>
                </a:solidFill>
                <a:effectLst/>
              </a:rPr>
              <a:t/>
            </a:r>
            <a:br>
              <a:rPr lang="pt-BR" dirty="0">
                <a:solidFill>
                  <a:schemeClr val="tx2">
                    <a:satMod val="130000"/>
                  </a:schemeClr>
                </a:solidFill>
                <a:effectLst/>
              </a:rPr>
            </a:b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116632"/>
            <a:ext cx="7641481" cy="6624736"/>
          </a:xfrm>
        </p:spPr>
        <p:txBody>
          <a:bodyPr>
            <a:normAutofit/>
          </a:bodyPr>
          <a:lstStyle/>
          <a:p>
            <a:pPr marL="425196" indent="-34290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Como a UBS não contava com registro específico para 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acompanhamento,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não conseguimos precisar quantos estavam com o exame clínico em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dia, antes da intervenção. </a:t>
            </a:r>
          </a:p>
          <a:p>
            <a:pPr marL="425196" indent="-34290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Exame clínico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em dia:</a:t>
            </a:r>
          </a:p>
          <a:p>
            <a:pPr marL="356934" lvl="1" indent="0" algn="just" eaLnBrk="1" fontAlgn="auto" hangingPunct="1">
              <a:spcAft>
                <a:spcPts val="0"/>
              </a:spcAft>
              <a:buNone/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1º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mês: 54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(91,5%) hipertensos </a:t>
            </a:r>
          </a:p>
          <a:p>
            <a:pPr marL="356934" lvl="1" indent="0" algn="just" eaLnBrk="1" fontAlgn="auto" hangingPunct="1">
              <a:spcAft>
                <a:spcPts val="0"/>
              </a:spcAft>
              <a:buNone/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2º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mês: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113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(85,6%) 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6934" lvl="1" indent="0" algn="just" eaLnBrk="1" fontAlgn="auto" hangingPunct="1">
              <a:spcAft>
                <a:spcPts val="0"/>
              </a:spcAft>
              <a:buNone/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3º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mês: 161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(84,7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6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56992"/>
            <a:ext cx="6301676" cy="331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76375" y="476672"/>
            <a:ext cx="7497763" cy="602414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Igualmente, os diabéticos também não contavam com registros específicos de acompanhamento.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xame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clínico em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dia:</a:t>
            </a:r>
          </a:p>
          <a:p>
            <a:pPr marL="82550" indent="0" algn="just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1º mês: 21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(87,5%)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diabéticos</a:t>
            </a:r>
          </a:p>
          <a:p>
            <a:pPr marL="82550" indent="0" algn="just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2º mês: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37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(84,1%) 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 algn="just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3º mês: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45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(88,2%)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60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499" y="3501008"/>
            <a:ext cx="5050691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03350" y="1700213"/>
            <a:ext cx="7499350" cy="4800600"/>
          </a:xfrm>
        </p:spPr>
        <p:txBody>
          <a:bodyPr/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Metas: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2.3 Garantir a 100% dos hipertensos a realização de exames complementares em dia de acordo com o protocolo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2296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2.4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Garantir a 100%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dos diabéticos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 realização de exames complementares em dia de acordo com o protocolo.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pt-BR" dirty="0"/>
          </a:p>
          <a:p>
            <a:pPr eaLnBrk="1" hangingPunct="1">
              <a:defRPr/>
            </a:pPr>
            <a:endParaRPr lang="pt-BR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49935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tx2">
                    <a:satMod val="130000"/>
                  </a:schemeClr>
                </a:solidFill>
                <a:effectLst/>
              </a:rPr>
              <a:t/>
            </a:r>
            <a:br>
              <a:rPr lang="pt-BR" sz="3200" dirty="0" smtClean="0">
                <a:solidFill>
                  <a:schemeClr val="tx2">
                    <a:satMod val="130000"/>
                  </a:schemeClr>
                </a:solidFill>
                <a:effectLst/>
              </a:rPr>
            </a:br>
            <a:r>
              <a:rPr lang="pt-BR" sz="2800" dirty="0" smtClean="0">
                <a:solidFill>
                  <a:schemeClr val="tx2">
                    <a:satMod val="13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Objetivo 2: Melhorar a qualidade da atenção a hipertensos e/ou diabéticos.</a:t>
            </a:r>
            <a:br>
              <a:rPr lang="pt-BR" sz="2800" dirty="0" smtClean="0">
                <a:solidFill>
                  <a:schemeClr val="tx2">
                    <a:satMod val="13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03648" y="404664"/>
            <a:ext cx="7497763" cy="6096744"/>
          </a:xfrm>
        </p:spPr>
        <p:txBody>
          <a:bodyPr>
            <a:normAutofit/>
          </a:bodyPr>
          <a:lstStyle/>
          <a:p>
            <a:pPr marL="539496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9496" indent="-45720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Exames complementares em dia:</a:t>
            </a:r>
          </a:p>
          <a:p>
            <a:pPr marL="82296" indent="0" algn="just" eaLnBrk="1" fontAlgn="auto" hangingPunct="1">
              <a:spcAft>
                <a:spcPts val="0"/>
              </a:spcAft>
              <a:buNone/>
              <a:defRPr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1° mês: 53 (89,8%) hipertensos</a:t>
            </a:r>
          </a:p>
          <a:p>
            <a:pPr marL="82296" indent="0" algn="just" eaLnBrk="1" fontAlgn="auto" hangingPunct="1">
              <a:spcAft>
                <a:spcPts val="0"/>
              </a:spcAft>
              <a:buNone/>
              <a:defRPr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2º mês: 83 (62,9%)</a:t>
            </a:r>
          </a:p>
          <a:p>
            <a:pPr marL="82296" indent="0" algn="just" eaLnBrk="1" fontAlgn="auto" hangingPunct="1">
              <a:spcAft>
                <a:spcPts val="0"/>
              </a:spcAft>
              <a:buNone/>
              <a:defRPr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°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mês: 129 (67,9%)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333709"/>
              </p:ext>
            </p:extLst>
          </p:nvPr>
        </p:nvGraphicFramePr>
        <p:xfrm>
          <a:off x="2339752" y="3068960"/>
          <a:ext cx="5760640" cy="3310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03648" y="476672"/>
            <a:ext cx="7497763" cy="6024736"/>
          </a:xfrm>
        </p:spPr>
        <p:txBody>
          <a:bodyPr>
            <a:normAutofit/>
          </a:bodyPr>
          <a:lstStyle/>
          <a:p>
            <a:pPr marL="539496" indent="-45720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xames complementares em dia:</a:t>
            </a:r>
          </a:p>
          <a:p>
            <a:pPr marL="82296" indent="0" algn="just" eaLnBrk="1" fontAlgn="auto" hangingPunct="1">
              <a:spcAft>
                <a:spcPts val="0"/>
              </a:spcAft>
              <a:buNone/>
              <a:defRPr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1º mês: 21 (87,5%) diabéticos</a:t>
            </a:r>
          </a:p>
          <a:p>
            <a:pPr marL="82296" indent="0" algn="just" eaLnBrk="1" fontAlgn="auto" hangingPunct="1">
              <a:spcAft>
                <a:spcPts val="0"/>
              </a:spcAft>
              <a:buNone/>
              <a:defRPr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2º mês: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29 (65,9%) </a:t>
            </a:r>
          </a:p>
          <a:p>
            <a:pPr marL="82296" indent="0" algn="just" eaLnBrk="1" fontAlgn="auto" hangingPunct="1">
              <a:spcAft>
                <a:spcPts val="0"/>
              </a:spcAft>
              <a:buNone/>
              <a:defRPr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3º mês: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37 (72,5%)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0184973"/>
              </p:ext>
            </p:extLst>
          </p:nvPr>
        </p:nvGraphicFramePr>
        <p:xfrm>
          <a:off x="2195736" y="2924944"/>
          <a:ext cx="583264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03350" y="1773238"/>
            <a:ext cx="7499350" cy="4800600"/>
          </a:xfrm>
        </p:spPr>
        <p:txBody>
          <a:bodyPr/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Metas: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2.5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Priorizar a prescrição de medicamentos da farmácia popular para 100% dos hipertensos cadastrados na unidade de saúde.</a:t>
            </a:r>
          </a:p>
          <a:p>
            <a:pPr marL="82296" indent="0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2.6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Priorizar a prescrição de medicamentos da farmácia popular para 100% dos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diabéticos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cadastrados na unidade de saúde.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403648" y="332656"/>
            <a:ext cx="7499350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eaLnBrk="1" hangingPunct="1">
              <a:defRPr/>
            </a:pPr>
            <a:r>
              <a:rPr lang="pt-BR" sz="3200" dirty="0" smtClean="0">
                <a:solidFill>
                  <a:schemeClr val="tx2">
                    <a:satMod val="130000"/>
                  </a:schemeClr>
                </a:solidFill>
                <a:effectLst/>
              </a:rPr>
              <a:t/>
            </a:r>
            <a:br>
              <a:rPr lang="pt-BR" sz="3200" dirty="0" smtClean="0">
                <a:solidFill>
                  <a:schemeClr val="tx2">
                    <a:satMod val="130000"/>
                  </a:schemeClr>
                </a:solidFill>
                <a:effectLst/>
              </a:rPr>
            </a:br>
            <a:r>
              <a:rPr lang="pt-BR" sz="2800" dirty="0" smtClean="0">
                <a:solidFill>
                  <a:schemeClr val="tx2">
                    <a:satMod val="13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Objetivo 2: Melhorar a qualidade da atenção a hipertensos e/ou diabéticos.</a:t>
            </a:r>
            <a:br>
              <a:rPr lang="pt-BR" sz="2800" dirty="0" smtClean="0">
                <a:solidFill>
                  <a:schemeClr val="tx2">
                    <a:satMod val="13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1447800"/>
            <a:ext cx="7499350" cy="3997424"/>
          </a:xfrm>
        </p:spPr>
        <p:txBody>
          <a:bodyPr/>
          <a:lstStyle/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prevalência de HAS no Brasil varia entre 22% e 44% para adultos (32% em média), chegando a mais de 50% para indivíduos com 60 a 69 anos e 75% em indivíduos com mais de 70 anos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algn="just" eaLnBrk="1" fontAlgn="auto" hangingPunct="1">
              <a:spcAft>
                <a:spcPts val="0"/>
              </a:spcAft>
              <a:buNone/>
              <a:defRPr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Já 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DM, dados da Vigilância de Fatores de Risco e Proteção para Doenças Crônicas por Inquérito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Telefônico,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2011, mostram que 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prevalência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autorreferida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na população acima de 18 anos aumentou de 5,3% para 5,6%, entre 2006 e 2011.</a:t>
            </a:r>
          </a:p>
          <a:p>
            <a:pPr marL="82550" indent="0">
              <a:buNone/>
            </a:pPr>
            <a:endParaRPr lang="pt-BR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779912" y="6453336"/>
            <a:ext cx="52200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algn="just" eaLnBrk="1" fontAlgn="auto" hangingPunct="1">
              <a:spcAft>
                <a:spcPts val="0"/>
              </a:spcAft>
              <a:defRPr/>
            </a:pP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SOCIEDADE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BRASILEIRA DE CARDIOLOGIA, 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2010; </a:t>
            </a:r>
            <a:r>
              <a:rPr 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Vigitel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2011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34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188640"/>
            <a:ext cx="7776864" cy="655272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Prescrição de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medicamentos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da Farmácia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Popular: </a:t>
            </a: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 algn="just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1º mês: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59 (100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hipertensos</a:t>
            </a:r>
          </a:p>
          <a:p>
            <a:pPr marL="82550" indent="0" algn="just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°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mês: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131 (99,2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  <a:p>
            <a:pPr marL="82550" indent="0" algn="just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3º mês: 117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(93,2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0316101"/>
              </p:ext>
            </p:extLst>
          </p:nvPr>
        </p:nvGraphicFramePr>
        <p:xfrm>
          <a:off x="2411760" y="3140968"/>
          <a:ext cx="5400600" cy="3426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03350" y="404664"/>
            <a:ext cx="7497763" cy="6096149"/>
          </a:xfrm>
        </p:spPr>
        <p:txBody>
          <a:bodyPr>
            <a:normAutofit/>
          </a:bodyPr>
          <a:lstStyle/>
          <a:p>
            <a:pPr marL="539496" indent="-45720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Em relação aos diabéticos, conseguimos alcançar a meta de 100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%.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9496" indent="-45720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Prescrição de medicamentos da Farmácia Popular:</a:t>
            </a:r>
          </a:p>
          <a:p>
            <a:pPr marL="82296" indent="0" algn="just" eaLnBrk="1" fontAlgn="auto" hangingPunct="1">
              <a:spcAft>
                <a:spcPts val="0"/>
              </a:spcAft>
              <a:buNone/>
              <a:defRPr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1º mês: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(100%)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diabéticos</a:t>
            </a:r>
          </a:p>
          <a:p>
            <a:pPr marL="82296" indent="0" algn="just" eaLnBrk="1" fontAlgn="auto" hangingPunct="1">
              <a:spcAft>
                <a:spcPts val="0"/>
              </a:spcAft>
              <a:buNone/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2º mês: 44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(100%)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algn="just" eaLnBrk="1" fontAlgn="auto" hangingPunct="1">
              <a:spcAft>
                <a:spcPts val="0"/>
              </a:spcAft>
              <a:buNone/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3º mês: 51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(100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7857045"/>
              </p:ext>
            </p:extLst>
          </p:nvPr>
        </p:nvGraphicFramePr>
        <p:xfrm>
          <a:off x="2627784" y="3429000"/>
          <a:ext cx="525658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1872630"/>
            <a:ext cx="4536802" cy="5084762"/>
          </a:xfrm>
        </p:spPr>
        <p:txBody>
          <a:bodyPr/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Metas: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2.7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Realizar avaliação da necessidade de atendimento odontológico em 100% dos hipertensos.</a:t>
            </a:r>
          </a:p>
          <a:p>
            <a:pPr marL="82296" indent="0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2.8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Realizar avaliação da necessidade de atendimento odontológico em 100%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dos diabéticos.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pt-BR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204864"/>
            <a:ext cx="3041004" cy="4365104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403648" y="332656"/>
            <a:ext cx="7499350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eaLnBrk="1" hangingPunct="1">
              <a:defRPr/>
            </a:pPr>
            <a:r>
              <a:rPr lang="pt-BR" sz="3200" dirty="0" smtClean="0">
                <a:solidFill>
                  <a:schemeClr val="tx2">
                    <a:satMod val="130000"/>
                  </a:schemeClr>
                </a:solidFill>
                <a:effectLst/>
              </a:rPr>
              <a:t/>
            </a:r>
            <a:br>
              <a:rPr lang="pt-BR" sz="3200" dirty="0" smtClean="0">
                <a:solidFill>
                  <a:schemeClr val="tx2">
                    <a:satMod val="130000"/>
                  </a:schemeClr>
                </a:solidFill>
                <a:effectLst/>
              </a:rPr>
            </a:br>
            <a:r>
              <a:rPr lang="pt-BR" sz="2800" dirty="0" smtClean="0">
                <a:solidFill>
                  <a:schemeClr val="tx2">
                    <a:satMod val="13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Objetivo 2: Melhorar a qualidade da atenção a hipertensos e/ou diabéticos.</a:t>
            </a:r>
            <a:br>
              <a:rPr lang="pt-BR" sz="2800" dirty="0" smtClean="0">
                <a:solidFill>
                  <a:schemeClr val="tx2">
                    <a:satMod val="13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03350" y="476672"/>
            <a:ext cx="7497763" cy="6024141"/>
          </a:xfrm>
        </p:spPr>
        <p:txBody>
          <a:bodyPr>
            <a:normAutofit/>
          </a:bodyPr>
          <a:lstStyle/>
          <a:p>
            <a:pPr marL="425196" indent="-34290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valiação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da necessidade de atendimento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odontológico:</a:t>
            </a:r>
          </a:p>
          <a:p>
            <a:pPr marL="82296" indent="0" algn="just" eaLnBrk="1" fontAlgn="auto" hangingPunct="1">
              <a:spcAft>
                <a:spcPts val="0"/>
              </a:spcAft>
              <a:buNone/>
              <a:defRPr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1º mês: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94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(91,5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%) hipertensos</a:t>
            </a:r>
          </a:p>
          <a:p>
            <a:pPr marL="82296" indent="0" algn="just" eaLnBrk="1" fontAlgn="auto" hangingPunct="1">
              <a:spcAft>
                <a:spcPts val="0"/>
              </a:spcAft>
              <a:buNone/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º mês: 103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(78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  <a:p>
            <a:pPr marL="82296" indent="0" algn="just" eaLnBrk="1" fontAlgn="auto" hangingPunct="1">
              <a:spcAft>
                <a:spcPts val="0"/>
              </a:spcAft>
              <a:buNone/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º mês: 143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(75,3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8675330"/>
              </p:ext>
            </p:extLst>
          </p:nvPr>
        </p:nvGraphicFramePr>
        <p:xfrm>
          <a:off x="2483768" y="2996952"/>
          <a:ext cx="5544616" cy="3229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03350" y="332656"/>
            <a:ext cx="7497763" cy="6241182"/>
          </a:xfrm>
        </p:spPr>
        <p:txBody>
          <a:bodyPr>
            <a:normAutofit/>
          </a:bodyPr>
          <a:lstStyle/>
          <a:p>
            <a:pPr marL="425196" indent="-34290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Avaliação da necessidade de atendimento odontológico:</a:t>
            </a:r>
          </a:p>
          <a:p>
            <a:pPr marL="82296" indent="0" algn="just" eaLnBrk="1" fontAlgn="auto" hangingPunct="1">
              <a:spcAft>
                <a:spcPts val="0"/>
              </a:spcAft>
              <a:buNone/>
              <a:defRPr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1º mês: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21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(87,5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%) diabéticos</a:t>
            </a:r>
          </a:p>
          <a:p>
            <a:pPr marL="82296" indent="0" algn="just" eaLnBrk="1" fontAlgn="auto" hangingPunct="1">
              <a:spcAft>
                <a:spcPts val="0"/>
              </a:spcAft>
              <a:buNone/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2º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mês: 37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(84,1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  <a:p>
            <a:pPr marL="82296" indent="0" algn="just" eaLnBrk="1" fontAlgn="auto" hangingPunct="1">
              <a:spcAft>
                <a:spcPts val="0"/>
              </a:spcAft>
              <a:buNone/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º mês: 45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(88,2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5923967"/>
              </p:ext>
            </p:extLst>
          </p:nvPr>
        </p:nvGraphicFramePr>
        <p:xfrm>
          <a:off x="2195736" y="2996952"/>
          <a:ext cx="5688632" cy="3157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99350" cy="1143000"/>
          </a:xfrm>
        </p:spPr>
        <p:txBody>
          <a:bodyPr>
            <a:normAutofit fontScale="90000"/>
          </a:bodyPr>
          <a:lstStyle/>
          <a:p>
            <a:pPr algn="just" eaLnBrk="1" hangingPunct="1"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  <a:effectLst/>
              </a:rPr>
              <a:t/>
            </a:r>
            <a:br>
              <a:rPr lang="pt-BR" dirty="0" smtClean="0">
                <a:solidFill>
                  <a:schemeClr val="tx2">
                    <a:satMod val="130000"/>
                  </a:schemeClr>
                </a:solidFill>
                <a:effectLst/>
              </a:rPr>
            </a:br>
            <a:r>
              <a:rPr lang="pt-BR" sz="3100" dirty="0" smtClean="0">
                <a:solidFill>
                  <a:schemeClr val="tx2">
                    <a:satMod val="13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Objetivo 3: Melhorar a adesão de hipertensos e/ou diabéticos ao programa.</a:t>
            </a:r>
            <a:r>
              <a:rPr lang="pt-BR" dirty="0" smtClean="0">
                <a:solidFill>
                  <a:schemeClr val="tx2">
                    <a:satMod val="130000"/>
                  </a:schemeClr>
                </a:solidFill>
                <a:effectLst/>
              </a:rPr>
              <a:t/>
            </a:r>
            <a:br>
              <a:rPr lang="pt-BR" dirty="0" smtClean="0">
                <a:solidFill>
                  <a:schemeClr val="tx2">
                    <a:satMod val="130000"/>
                  </a:schemeClr>
                </a:solidFill>
                <a:effectLst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844674"/>
            <a:ext cx="4248472" cy="5013325"/>
          </a:xfrm>
        </p:spPr>
        <p:txBody>
          <a:bodyPr/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Metas: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3.1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Buscar 100% dos hipertensos faltosos às consultas na UBS conforme a periodicidade recomendada.</a:t>
            </a:r>
          </a:p>
          <a:p>
            <a:pPr marL="82296" indent="0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3.2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Buscar 100%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dos diabéticos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faltosos às consultas na UBS conforme a periodicidade recomendada.</a:t>
            </a:r>
          </a:p>
          <a:p>
            <a:pPr eaLnBrk="1" hangingPunct="1">
              <a:defRPr/>
            </a:pPr>
            <a:endParaRPr lang="pt-BR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852936"/>
            <a:ext cx="3707904" cy="4005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03648" y="404664"/>
            <a:ext cx="7497763" cy="6168752"/>
          </a:xfrm>
        </p:spPr>
        <p:txBody>
          <a:bodyPr>
            <a:normAutofit/>
          </a:bodyPr>
          <a:lstStyle/>
          <a:p>
            <a:pPr marL="539496" indent="-45720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usca ativa de faltosos:</a:t>
            </a:r>
          </a:p>
          <a:p>
            <a:pPr marL="82296" indent="0" algn="just" eaLnBrk="1" fontAlgn="auto" hangingPunct="1">
              <a:spcAft>
                <a:spcPts val="0"/>
              </a:spcAft>
              <a:buNone/>
              <a:defRPr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1º mês: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5(100%) hipertensos</a:t>
            </a:r>
          </a:p>
          <a:p>
            <a:pPr marL="82296" indent="0" algn="just" eaLnBrk="1" fontAlgn="auto" hangingPunct="1">
              <a:spcAft>
                <a:spcPts val="0"/>
              </a:spcAft>
              <a:buNone/>
              <a:defRPr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2º mês: 29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(100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  <a:p>
            <a:pPr marL="82296" indent="0" algn="just" eaLnBrk="1" fontAlgn="auto" hangingPunct="1">
              <a:spcAft>
                <a:spcPts val="0"/>
              </a:spcAft>
              <a:buNone/>
              <a:defRPr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3º mês: 47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(97,9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8582676"/>
              </p:ext>
            </p:extLst>
          </p:nvPr>
        </p:nvGraphicFramePr>
        <p:xfrm>
          <a:off x="2123728" y="2708920"/>
          <a:ext cx="5832648" cy="3227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03350" y="332656"/>
            <a:ext cx="7497763" cy="6312619"/>
          </a:xfrm>
        </p:spPr>
        <p:txBody>
          <a:bodyPr>
            <a:normAutofit/>
          </a:bodyPr>
          <a:lstStyle/>
          <a:p>
            <a:pPr marL="425196" indent="-34290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Busca ativa de faltosos:</a:t>
            </a:r>
          </a:p>
          <a:p>
            <a:pPr marL="82296" indent="0" algn="just" eaLnBrk="1" fontAlgn="auto" hangingPunct="1">
              <a:spcAft>
                <a:spcPts val="0"/>
              </a:spcAft>
              <a:buNone/>
              <a:defRPr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1º mês: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 (100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diabéticos</a:t>
            </a:r>
          </a:p>
          <a:p>
            <a:pPr marL="82296" indent="0" algn="just" eaLnBrk="1" fontAlgn="auto" hangingPunct="1">
              <a:spcAft>
                <a:spcPts val="0"/>
              </a:spcAft>
              <a:buNone/>
              <a:defRPr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2º mês: 7(100%)</a:t>
            </a:r>
          </a:p>
          <a:p>
            <a:pPr marL="82296" indent="0" algn="just" eaLnBrk="1" fontAlgn="auto" hangingPunct="1">
              <a:spcAft>
                <a:spcPts val="0"/>
              </a:spcAft>
              <a:buNone/>
              <a:defRPr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º mês: 8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(100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4176157"/>
              </p:ext>
            </p:extLst>
          </p:nvPr>
        </p:nvGraphicFramePr>
        <p:xfrm>
          <a:off x="1907704" y="2708920"/>
          <a:ext cx="6264696" cy="3496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pt-BR" sz="35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5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4: Melhorar o registro das informações.</a:t>
            </a:r>
            <a:r>
              <a:rPr lang="pt-BR" sz="3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1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1988840"/>
            <a:ext cx="7499350" cy="4213448"/>
          </a:xfrm>
        </p:spPr>
        <p:txBody>
          <a:bodyPr/>
          <a:lstStyle/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Metas: </a:t>
            </a:r>
          </a:p>
          <a:p>
            <a:pPr algn="just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 algn="just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4.1 Manter ficha de acompanhamento de 100% dos hipertensos cadastrados na UBS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 algn="just">
              <a:buNone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4.2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Manter ficha de acompanhamento de 100% dos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diabéticos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cadastrados na UBS.</a:t>
            </a:r>
          </a:p>
          <a:p>
            <a:pPr algn="just" eaLnBrk="1" hangingPunct="1"/>
            <a:endParaRPr lang="pt-BR" alt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6178698"/>
          </a:xfrm>
        </p:spPr>
        <p:txBody>
          <a:bodyPr>
            <a:normAutofit/>
          </a:bodyPr>
          <a:lstStyle/>
          <a:p>
            <a:r>
              <a:rPr lang="pt-BR" dirty="0">
                <a:effectLst/>
              </a:rPr>
              <a:t/>
            </a:r>
            <a:br>
              <a:rPr lang="pt-BR" dirty="0">
                <a:effectLst/>
              </a:rPr>
            </a:b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1435100" y="404664"/>
            <a:ext cx="7499350" cy="604867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 UBS Pedreira não haviam registros específicos para os hipertensos.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Registro adequado:</a:t>
            </a:r>
          </a:p>
          <a:p>
            <a:pPr marL="82550" indent="0" algn="just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1º mês 59 (100%) hipertensos</a:t>
            </a:r>
          </a:p>
          <a:p>
            <a:pPr marL="82550" indent="0" algn="just">
              <a:buNone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2º mês: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123(93,2%)</a:t>
            </a:r>
          </a:p>
          <a:p>
            <a:pPr marL="82550" indent="0" algn="just">
              <a:buNone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3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º mês: 171 (90%)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92081"/>
            <a:ext cx="6261288" cy="330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95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908720"/>
            <a:ext cx="7499350" cy="6192688"/>
          </a:xfrm>
        </p:spPr>
        <p:txBody>
          <a:bodyPr>
            <a:normAutofit lnSpcReduction="10000"/>
          </a:bodyPr>
          <a:lstStyle/>
          <a:p>
            <a:pPr marL="82296" indent="0" eaLnBrk="1" fontAlgn="auto" hangingPunct="1">
              <a:spcAft>
                <a:spcPts val="0"/>
              </a:spcAft>
              <a:buNone/>
              <a:defRPr/>
            </a:pPr>
            <a:endParaRPr lang="pt-BR" sz="28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Pelotas possui uma população de 328 275 habitantes  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ede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de saúde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local: </a:t>
            </a:r>
          </a:p>
          <a:p>
            <a:pPr marL="539496" indent="-457200"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06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hospitais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gerais </a:t>
            </a:r>
          </a:p>
          <a:p>
            <a:pPr marL="539496" indent="-457200"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01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Pronto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Socorro</a:t>
            </a:r>
          </a:p>
          <a:p>
            <a:pPr marL="539496" indent="-457200"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01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Unidade Básica de Atendimento Imediato (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UBAI)</a:t>
            </a:r>
          </a:p>
          <a:p>
            <a:pPr marL="539496" indent="-457200"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01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Centro de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Especialidades</a:t>
            </a:r>
          </a:p>
          <a:p>
            <a:pPr marL="539496" indent="-457200"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01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hospital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psiquiátrico</a:t>
            </a:r>
          </a:p>
          <a:p>
            <a:pPr marL="539496" indent="-457200"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01 hemocentro</a:t>
            </a:r>
          </a:p>
          <a:p>
            <a:pPr marL="539496" indent="-457200"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01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base regional do Serviço te Atendimento Móvel de Urgência (SAMU) </a:t>
            </a:r>
          </a:p>
          <a:p>
            <a:pPr marL="539496" indent="-457200"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52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Unidades Básicas de Saúde (UBS), sendo 25 destas com Estratégia de Saúde da Família (ESF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). Não possuímos NASF.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pt-BR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2296" indent="0" eaLnBrk="1" fontAlgn="auto" hangingPunct="1">
              <a:spcAft>
                <a:spcPts val="0"/>
              </a:spcAft>
              <a:buNone/>
              <a:defRPr/>
            </a:pP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868144" y="6391200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 smtClean="0"/>
              <a:t>IBGE, 2010</a:t>
            </a:r>
            <a:endParaRPr lang="pt-BR" sz="14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algn="ctr"/>
            <a:r>
              <a:rPr lang="pt-BR" dirty="0" smtClean="0"/>
              <a:t>Introdução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435100" y="476672"/>
            <a:ext cx="7499350" cy="577172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Registro adequado na ficha de acompanhamento:</a:t>
            </a:r>
          </a:p>
          <a:p>
            <a:pPr marL="82550" indent="0" algn="just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1º mês: 24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(100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%) diabéticos</a:t>
            </a:r>
          </a:p>
          <a:p>
            <a:pPr marL="82550" indent="0" algn="just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º mês: 42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95,5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  <a:p>
            <a:pPr marL="82550" indent="0" algn="just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º mês: 48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(94,1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40967"/>
            <a:ext cx="6053610" cy="3175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307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5: Mapear hipertensos e diabéticos de risco para doença cardiovascular.</a:t>
            </a:r>
            <a:br>
              <a:rPr lang="pt-BR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03648" y="1772816"/>
            <a:ext cx="7499350" cy="4800600"/>
          </a:xfrm>
        </p:spPr>
        <p:txBody>
          <a:bodyPr/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Metas: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 algn="just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5.1 Realizar estratificação do risco cardiovascular em 100% dos hipertensos cadastrados na UBS.</a:t>
            </a:r>
          </a:p>
          <a:p>
            <a:pPr marL="82550" indent="0" algn="just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 algn="just">
              <a:buNone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5.2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Realizar estratificação do risco cardiovascular em 100% dos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diabéticos cadastrados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na UBS.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15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435100" y="188640"/>
            <a:ext cx="7499350" cy="648072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Antes da Intervenção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nenhum usuário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era estratificado quanto a classificação de risco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cardiovascular:</a:t>
            </a:r>
          </a:p>
          <a:p>
            <a:pPr marL="82550" indent="0" algn="just">
              <a:buNone/>
            </a:pPr>
            <a:r>
              <a:rPr lang="pt-B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1º mês: 54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91,5%)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hipertensos</a:t>
            </a:r>
          </a:p>
          <a:p>
            <a:pPr marL="82550" indent="0" algn="just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2º mês: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113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86,6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  <a:p>
            <a:pPr marL="82550" indent="0" algn="just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3º mês: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129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67,9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11822"/>
            <a:ext cx="5688632" cy="318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49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435100" y="476672"/>
            <a:ext cx="7499350" cy="5904656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stratificação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de risco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cardiovascular:</a:t>
            </a:r>
          </a:p>
          <a:p>
            <a:pPr marL="82550" indent="0" algn="just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1º mês: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21(87,5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diabéticos</a:t>
            </a:r>
          </a:p>
          <a:p>
            <a:pPr marL="82550" indent="0" algn="just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º mês: 37(84,1%)</a:t>
            </a:r>
          </a:p>
          <a:p>
            <a:pPr marL="82550" indent="0" algn="just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º mês: 37(72,5%)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852936"/>
            <a:ext cx="6234772" cy="348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31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674818" cy="1143000"/>
          </a:xfrm>
        </p:spPr>
        <p:txBody>
          <a:bodyPr>
            <a:noAutofit/>
          </a:bodyPr>
          <a:lstStyle/>
          <a:p>
            <a:r>
              <a:rPr lang="pt-BR" sz="3600" dirty="0" smtClean="0">
                <a:effectLst/>
              </a:rPr>
              <a:t/>
            </a:r>
            <a:br>
              <a:rPr lang="pt-BR" sz="3600" dirty="0" smtClean="0">
                <a:effectLst/>
              </a:rPr>
            </a:br>
            <a:r>
              <a:rPr lang="pt-BR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6: Promover a saúde de hipertensos e diabéticos.</a:t>
            </a:r>
            <a:r>
              <a:rPr lang="pt-BR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1640" y="1652736"/>
            <a:ext cx="7499350" cy="4800600"/>
          </a:xfrm>
        </p:spPr>
        <p:txBody>
          <a:bodyPr/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 algn="just">
              <a:buNone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6.1 Garantir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orientação nutricional sobre alimentação saudável a 100% dos hipertensos.</a:t>
            </a:r>
          </a:p>
          <a:p>
            <a:pPr marL="82550" indent="0" algn="just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 algn="just">
              <a:buNone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6.2 Garantir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orientação nutricional sobre alimentação saudável a 100% dos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diabéticos.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21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403648" y="404664"/>
            <a:ext cx="7499350" cy="604867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rientações alimentares:</a:t>
            </a:r>
          </a:p>
          <a:p>
            <a:pPr marL="82550" indent="0" algn="just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1º mês: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58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98,3%)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hipertensos</a:t>
            </a:r>
          </a:p>
          <a:p>
            <a:pPr marL="82550" indent="0" algn="just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º mês: 123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93,2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  <a:p>
            <a:pPr marL="82550" indent="0" algn="just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º mês: 165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(86,8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2" y="2924944"/>
            <a:ext cx="5971333" cy="334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41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435100" y="404664"/>
            <a:ext cx="7499350" cy="597666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Orientações alimentares:</a:t>
            </a:r>
          </a:p>
          <a:p>
            <a:pPr marL="82550" indent="0" algn="just">
              <a:buNone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1º mês: 24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%) diabéticos</a:t>
            </a:r>
          </a:p>
          <a:p>
            <a:pPr marL="82550" indent="0" algn="just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º mês: 41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93,2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  <a:p>
            <a:pPr marL="82550" indent="0" algn="just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º mês: 48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94,1%)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852936"/>
            <a:ext cx="5688632" cy="3239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59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Metas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 algn="just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6.3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Garantir orientação em relação à prática regular de atividade física a 100% dos pacientes hipertensos.</a:t>
            </a:r>
          </a:p>
          <a:p>
            <a:pPr marL="82550" indent="0" algn="just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 algn="just">
              <a:buNone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6.4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Garantir orientação em relação à prática regular de atividade física a 100% dos pacientes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diabéticos.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674818" cy="1143000"/>
          </a:xfrm>
        </p:spPr>
        <p:txBody>
          <a:bodyPr>
            <a:noAutofit/>
          </a:bodyPr>
          <a:lstStyle/>
          <a:p>
            <a:r>
              <a:rPr lang="pt-BR" sz="3600" dirty="0" smtClean="0">
                <a:effectLst/>
              </a:rPr>
              <a:t/>
            </a:r>
            <a:br>
              <a:rPr lang="pt-BR" sz="3600" dirty="0" smtClean="0">
                <a:effectLst/>
              </a:rPr>
            </a:br>
            <a:r>
              <a:rPr lang="pt-BR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6: Promover a saúde de hipertensos e diabéticos.</a:t>
            </a:r>
            <a:r>
              <a:rPr lang="pt-BR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31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259632" y="116632"/>
            <a:ext cx="7674818" cy="6624736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orientações sobre atividade física foram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feitas principalmente as terças-feiras, dia que a equipe estava voltada ao atendimento de hipertensos 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diabéticos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 algn="just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1º mês: 58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98,3%)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hipertensos</a:t>
            </a:r>
          </a:p>
          <a:p>
            <a:pPr marL="82550" indent="0" algn="just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2º mês: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123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93,2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  <a:p>
            <a:pPr marL="82550" indent="0" algn="just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º mês: 165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86,8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068960"/>
            <a:ext cx="5662438" cy="3177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664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403648" y="332656"/>
            <a:ext cx="7499350" cy="612068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rientações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sobre atividade física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regular:</a:t>
            </a:r>
          </a:p>
          <a:p>
            <a:pPr marL="82550" indent="0" algn="just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1º mês: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24 (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100%)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diabéticos</a:t>
            </a:r>
          </a:p>
          <a:p>
            <a:pPr marL="82550" indent="0" algn="just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2º mês: 41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93,2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  <a:p>
            <a:pPr marL="82550" indent="0" algn="just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º mês: 48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94,1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08920"/>
            <a:ext cx="5760640" cy="322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5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100" y="404664"/>
            <a:ext cx="7499350" cy="6048672"/>
          </a:xfrm>
        </p:spPr>
        <p:txBody>
          <a:bodyPr/>
          <a:lstStyle/>
          <a:p>
            <a:pPr algn="just"/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UBS Pedreira está localizada na zona rural (9º distrito de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Pelotas) e, é subsidiada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unicamente pelos recursos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 SUS. </a:t>
            </a:r>
          </a:p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modelo de atenção é a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ESF:</a:t>
            </a:r>
          </a:p>
          <a:p>
            <a:pPr algn="just">
              <a:buFontTx/>
              <a:buChar char="-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02 médicos</a:t>
            </a:r>
          </a:p>
          <a:p>
            <a:pPr algn="just">
              <a:buFontTx/>
              <a:buChar char="-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01 enfermeiro</a:t>
            </a:r>
          </a:p>
          <a:p>
            <a:pPr algn="just">
              <a:buFontTx/>
              <a:buChar char="-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01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técnico de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enfermagem</a:t>
            </a:r>
          </a:p>
          <a:p>
            <a:pPr algn="just">
              <a:buFontTx/>
              <a:buChar char="-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01 dentista</a:t>
            </a:r>
          </a:p>
          <a:p>
            <a:pPr algn="just">
              <a:buFontTx/>
              <a:buChar char="-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01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auxiliar de saúde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bucal</a:t>
            </a:r>
          </a:p>
          <a:p>
            <a:pPr algn="just">
              <a:buFontTx/>
              <a:buChar char="-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01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assistente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</a:p>
          <a:p>
            <a:pPr algn="just">
              <a:buFontTx/>
              <a:buChar char="-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02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recepcionistas </a:t>
            </a:r>
          </a:p>
          <a:p>
            <a:pPr algn="just">
              <a:buFontTx/>
              <a:buChar char="-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05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agentes de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algn="ctr"/>
            <a:r>
              <a:rPr lang="pt-BR" dirty="0" smtClean="0"/>
              <a:t>Introdução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070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03648" y="1628800"/>
            <a:ext cx="7499350" cy="4800600"/>
          </a:xfrm>
        </p:spPr>
        <p:txBody>
          <a:bodyPr/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Metas: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 algn="just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 algn="just">
              <a:buNone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6.5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Garantir orientação sobre os riscos do tabagismo a 100% dos pacientes hipertensos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2550" indent="0" algn="just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 algn="just">
              <a:buNone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6.6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Garantir orientação sobre os riscos do tabagismo a 100% dos pacientes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diabéticos.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 algn="just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674818" cy="1143000"/>
          </a:xfrm>
        </p:spPr>
        <p:txBody>
          <a:bodyPr>
            <a:noAutofit/>
          </a:bodyPr>
          <a:lstStyle/>
          <a:p>
            <a:r>
              <a:rPr lang="pt-BR" sz="3600" dirty="0" smtClean="0">
                <a:effectLst/>
              </a:rPr>
              <a:t/>
            </a:r>
            <a:br>
              <a:rPr lang="pt-BR" sz="3600" dirty="0" smtClean="0">
                <a:effectLst/>
              </a:rPr>
            </a:br>
            <a:r>
              <a:rPr lang="pt-BR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6: Promover a saúde de hipertensos e diabéticos.</a:t>
            </a:r>
            <a:r>
              <a:rPr lang="pt-BR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61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435100" y="404664"/>
            <a:ext cx="7499350" cy="604867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As orientações sobre os riscos do tabagismo foram sempre frisadas no decorrer da intervenção, já que muitos dos nossos usuários são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fumantes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 algn="just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1º mês: 58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98,3%)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hipertensos</a:t>
            </a:r>
          </a:p>
          <a:p>
            <a:pPr marL="82550" indent="0" algn="just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2º mês: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123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93,2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  <a:p>
            <a:pPr marL="82550" indent="0" algn="just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º mês: 165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86,8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>
              <a:buNone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84984"/>
            <a:ext cx="5472608" cy="306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05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435100" y="332656"/>
            <a:ext cx="7499350" cy="612068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rientações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quanto aos riscos do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tabagismo:</a:t>
            </a:r>
          </a:p>
          <a:p>
            <a:pPr marL="82550" indent="0" algn="just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1º mês: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24 (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100%)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diabéticos</a:t>
            </a:r>
          </a:p>
          <a:p>
            <a:pPr marL="82550" indent="0" algn="just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º mês: 41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93,2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  <a:p>
            <a:pPr marL="82550" indent="0" algn="just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º mês: 48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94,1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96952"/>
            <a:ext cx="6196019" cy="338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996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03648" y="1628800"/>
            <a:ext cx="7499350" cy="4800600"/>
          </a:xfrm>
        </p:spPr>
        <p:txBody>
          <a:bodyPr/>
          <a:lstStyle/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Metas: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 algn="just">
              <a:buNone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6.7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Garantir orientação sobre higiene bucal a 100% dos pacientes hipertensos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2550" indent="0" algn="just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 algn="just">
              <a:buNone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6.8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Garantir orientação sobre higiene bucal a 100% dos pacientes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diabéticos.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674818" cy="1143000"/>
          </a:xfrm>
        </p:spPr>
        <p:txBody>
          <a:bodyPr>
            <a:noAutofit/>
          </a:bodyPr>
          <a:lstStyle/>
          <a:p>
            <a:r>
              <a:rPr lang="pt-BR" sz="3600" dirty="0" smtClean="0">
                <a:effectLst/>
              </a:rPr>
              <a:t/>
            </a:r>
            <a:br>
              <a:rPr lang="pt-BR" sz="3600" dirty="0" smtClean="0">
                <a:effectLst/>
              </a:rPr>
            </a:br>
            <a:r>
              <a:rPr lang="pt-BR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6: Promover a saúde de hipertensos e diabéticos.</a:t>
            </a:r>
            <a:r>
              <a:rPr lang="pt-BR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66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435100" y="332656"/>
            <a:ext cx="7499350" cy="619268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Contar com o apoio da equipe de saúde bucal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foi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muito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importante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Orientações sobre higiene bucal: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 algn="just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1º mês: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58 (98,3%) hipertensos</a:t>
            </a:r>
          </a:p>
          <a:p>
            <a:pPr marL="82550" indent="0" algn="just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2º mês: 124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93,9%) 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 algn="just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º mês: 166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87,4%) 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3140968"/>
            <a:ext cx="5698471" cy="3154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137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435100" y="404664"/>
            <a:ext cx="7499350" cy="604867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Orientações sobre higiene bucal:</a:t>
            </a:r>
          </a:p>
          <a:p>
            <a:pPr marL="82550" indent="0" algn="just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1º mês: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100%)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diabéticos</a:t>
            </a:r>
          </a:p>
          <a:p>
            <a:pPr marL="82550" indent="0" algn="just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º mês: 41(93,2%)</a:t>
            </a:r>
          </a:p>
          <a:p>
            <a:pPr marL="82550" indent="0" algn="just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º mês: 48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94,1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562" y="2924944"/>
            <a:ext cx="6136822" cy="333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89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mpliação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da cobertura da atenção a esses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usuários hipertensos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 diabéticos da UBS Pedreira. </a:t>
            </a: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principal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ponto: implantação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dos registros específicos,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bem como a realização da estratificação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de risco cardiovascular, que até então não era executada. </a:t>
            </a: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>
              <a:buNone/>
            </a:pPr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52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692696"/>
            <a:ext cx="7704856" cy="5661248"/>
          </a:xfrm>
        </p:spPr>
        <p:txBody>
          <a:bodyPr/>
          <a:lstStyle/>
          <a:p>
            <a:pPr marL="82550" indent="0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equipe e os usuários aderiram de uma forma significativa ao cronograma.</a:t>
            </a: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Busquei mostrar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equipe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as possibilidades para construir novas práticas e mudanças nos processos de trabalho e assistência.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Tentei deixar tudo organizado,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que quando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as novas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instalações da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UBS estiverem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prontas, as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atividades de âmbito coletivo, sejam desempenhadas.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 algn="just">
              <a:buNone/>
            </a:pPr>
            <a:endParaRPr lang="pt-BR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50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99350" cy="1143000"/>
          </a:xfrm>
        </p:spPr>
        <p:txBody>
          <a:bodyPr/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Reflexão Crítica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447800"/>
            <a:ext cx="7848872" cy="5286829"/>
          </a:xfrm>
        </p:spPr>
        <p:txBody>
          <a:bodyPr/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Por se tratar de atividades de ensino à distância,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erroneamente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pensei que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seria difícil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aplicar o projeto na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prática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unidade.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curso me proporcionou intervir na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USB e aprimorar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meus conhecimentos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bem como auxiliar e propor melhorias no serviço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aprendizados mais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relevantes,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foram a organização do processo de trabalho da equipe e, a organização do atendimento (demanda espontânea e agendamentos).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05353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Referências bibliográficas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550" indent="0" algn="just">
              <a:buNone/>
            </a:pP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AMERICAN DIABETES ASSOCIATION.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Diagnosis and classification of diabetes mellitus</a:t>
            </a:r>
            <a:endParaRPr 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 algn="just">
              <a:buNone/>
            </a:pP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BRASIL. Ministério da Saúde. Secretaria de Atenção à Saúde. Departamento de Atenção Básica.</a:t>
            </a:r>
          </a:p>
          <a:p>
            <a:pPr marL="82550" indent="0" algn="just">
              <a:buNone/>
            </a:pP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Caderno de Atenção Básica; Diabetes Mellitus, Brasília 2013.</a:t>
            </a:r>
          </a:p>
          <a:p>
            <a:pPr marL="82550" indent="0" algn="just">
              <a:buNone/>
            </a:pP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Caderno de Atenção Básica; Hipertensão Arterial Sistêmica, Brasília 2013.</a:t>
            </a:r>
          </a:p>
          <a:p>
            <a:pPr marL="82550" indent="0" algn="just">
              <a:buNone/>
            </a:pP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DIRETRIZES Brasileiras de Hipertensão Arterial, 6. Rev. Bras. Hipertensão, jan./mar. 2010.</a:t>
            </a:r>
          </a:p>
          <a:p>
            <a:pPr marL="82550" indent="0" algn="just">
              <a:buNone/>
            </a:pP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DUNCAN, B.; SCHMIDT, M. I.; GIUGLIANI, E. R. J. Medicina ambulatorial: condutas de atenção primária baseada em evidências. 3. ed. Porto Alegre: Artmed, 2006.</a:t>
            </a:r>
          </a:p>
          <a:p>
            <a:pPr marL="82550" indent="0" algn="just">
              <a:buNone/>
            </a:pP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GRUPO HOSPITALAR CONCEIÇÃO. Serviço de Saúde Comunitária. Apoio Técnico em Monitoramento e Avaliação em Ações de Saúde. Doenças e agravos não transmissíveis. Ação programática para reorganização da atenção a pessoas com hipertensão, diabetes mellitus e outros fatores de risco para doenças cardiovasculares no SSC-GHC. Porto Alegre: [s.n.], 2009. Disponível em: &lt;http://www.ghc.com.br/unidades/saudecomunitaria&gt;. Acesso em: 10 out. 2012. Versão 2.</a:t>
            </a:r>
          </a:p>
          <a:p>
            <a:pPr marL="82550" indent="0" algn="just">
              <a:buNone/>
            </a:pP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GUSSO, G.; LOPES, J. M. C. Tratado de Medicina de Família e Comunidade. v. 2.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São Paulo: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Artmed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2012. </a:t>
            </a:r>
            <a:endParaRPr 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 algn="just">
              <a:buNone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MOLITCH, M. E. et al. Diabetes Prevention Program Research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Group.The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diabetes prevention program and its global implications. Journal of the American Society of Nephrology, Washington   </a:t>
            </a:r>
            <a:endParaRPr 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 algn="just">
              <a:buNone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NATHAN, D. M. et al. Intensive diabetes treatment and cardiovascular disease in patients with type 1 diabetes. </a:t>
            </a: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The New </a:t>
            </a:r>
            <a:r>
              <a:rPr lang="pt-BR" sz="1100" dirty="0" err="1">
                <a:latin typeface="Arial" panose="020B0604020202020204" pitchFamily="34" charset="0"/>
                <a:cs typeface="Arial" panose="020B0604020202020204" pitchFamily="34" charset="0"/>
              </a:rPr>
              <a:t>England</a:t>
            </a: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100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1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 Medicine                                               </a:t>
            </a:r>
          </a:p>
          <a:p>
            <a:pPr marL="82550" indent="0" algn="just">
              <a:buNone/>
            </a:pP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SOCIEDADE BRASILEIRA DE DIABETES. Diretrizes da Sociedade Brasileira de Diabetes 2009.</a:t>
            </a:r>
          </a:p>
          <a:p>
            <a:pPr marL="82550" indent="0" algn="just">
              <a:buNone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The Seventh Report of the Joint National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Commitee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on Prevention, Evaluation, and Treatment of High Blood Pressure. </a:t>
            </a: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The JNC 7 report. JAMA 2003.</a:t>
            </a:r>
          </a:p>
          <a:p>
            <a:pPr marL="82550" indent="0" algn="just">
              <a:buNone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TIERNEY, Lawrence M. Current medical diagnosis and treatment. </a:t>
            </a: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New York: Lange, 2011.</a:t>
            </a:r>
          </a:p>
          <a:p>
            <a:pPr marL="82550" indent="0" algn="just">
              <a:buNone/>
            </a:pP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Vigilância de Fatores de Risco e Proteção para Doenças Crônicas por Inquérito Telefônico (</a:t>
            </a:r>
            <a:r>
              <a:rPr lang="pt-BR" sz="1100" dirty="0" err="1">
                <a:latin typeface="Arial" panose="020B0604020202020204" pitchFamily="34" charset="0"/>
                <a:cs typeface="Arial" panose="020B0604020202020204" pitchFamily="34" charset="0"/>
              </a:rPr>
              <a:t>Vigitel</a:t>
            </a: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), de 2011</a:t>
            </a:r>
          </a:p>
          <a:p>
            <a:pPr algn="just"/>
            <a:endParaRPr 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75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1340768"/>
            <a:ext cx="749935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2400" dirty="0" smtClean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Situação da ação programática antes da intervenção</a:t>
            </a:r>
            <a:endParaRPr lang="pt-BR" sz="2400" dirty="0">
              <a:solidFill>
                <a:schemeClr val="tx2">
                  <a:satMod val="13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Espaço Reservado para Conteúdo 2"/>
          <p:cNvSpPr>
            <a:spLocks noGrp="1"/>
          </p:cNvSpPr>
          <p:nvPr>
            <p:ph idx="1"/>
          </p:nvPr>
        </p:nvSpPr>
        <p:spPr>
          <a:xfrm>
            <a:off x="1249114" y="2564904"/>
            <a:ext cx="7499350" cy="3096344"/>
          </a:xfrm>
        </p:spPr>
        <p:txBody>
          <a:bodyPr/>
          <a:lstStyle/>
          <a:p>
            <a:pPr algn="just" eaLnBrk="1" hangingPunct="1"/>
            <a:r>
              <a:rPr lang="pt-BR" altLang="pt-BR" sz="2800" dirty="0" smtClean="0">
                <a:latin typeface="Arial" charset="0"/>
                <a:cs typeface="Arial" charset="0"/>
              </a:rPr>
              <a:t>A assistência a usuários com HAS e DM era centrada somente na figura do enfermeiro e da técnica de enfermagem. </a:t>
            </a:r>
          </a:p>
          <a:p>
            <a:pPr algn="just" eaLnBrk="1" hangingPunct="1"/>
            <a:endParaRPr lang="pt-BR" altLang="pt-BR" sz="2800" dirty="0" smtClean="0">
              <a:latin typeface="Arial" charset="0"/>
              <a:cs typeface="Arial" charset="0"/>
            </a:endParaRPr>
          </a:p>
          <a:p>
            <a:pPr algn="just" eaLnBrk="1" hangingPunct="1"/>
            <a:r>
              <a:rPr lang="pt-BR" altLang="pt-BR" sz="2800" dirty="0" smtClean="0">
                <a:latin typeface="Arial" charset="0"/>
                <a:cs typeface="Arial" charset="0"/>
              </a:rPr>
              <a:t>Os dias dedicados a assistência dos hipertensos e diabéticos, o </a:t>
            </a:r>
            <a:r>
              <a:rPr lang="pt-BR" altLang="pt-BR" sz="2800" dirty="0" err="1" smtClean="0">
                <a:latin typeface="Arial" charset="0"/>
                <a:cs typeface="Arial" charset="0"/>
              </a:rPr>
              <a:t>HiperDia</a:t>
            </a:r>
            <a:r>
              <a:rPr lang="pt-BR" altLang="pt-BR" sz="2800" dirty="0" smtClean="0">
                <a:latin typeface="Arial" charset="0"/>
                <a:cs typeface="Arial" charset="0"/>
              </a:rPr>
              <a:t>, não </a:t>
            </a:r>
            <a:r>
              <a:rPr lang="pt-BR" altLang="pt-BR" sz="2800" dirty="0" smtClean="0">
                <a:latin typeface="Arial" charset="0"/>
                <a:cs typeface="Arial" charset="0"/>
              </a:rPr>
              <a:t>passava </a:t>
            </a:r>
            <a:r>
              <a:rPr lang="pt-BR" altLang="pt-BR" sz="2800" dirty="0" smtClean="0">
                <a:latin typeface="Arial" charset="0"/>
                <a:cs typeface="Arial" charset="0"/>
              </a:rPr>
              <a:t>de uma distribuição de medicações e aferição da PA.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algn="ctr"/>
            <a:r>
              <a:rPr lang="pt-BR" smtClean="0"/>
              <a:t>Introdução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pt-BR" b="1" dirty="0" smtClean="0"/>
          </a:p>
          <a:p>
            <a:pPr algn="ctr"/>
            <a:endParaRPr lang="pt-BR" b="1" dirty="0"/>
          </a:p>
          <a:p>
            <a:pPr marL="82550" indent="0" algn="ctr">
              <a:buNone/>
            </a:pPr>
            <a:endParaRPr lang="pt-BR" b="1" dirty="0" smtClean="0"/>
          </a:p>
          <a:p>
            <a:pPr marL="82550" indent="0" algn="ctr">
              <a:buNone/>
            </a:pPr>
            <a:r>
              <a:rPr lang="pt-BR" b="1" dirty="0" smtClean="0"/>
              <a:t>Obrigada!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83948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Geral</a:t>
            </a:r>
            <a:endParaRPr lang="pt-BR" dirty="0">
              <a:solidFill>
                <a:schemeClr val="tx2">
                  <a:satMod val="13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7" name="Espaço Reservado para Conteúdo 2"/>
          <p:cNvSpPr>
            <a:spLocks noGrp="1"/>
          </p:cNvSpPr>
          <p:nvPr>
            <p:ph idx="1"/>
          </p:nvPr>
        </p:nvSpPr>
        <p:spPr>
          <a:xfrm>
            <a:off x="1403648" y="1916832"/>
            <a:ext cx="7499350" cy="4800600"/>
          </a:xfrm>
        </p:spPr>
        <p:txBody>
          <a:bodyPr/>
          <a:lstStyle/>
          <a:p>
            <a:pPr algn="just" eaLnBrk="1" hangingPunct="1"/>
            <a:r>
              <a:rPr lang="pt-BR" altLang="pt-BR" dirty="0" smtClean="0">
                <a:latin typeface="Arial" charset="0"/>
                <a:cs typeface="Arial" charset="0"/>
              </a:rPr>
              <a:t>Ampliar a cobertura de hipertensos e/ou diabéticos.</a:t>
            </a:r>
          </a:p>
          <a:p>
            <a:pPr algn="just" eaLnBrk="1" hangingPunct="1"/>
            <a:endParaRPr lang="pt-BR" altLang="pt-BR" sz="2000" dirty="0">
              <a:latin typeface="Arial" charset="0"/>
              <a:cs typeface="Arial" charset="0"/>
            </a:endParaRPr>
          </a:p>
          <a:p>
            <a:pPr algn="just" eaLnBrk="1" hangingPunct="1"/>
            <a:endParaRPr lang="pt-BR" altLang="pt-BR" sz="2000" dirty="0">
              <a:latin typeface="Arial" charset="0"/>
              <a:cs typeface="Arial" charset="0"/>
            </a:endParaRPr>
          </a:p>
          <a:p>
            <a:pPr algn="just" eaLnBrk="1" hangingPunct="1"/>
            <a:endParaRPr lang="pt-BR" altLang="pt-BR" sz="2000" dirty="0" smtClean="0">
              <a:latin typeface="Arial" charset="0"/>
              <a:cs typeface="Arial" charset="0"/>
            </a:endParaRPr>
          </a:p>
          <a:p>
            <a:pPr marL="82550" indent="0" algn="just" eaLnBrk="1" hangingPunct="1">
              <a:buNone/>
            </a:pPr>
            <a:r>
              <a:rPr lang="pt-BR" alt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Hipertensão Arterial Sistêmica (HAS) e o Diabetes Mellitus (DM), são cada vez mais prevalentes e, constituem-se fatores de risco para doenças cardiovasculares. Logo, a ampliação da cobertura desses usuários se faz tão necessária.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realizadas</a:t>
            </a:r>
            <a:endParaRPr lang="pt-BR" dirty="0">
              <a:solidFill>
                <a:schemeClr val="tx2">
                  <a:satMod val="13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1640" y="1844824"/>
            <a:ext cx="7499350" cy="3744416"/>
          </a:xfrm>
        </p:spPr>
        <p:txBody>
          <a:bodyPr>
            <a:normAutofit fontScale="92500" lnSpcReduction="10000"/>
          </a:bodyPr>
          <a:lstStyle/>
          <a:p>
            <a:pPr marL="0" indent="0" algn="just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pt-BR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Eixos:</a:t>
            </a:r>
          </a:p>
          <a:p>
            <a:pPr marL="342900" indent="-342900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Monitoramento e avaliação</a:t>
            </a:r>
          </a:p>
          <a:p>
            <a:pPr marL="342900" indent="-342900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Organização e gestão do serviço</a:t>
            </a:r>
          </a:p>
          <a:p>
            <a:pPr marL="342900" indent="-342900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Engajamento público</a:t>
            </a:r>
          </a:p>
          <a:p>
            <a:pPr marL="342900" indent="-342900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Qualificação da prática clínica</a:t>
            </a:r>
            <a:endParaRPr lang="pt-BR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Logística</a:t>
            </a:r>
            <a:endParaRPr lang="pt-BR" dirty="0">
              <a:solidFill>
                <a:schemeClr val="tx2">
                  <a:satMod val="13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1807840"/>
            <a:ext cx="7499350" cy="3997424"/>
          </a:xfrm>
        </p:spPr>
        <p:txBody>
          <a:bodyPr/>
          <a:lstStyle/>
          <a:p>
            <a:pPr algn="just" eaLnBrk="1" hangingPunct="1"/>
            <a:r>
              <a:rPr lang="pt-BR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Protocolos adotados: Caderno de Atenção Básica de HAS e, Caderno de Atenção Básica de DM (Ministério da Saúde, 2013).</a:t>
            </a:r>
          </a:p>
          <a:p>
            <a:pPr algn="just" eaLnBrk="1" hangingPunct="1"/>
            <a:endParaRPr lang="pt-BR" alt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pt-BR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Registros específicos através das fichas espelho.</a:t>
            </a:r>
          </a:p>
          <a:p>
            <a:pPr algn="just" eaLnBrk="1" hangingPunct="1"/>
            <a:endParaRPr lang="pt-BR" alt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pt-BR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Organização da assistência à hipertensos e diabéticos, tanto na unidade, como nas visitas domiciliares.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2636912"/>
            <a:ext cx="7499350" cy="1143000"/>
          </a:xfrm>
        </p:spPr>
        <p:txBody>
          <a:bodyPr/>
          <a:lstStyle/>
          <a:p>
            <a:pPr algn="ctr"/>
            <a:r>
              <a:rPr lang="pt-BR" b="1" dirty="0" smtClean="0"/>
              <a:t>RESULTADOS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37600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olstício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Solstício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Solstício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Solstício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Solstício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Solstício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Solstício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Solstício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Solstício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Solstício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Solstício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Solstício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ppt/theme/themeOverride5.xml><?xml version="1.0" encoding="utf-8"?>
<a:themeOverride xmlns:a="http://schemas.openxmlformats.org/drawingml/2006/main">
  <a:clrScheme name="Solstício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Solstício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Solstício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ppt/theme/themeOverride6.xml><?xml version="1.0" encoding="utf-8"?>
<a:themeOverride xmlns:a="http://schemas.openxmlformats.org/drawingml/2006/main">
  <a:clrScheme name="Solstício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Solstício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Solstício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ppt/theme/themeOverride7.xml><?xml version="1.0" encoding="utf-8"?>
<a:themeOverride xmlns:a="http://schemas.openxmlformats.org/drawingml/2006/main">
  <a:clrScheme name="Solstício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Solstício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Solstício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ppt/theme/themeOverride8.xml><?xml version="1.0" encoding="utf-8"?>
<a:themeOverride xmlns:a="http://schemas.openxmlformats.org/drawingml/2006/main">
  <a:clrScheme name="Solstício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Solstício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Solstício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1024</TotalTime>
  <Words>1764</Words>
  <Application>Microsoft Office PowerPoint</Application>
  <PresentationFormat>Apresentação na tela (4:3)</PresentationFormat>
  <Paragraphs>281</Paragraphs>
  <Slides>50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51" baseType="lpstr">
      <vt:lpstr>Solstício</vt:lpstr>
      <vt:lpstr>UNIVERSIDADE ABERTA DO SUS – UNASUS UNIVERSIDADE FEDERAL DE PELOTAS ESPECIALIZAÇÃO EM SAÚDE DA FAMÍLIA - MODALIDADE A DISTÂNCIA </vt:lpstr>
      <vt:lpstr>Introdução</vt:lpstr>
      <vt:lpstr>Introdução</vt:lpstr>
      <vt:lpstr>Introdução</vt:lpstr>
      <vt:lpstr>Situação da ação programática antes da intervenção</vt:lpstr>
      <vt:lpstr>Objetivo Geral</vt:lpstr>
      <vt:lpstr>Ações realizadas</vt:lpstr>
      <vt:lpstr>Logística</vt:lpstr>
      <vt:lpstr>RESULTADOS</vt:lpstr>
      <vt:lpstr>Objetivo 1: Ampliar a cobertura de hipertensos e/ou diabéticos. </vt:lpstr>
      <vt:lpstr> </vt:lpstr>
      <vt:lpstr>Apresentação do PowerPoint</vt:lpstr>
      <vt:lpstr> Objetivo 2: Melhorar a qualidade da atenção a hipertensos e/ou diabéticos. </vt:lpstr>
      <vt:lpstr>  </vt:lpstr>
      <vt:lpstr>Apresentação do PowerPoint</vt:lpstr>
      <vt:lpstr> Objetivo 2: Melhorar a qualidade da atenção a hipertensos e/ou diabéticos.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Objetivo 3: Melhorar a adesão de hipertensos e/ou diabéticos ao programa. </vt:lpstr>
      <vt:lpstr>Apresentação do PowerPoint</vt:lpstr>
      <vt:lpstr>Apresentação do PowerPoint</vt:lpstr>
      <vt:lpstr> Objetivo 4: Melhorar o registro das informações. </vt:lpstr>
      <vt:lpstr> </vt:lpstr>
      <vt:lpstr>Apresentação do PowerPoint</vt:lpstr>
      <vt:lpstr> Objetivo 5: Mapear hipertensos e diabéticos de risco para doença cardiovascular. </vt:lpstr>
      <vt:lpstr>Apresentação do PowerPoint</vt:lpstr>
      <vt:lpstr>Apresentação do PowerPoint</vt:lpstr>
      <vt:lpstr> Objetivo 6: Promover a saúde de hipertensos e diabéticos. </vt:lpstr>
      <vt:lpstr>Apresentação do PowerPoint</vt:lpstr>
      <vt:lpstr>Apresentação do PowerPoint</vt:lpstr>
      <vt:lpstr> Objetivo 6: Promover a saúde de hipertensos e diabéticos. </vt:lpstr>
      <vt:lpstr>Apresentação do PowerPoint</vt:lpstr>
      <vt:lpstr>Apresentação do PowerPoint</vt:lpstr>
      <vt:lpstr> Objetivo 6: Promover a saúde de hipertensos e diabéticos. </vt:lpstr>
      <vt:lpstr>Apresentação do PowerPoint</vt:lpstr>
      <vt:lpstr>Apresentação do PowerPoint</vt:lpstr>
      <vt:lpstr> Objetivo 6: Promover a saúde de hipertensos e diabéticos. </vt:lpstr>
      <vt:lpstr>Apresentação do PowerPoint</vt:lpstr>
      <vt:lpstr>Apresentação do PowerPoint</vt:lpstr>
      <vt:lpstr>Discussão</vt:lpstr>
      <vt:lpstr>Apresentação do PowerPoint</vt:lpstr>
      <vt:lpstr>Reflexão Crítica</vt:lpstr>
      <vt:lpstr>Referências bibliográficas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LauraNunes</dc:creator>
  <cp:lastModifiedBy>LauraNunes</cp:lastModifiedBy>
  <cp:revision>61</cp:revision>
  <dcterms:created xsi:type="dcterms:W3CDTF">2015-01-16T16:38:38Z</dcterms:created>
  <dcterms:modified xsi:type="dcterms:W3CDTF">2015-01-24T13:13:17Z</dcterms:modified>
</cp:coreProperties>
</file>