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8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4" r:id="rId47"/>
    <p:sldId id="302" r:id="rId48"/>
    <p:sldId id="303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 varScale="1">
        <p:scale>
          <a:sx n="70" d="100"/>
          <a:sy n="70" d="100"/>
        </p:scale>
        <p:origin x="1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9F98-4191-44F4-8EC2-E7D2A20A8F76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9E3E-7B74-4A58-A889-D8F38B3299C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Melhoria da Atenção à Saúde das crianças de zero a 72 meses da Estratégia de Saúde da Família Barcelos (ESF4), Cachoeira do Sul, RS.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20000"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Mariana Mello Bonilha</a:t>
            </a:r>
            <a:endParaRPr lang="pt-BR" sz="2000" dirty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Pelotas, 2014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1026" name="Imagem 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944562" cy="944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835695" y="-35376"/>
            <a:ext cx="504056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r>
              <a:rPr lang="x-none"/>
              <a:t>UNIVERSIDADE ABERTA DO SUS</a:t>
            </a:r>
            <a:endParaRPr lang="pt-BR" dirty="0"/>
          </a:p>
          <a:p>
            <a:pPr algn="ctr"/>
            <a:r>
              <a:rPr lang="x-none"/>
              <a:t>UNIVERSIDADE FEDERAL DE PELOTAS</a:t>
            </a:r>
            <a:endParaRPr lang="pt-BR" dirty="0"/>
          </a:p>
          <a:p>
            <a:pPr algn="ctr"/>
            <a:r>
              <a:rPr lang="x-none"/>
              <a:t>DEPARTAMENTO DE MEDICINA SOCIAL</a:t>
            </a:r>
            <a:endParaRPr lang="pt-BR" dirty="0"/>
          </a:p>
          <a:p>
            <a:pPr algn="ctr"/>
            <a:r>
              <a:rPr lang="pt-BR" dirty="0"/>
              <a:t>CURSO DE ESPECIALIZAÇÃO EM SAÚDE DA FAMÍLIA</a:t>
            </a:r>
          </a:p>
          <a:p>
            <a:pPr algn="ctr"/>
            <a:r>
              <a:rPr lang="pt-BR" dirty="0"/>
              <a:t>MODALIDADE A DISTÂNCIA</a:t>
            </a:r>
          </a:p>
          <a:p>
            <a:pPr algn="ctr"/>
            <a:r>
              <a:rPr lang="pt-BR" dirty="0"/>
              <a:t>TURMA 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2.1: Realizar a primeira consulta na primeira semana de vida para 100% das crianças cadastradas.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2000" dirty="0" smtClean="0"/>
              <a:t>Figura 2: Proporção de crianças com primeira consulta na primeira semana de vida.</a:t>
            </a:r>
          </a:p>
        </p:txBody>
      </p:sp>
      <p:pic>
        <p:nvPicPr>
          <p:cNvPr id="4098" name="Imagem 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7056784" cy="3600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 Melhorar a qualidade do atendimento de puericultura para as crianças entre zero e 72 meses.</a:t>
            </a:r>
          </a:p>
          <a:p>
            <a:r>
              <a:rPr lang="pt-BR" dirty="0" smtClean="0"/>
              <a:t>Meta 2.2: Monitorar o crescimento em 100% das crianças entre zero e 72 meses.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2000" dirty="0" smtClean="0"/>
              <a:t>Figura 3: Proporção de crianças com monitoramento de crescimento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3074" name="Imagem 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336704" cy="35283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2.3: Monitorar 100% das crianças com déficit de peso.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2000" dirty="0" smtClean="0"/>
              <a:t>Figura 4: Proporção de crianças com déficit de peso monitoradas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050" name="Imagem 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264696" cy="38164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2.5: Monitorar o desenvolvimento em 100% das crianças.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2000" dirty="0" smtClean="0"/>
              <a:t>Figura 5: Proporção de crianças com monitoramento de desenvolvimento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9698" name="Imagem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840760" cy="34563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2.6: Vacinar 100% das crianças de acordo com a idade.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21" name="Imagem 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552728" cy="367240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48849" y="3476786"/>
            <a:ext cx="40463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25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6: Proporção de crianças com vacinação em dia para a idade.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  Estratégia de Saúde da Família (ESF) Barcelos</a:t>
            </a:r>
          </a:p>
          <a:p>
            <a:r>
              <a:rPr lang="pt-BR" sz="2800" dirty="0" smtClean="0"/>
              <a:t>Localizada no município de Cachoeira do Sul</a:t>
            </a:r>
          </a:p>
          <a:p>
            <a:r>
              <a:rPr lang="pt-BR" sz="2800" dirty="0" smtClean="0"/>
              <a:t>População </a:t>
            </a:r>
            <a:r>
              <a:rPr lang="pt-BR" sz="2800" dirty="0" err="1" smtClean="0"/>
              <a:t>adscrita</a:t>
            </a:r>
            <a:r>
              <a:rPr lang="pt-BR" sz="2800" dirty="0" smtClean="0"/>
              <a:t>: 5435 habitantes</a:t>
            </a:r>
          </a:p>
          <a:p>
            <a:r>
              <a:rPr lang="pt-BR" sz="2800" dirty="0" smtClean="0"/>
              <a:t>Aspectos negativos: </a:t>
            </a:r>
          </a:p>
          <a:p>
            <a:pPr>
              <a:buFontTx/>
              <a:buChar char="-"/>
            </a:pPr>
            <a:r>
              <a:rPr lang="pt-BR" sz="2800" dirty="0" smtClean="0"/>
              <a:t>instalações antigas, umidade, mofo;</a:t>
            </a:r>
          </a:p>
          <a:p>
            <a:pPr>
              <a:buFontTx/>
              <a:buChar char="-"/>
            </a:pPr>
            <a:r>
              <a:rPr lang="pt-BR" sz="2800" dirty="0" smtClean="0"/>
              <a:t>falta de especialistas</a:t>
            </a:r>
          </a:p>
          <a:p>
            <a:pPr>
              <a:buFontTx/>
              <a:buChar char="-"/>
            </a:pPr>
            <a:r>
              <a:rPr lang="pt-BR" sz="2800" dirty="0" smtClean="0"/>
              <a:t>demora para realização de exames.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2.7: Realizar suplementação de ferro em 100% das crianças entre seis e 24 meses.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pic>
        <p:nvPicPr>
          <p:cNvPr id="32770" name="Imagem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480720" cy="3600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538559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26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7: Proporção de crianças de 6 a 24 meses com suplementação de ferro.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2: Melhorar a qualidade do atendimento de puericultura para as crianças entre zero e 72 meses.</a:t>
            </a:r>
          </a:p>
          <a:p>
            <a:r>
              <a:rPr lang="pt-BR" dirty="0" smtClean="0"/>
              <a:t>Meta 2.8: Realizar triagem auditiva em 100% das crianças.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Rectangle 2"/>
          <p:cNvSpPr/>
          <p:nvPr/>
        </p:nvSpPr>
        <p:spPr>
          <a:xfrm>
            <a:off x="1475656" y="5301208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Figura 8: Proporção de crianças com triagem auditiva</a:t>
            </a:r>
            <a:endParaRPr lang="pt-BR" sz="2000" dirty="0"/>
          </a:p>
        </p:txBody>
      </p:sp>
      <p:pic>
        <p:nvPicPr>
          <p:cNvPr id="34818" name="Imagem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696744" cy="33843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Objetivo </a:t>
            </a:r>
            <a:r>
              <a:rPr lang="pt-BR" dirty="0" smtClean="0"/>
              <a:t>2: Melhorar a qualidade do atendimento de puericultura para as crianças entre zero e 72 meses</a:t>
            </a:r>
            <a:r>
              <a:rPr lang="pt-BR" dirty="0" smtClean="0"/>
              <a:t>.</a:t>
            </a:r>
            <a:endParaRPr lang="pt-B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345" y="1567830"/>
            <a:ext cx="3620187" cy="26642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199" y="5085184"/>
            <a:ext cx="82538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Meta 2.9: Realizar teste do pezinho em 100% das crianças com até sete dias de vida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543169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28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9: Proporção de crianças com teste do pezinho realizado até 7 dias de vida.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5842" name="Imagem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624736" cy="36724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4402833" cy="29089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Objetivo </a:t>
            </a:r>
            <a:r>
              <a:rPr lang="pt-BR" dirty="0" smtClean="0"/>
              <a:t>2: Melhorar a </a:t>
            </a:r>
            <a:r>
              <a:rPr lang="pt-BR" dirty="0" smtClean="0"/>
              <a:t>qualidade do atendi-mento </a:t>
            </a:r>
            <a:r>
              <a:rPr lang="pt-BR" dirty="0" smtClean="0"/>
              <a:t>de puericultura para as crianças entre zero e 72 meses</a:t>
            </a:r>
            <a:r>
              <a:rPr lang="pt-BR" dirty="0" smtClean="0"/>
              <a:t>.</a:t>
            </a:r>
            <a:endParaRPr lang="pt-BR" dirty="0" smtClean="0"/>
          </a:p>
        </p:txBody>
      </p:sp>
      <p:pic>
        <p:nvPicPr>
          <p:cNvPr id="6146" name="Picture 2" descr="http://www.paisefilhos.com.br/files/conteudos/imagens/1058_den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57" y="1600200"/>
            <a:ext cx="3801743" cy="27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4246" y="4529163"/>
            <a:ext cx="8202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>
                <a:solidFill>
                  <a:prstClr val="black"/>
                </a:solidFill>
              </a:rPr>
              <a:t>Meta 2.10: Realizar avaliação da necessidade de atendimento odontológico em 100% das crianças atendidas entre seis e 72 meses.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Rectangle 2"/>
          <p:cNvSpPr/>
          <p:nvPr/>
        </p:nvSpPr>
        <p:spPr>
          <a:xfrm>
            <a:off x="1547664" y="515719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Figura 10: Proporção de crianças entre 6 e 72 meses com avaliação de necessidade de atendimento odontológico.</a:t>
            </a:r>
            <a:endParaRPr lang="pt-BR" sz="2000" dirty="0"/>
          </a:p>
        </p:txBody>
      </p:sp>
      <p:pic>
        <p:nvPicPr>
          <p:cNvPr id="38914" name="Imagem 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624736" cy="33843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94920" cy="2620888"/>
          </a:xfrm>
        </p:spPr>
        <p:txBody>
          <a:bodyPr/>
          <a:lstStyle/>
          <a:p>
            <a:pPr algn="just"/>
            <a:r>
              <a:rPr lang="pt-BR" dirty="0" smtClean="0"/>
              <a:t>Objetivo </a:t>
            </a:r>
            <a:r>
              <a:rPr lang="pt-BR" dirty="0" smtClean="0"/>
              <a:t>2: Melhorar </a:t>
            </a:r>
            <a:r>
              <a:rPr lang="pt-BR" dirty="0" smtClean="0"/>
              <a:t>a </a:t>
            </a:r>
            <a:r>
              <a:rPr lang="pt-BR" dirty="0" smtClean="0"/>
              <a:t>qualidade do atendimento de puericultura para as crianças entre zero e 72 meses</a:t>
            </a:r>
            <a:r>
              <a:rPr lang="pt-BR" dirty="0" smtClean="0"/>
              <a:t>.</a:t>
            </a:r>
            <a:endParaRPr lang="pt-BR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393" y="1772831"/>
            <a:ext cx="3274219" cy="2178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221088"/>
            <a:ext cx="8579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>
                <a:solidFill>
                  <a:prstClr val="black"/>
                </a:solidFill>
              </a:rPr>
              <a:t>Meta 2.11: Realizar consulta odontológica para 100% das crianças atendidas.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pic>
        <p:nvPicPr>
          <p:cNvPr id="40962" name="Imagem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480720" cy="35283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551" y="5473769"/>
            <a:ext cx="91308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11: Proporção de crianças de 6 a 72 meses com primeira consulta Odontológica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Situação da ação programática antes da intervenção</a:t>
            </a:r>
            <a:r>
              <a:rPr lang="pt-BR" dirty="0" smtClean="0"/>
              <a:t>:</a:t>
            </a:r>
          </a:p>
          <a:p>
            <a:r>
              <a:rPr lang="pt-BR" dirty="0" smtClean="0"/>
              <a:t>171 crianças, sendo 13 menores de um ano.</a:t>
            </a:r>
          </a:p>
          <a:p>
            <a:r>
              <a:rPr lang="pt-BR" dirty="0" smtClean="0"/>
              <a:t>Programa de puericultura restrito aos menores de um ano e realizado apenas pela enfermeira.</a:t>
            </a:r>
          </a:p>
          <a:p>
            <a:r>
              <a:rPr lang="pt-BR" dirty="0" smtClean="0"/>
              <a:t>Das 13 crianças menores de um ano, sete (54%) estavam com consultas em dia e 6 (46%) em atraso. Todas com vacinas em dia.</a:t>
            </a:r>
          </a:p>
          <a:p>
            <a:r>
              <a:rPr lang="pt-BR" dirty="0" smtClean="0"/>
              <a:t>11 crianças (85%) com teste do pezinho em até sete dias.</a:t>
            </a:r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3: Melhorar a adesão ao programa de puericultura.</a:t>
            </a:r>
          </a:p>
          <a:p>
            <a:r>
              <a:rPr lang="pt-BR" dirty="0" smtClean="0"/>
              <a:t>Meta 3.1: Fazer busca ativa de 100% das crianças faltosas às consultas.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" name="Rectangle 4"/>
          <p:cNvSpPr/>
          <p:nvPr/>
        </p:nvSpPr>
        <p:spPr>
          <a:xfrm>
            <a:off x="1043608" y="5373216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Figura 12: Proporção de busca ativa realizada às crianças faltosas às consultas no programa de saúde da criança.</a:t>
            </a:r>
            <a:endParaRPr lang="pt-BR" sz="2000" dirty="0"/>
          </a:p>
        </p:txBody>
      </p:sp>
      <p:pic>
        <p:nvPicPr>
          <p:cNvPr id="39938" name="Imagem 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6048672" cy="36724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4: Melhorar os registros dos atendimentos de puericultura. </a:t>
            </a:r>
          </a:p>
          <a:p>
            <a:r>
              <a:rPr lang="pt-BR" dirty="0" smtClean="0"/>
              <a:t>Meta 4.1: Manter registro na ficha-espelho/carteira de vacinação de 100% das crianças atendidas no programa de puericultura.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pic>
        <p:nvPicPr>
          <p:cNvPr id="46082" name="Imagem 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552728" cy="38884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534868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2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13: Proporção de crianças com registro atualizado.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5: Avaliar o risco das crianças atendidas no programa de puericultura do posto de saúde.</a:t>
            </a:r>
          </a:p>
          <a:p>
            <a:r>
              <a:rPr lang="pt-BR" dirty="0" smtClean="0"/>
              <a:t>Meta 5.1: Realizar avaliação de risco de 100% das crianças cadastradas no programa.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pic>
        <p:nvPicPr>
          <p:cNvPr id="48130" name="Imagem 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904656" cy="38884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-6434751"/>
            <a:ext cx="8676456" cy="1332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3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14: Proporção de crianças com avaliação de risco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6: Promoção de saúde  para as crianças do programa de puericultura.</a:t>
            </a:r>
          </a:p>
          <a:p>
            <a:r>
              <a:rPr lang="pt-BR" dirty="0" smtClean="0"/>
              <a:t>Meta 6.1: Dar orientações para prevenir acidentes na infância em 100% das consultas de saúde da criança.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0177" name="Imagem 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624736" cy="388843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547814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4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15: Proporção de crianças cujas mães receberam orientações sobre prevenção de acidentes na infância.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6: Promoção de saúde  para as crianças do programa de puericultura.</a:t>
            </a:r>
          </a:p>
          <a:p>
            <a:r>
              <a:rPr lang="pt-BR" dirty="0" smtClean="0"/>
              <a:t>Meta 6.2: Colocar 100% das crianças para mamar durante a primeira consulta.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2225" name="Imagem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408712" cy="36004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043608" y="4453025"/>
            <a:ext cx="72728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5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16: Número de crianças colocadas para mamar durante a primeira consulta.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 Geral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Implementar melhorias no programa de puericultura da Estratégia de Saúde da Família Barcelos, no município de Cachoeira do Sul.</a:t>
            </a:r>
            <a:endParaRPr lang="pt-BR" dirty="0"/>
          </a:p>
        </p:txBody>
      </p:sp>
      <p:pic>
        <p:nvPicPr>
          <p:cNvPr id="1026" name="Picture 2" descr="http://vilamamifera.com/pediatriaintegral/wp-content/uploads/sites/36/2013/11/docto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14008"/>
            <a:ext cx="4860031" cy="275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6: Promoção de saúde  para as crianças do programa de puericultura.</a:t>
            </a:r>
          </a:p>
          <a:p>
            <a:r>
              <a:rPr lang="pt-BR" dirty="0" smtClean="0"/>
              <a:t>Meta 6.3: Fornecer orientações nutricionais conforme a faixa etária para 100% das crianças.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4273" name="Imagem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552728" cy="36004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539965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6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17: Proporção de crianças cujas mães receberam orientações nutricionais de acordo com a faixa etária.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6: Promoção de saúde  para as crianças do programa de puericultura.</a:t>
            </a:r>
          </a:p>
          <a:p>
            <a:r>
              <a:rPr lang="pt-BR" dirty="0" smtClean="0"/>
              <a:t>Meta 6.4: Fornecer orientações sobre higiene bucal para 100% das crianças atendidas conforme a faixa etária.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514728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pt-BR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igura </a:t>
            </a:r>
            <a:r>
              <a:rPr kumimoji="0" lang="pt-BR" sz="2000" b="0" i="0" u="none" strike="noStrike" cap="none" normalizeH="0" baseline="0" dirty="0" smtClean="0" bmk="_Toc408055637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18: Proporção de crianças cujas mães receberam orientação sobre higiene bucal, etiologia e prevenção da cárie.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6322" name="Imagem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336704" cy="3600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 smtClean="0"/>
              <a:t>Melhorias para a comunidade com a ação de puericultura: </a:t>
            </a:r>
          </a:p>
          <a:p>
            <a:r>
              <a:rPr lang="pt-BR" dirty="0" smtClean="0"/>
              <a:t>A ação de intervenção permitiu a  </a:t>
            </a:r>
            <a:r>
              <a:rPr lang="pt-BR" b="1" dirty="0" smtClean="0">
                <a:solidFill>
                  <a:srgbClr val="FF0000"/>
                </a:solidFill>
              </a:rPr>
              <a:t>ampliação do atendimento de puericultura, estendendo as consultas para crianças entre zero e 72 meses.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Melhoria da qualidade dos atendimentos </a:t>
            </a:r>
            <a:r>
              <a:rPr lang="pt-BR" dirty="0" smtClean="0"/>
              <a:t>de puericultura, segundo o preconizado pelo MS.</a:t>
            </a:r>
            <a:endParaRPr lang="pt-BR" dirty="0" smtClean="0"/>
          </a:p>
          <a:p>
            <a:r>
              <a:rPr lang="pt-BR" dirty="0" smtClean="0"/>
              <a:t>Reuniões multiprofissionais com a participação da comunidade realizadas mensalmente.</a:t>
            </a:r>
            <a:endParaRPr lang="pt-B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Melhorias para a </a:t>
            </a:r>
            <a:r>
              <a:rPr lang="pt-BR" b="1" dirty="0" smtClean="0"/>
              <a:t>equipe </a:t>
            </a:r>
            <a:r>
              <a:rPr lang="pt-BR" b="1" dirty="0"/>
              <a:t>com a ação de puericultura: </a:t>
            </a:r>
            <a:endParaRPr lang="pt-BR" dirty="0" smtClean="0"/>
          </a:p>
          <a:p>
            <a:r>
              <a:rPr lang="pt-BR" dirty="0" smtClean="0"/>
              <a:t>Organização </a:t>
            </a:r>
            <a:r>
              <a:rPr lang="pt-BR" dirty="0"/>
              <a:t>dos prontuários.</a:t>
            </a:r>
          </a:p>
          <a:p>
            <a:r>
              <a:rPr lang="pt-BR" dirty="0"/>
              <a:t>Criação das </a:t>
            </a:r>
            <a:r>
              <a:rPr lang="pt-BR" b="1" dirty="0">
                <a:solidFill>
                  <a:srgbClr val="FF0000"/>
                </a:solidFill>
              </a:rPr>
              <a:t>fichas-espelho</a:t>
            </a:r>
            <a:r>
              <a:rPr lang="pt-BR" dirty="0"/>
              <a:t>.</a:t>
            </a:r>
          </a:p>
          <a:p>
            <a:r>
              <a:rPr lang="pt-BR" b="1" dirty="0">
                <a:solidFill>
                  <a:srgbClr val="FF0000"/>
                </a:solidFill>
              </a:rPr>
              <a:t>Participação ativa de toda a equipe </a:t>
            </a:r>
            <a:r>
              <a:rPr lang="pt-BR" dirty="0"/>
              <a:t>do posto nas ações de puericultura</a:t>
            </a:r>
            <a:r>
              <a:rPr lang="pt-BR" dirty="0" smtClean="0"/>
              <a:t>.</a:t>
            </a:r>
          </a:p>
          <a:p>
            <a:r>
              <a:rPr lang="pt-BR" dirty="0" smtClean="0"/>
              <a:t>Discussão de temas relacionados à puericultura nas reuniões de equipe.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4798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Discussão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Medidas a serem tomadas para viabilizar a continuidade da ação de intervenção:</a:t>
            </a:r>
          </a:p>
          <a:p>
            <a:r>
              <a:rPr lang="pt-BR" dirty="0" smtClean="0"/>
              <a:t>Prosseguir</a:t>
            </a:r>
            <a:r>
              <a:rPr lang="pt-BR" b="1" dirty="0" smtClean="0"/>
              <a:t> </a:t>
            </a:r>
            <a:r>
              <a:rPr lang="pt-BR" dirty="0" smtClean="0"/>
              <a:t>com o cadastramento das crianças da área adscrita.</a:t>
            </a:r>
          </a:p>
          <a:p>
            <a:r>
              <a:rPr lang="pt-BR" dirty="0" smtClean="0"/>
              <a:t>Ampliar a divulgação da ação de intervenção para a comunidade (agentes de saúde, grupos de puericultura).</a:t>
            </a:r>
          </a:p>
          <a:p>
            <a:r>
              <a:rPr lang="pt-BR" dirty="0" smtClean="0"/>
              <a:t>Manter rigoroso acompanhamento das crianças de baixo peso.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0076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Reflexão crítica sobre processo pessoal de aprendizagem:</a:t>
            </a:r>
          </a:p>
          <a:p>
            <a:endParaRPr lang="pt-BR" dirty="0" smtClean="0"/>
          </a:p>
          <a:p>
            <a:r>
              <a:rPr lang="pt-BR" dirty="0" smtClean="0"/>
              <a:t>Puericultura não é só pesar crianças.</a:t>
            </a:r>
          </a:p>
          <a:p>
            <a:r>
              <a:rPr lang="pt-BR" dirty="0" smtClean="0"/>
              <a:t>Amadurecimento pessoal e profissional.</a:t>
            </a:r>
          </a:p>
          <a:p>
            <a:r>
              <a:rPr lang="pt-BR" dirty="0" smtClean="0"/>
              <a:t>Importância do trabalho em equipe.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55264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168352"/>
          </a:xfrm>
        </p:spPr>
        <p:txBody>
          <a:bodyPr>
            <a:normAutofit/>
          </a:bodyPr>
          <a:lstStyle/>
          <a:p>
            <a:r>
              <a:rPr lang="pt-BR" b="1" dirty="0" smtClean="0"/>
              <a:t>Obrigada!</a:t>
            </a:r>
            <a:endParaRPr lang="pt-BR" b="1" dirty="0"/>
          </a:p>
        </p:txBody>
      </p:sp>
      <p:pic>
        <p:nvPicPr>
          <p:cNvPr id="8194" name="Imagem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22" y="2490550"/>
            <a:ext cx="8052878" cy="36747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0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Objetivos Específicos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5266928" cy="2764904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1. Ampliar a cobertura da atenção à saúde da criança</a:t>
            </a:r>
          </a:p>
          <a:p>
            <a:r>
              <a:rPr lang="pt-BR" sz="2800" dirty="0" smtClean="0"/>
              <a:t>2. Melhorar a adesão ao programa de Saúde da Criança</a:t>
            </a:r>
          </a:p>
          <a:p>
            <a:r>
              <a:rPr lang="pt-BR" sz="2800" dirty="0" smtClean="0"/>
              <a:t>3. Melhorar a qualidade do atendimento à criança</a:t>
            </a:r>
          </a:p>
          <a:p>
            <a:endParaRPr lang="pt-BR" sz="2800" dirty="0"/>
          </a:p>
        </p:txBody>
      </p:sp>
      <p:pic>
        <p:nvPicPr>
          <p:cNvPr id="3074" name="Picture 2" descr="https://encrypted-tbn1.gstatic.com/images?q=tbn:ANd9GcSsVBgnZxMTs71AgPDUslHJG9fXbnblDDcUAgsEcN9Z9SNz1754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66" y="1613970"/>
            <a:ext cx="3346170" cy="174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346150"/>
            <a:ext cx="8373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4. Melhorar registros das informações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5. Mapear as crianças de risco pertencentes à área de abrangência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6. Promover a saúde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Levantamento do número de crianças com até 72 meses na área </a:t>
            </a:r>
            <a:r>
              <a:rPr lang="pt-BR" dirty="0" err="1" smtClean="0"/>
              <a:t>adscrita</a:t>
            </a:r>
            <a:r>
              <a:rPr lang="pt-BR" dirty="0" smtClean="0"/>
              <a:t> feito pelos agentes de saúde.</a:t>
            </a:r>
          </a:p>
          <a:p>
            <a:r>
              <a:rPr lang="pt-BR" dirty="0" smtClean="0"/>
              <a:t>Busca ativa aos faltosos.</a:t>
            </a:r>
          </a:p>
          <a:p>
            <a:r>
              <a:rPr lang="pt-BR" dirty="0" smtClean="0"/>
              <a:t>Consulta de puericultura conforme o preconizado pelo MS.</a:t>
            </a:r>
          </a:p>
          <a:p>
            <a:r>
              <a:rPr lang="pt-BR" dirty="0" smtClean="0"/>
              <a:t>Revisão semanal das fichas-espelho</a:t>
            </a:r>
          </a:p>
          <a:p>
            <a:r>
              <a:rPr lang="pt-BR" dirty="0" smtClean="0"/>
              <a:t>Acompanhamento mensal da ação de intervenção através da planilha de coleta de dados.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/>
              <a:t>Logística</a:t>
            </a:r>
            <a:r>
              <a:rPr lang="pt-BR" dirty="0" smtClean="0"/>
              <a:t>:</a:t>
            </a:r>
          </a:p>
          <a:p>
            <a:r>
              <a:rPr lang="pt-BR" dirty="0" smtClean="0"/>
              <a:t>Protocolo de Saúde da Criança, do Ministério da Saúde (MS), 2012</a:t>
            </a:r>
          </a:p>
          <a:p>
            <a:r>
              <a:rPr lang="pt-BR" dirty="0" smtClean="0"/>
              <a:t>Planilha eletrônica de coleta de dados</a:t>
            </a:r>
          </a:p>
          <a:p>
            <a:r>
              <a:rPr lang="pt-BR" dirty="0" smtClean="0"/>
              <a:t>Ficha-espelho</a:t>
            </a:r>
          </a:p>
          <a:p>
            <a:r>
              <a:rPr lang="pt-BR" dirty="0" smtClean="0"/>
              <a:t>Carteira de vacinação</a:t>
            </a:r>
          </a:p>
          <a:p>
            <a:r>
              <a:rPr lang="pt-BR" dirty="0" smtClean="0"/>
              <a:t>Prontuários</a:t>
            </a:r>
          </a:p>
          <a:p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4100" name="Picture 4" descr="http://3.bp.blogspot.com/-ysmXMrzhe1g/Ul3NtDnqT6I/AAAAAAAAA4Q/eyPmTjc3uI4/s1600/Caderneta+da+sa%C3%BAde+para+crian%C3%A7as+menino+e+men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88" y="1844824"/>
            <a:ext cx="391816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 1: Ampliar a cobertura da atenção à saúde da criança.</a:t>
            </a:r>
          </a:p>
          <a:p>
            <a:r>
              <a:rPr lang="pt-BR" dirty="0" smtClean="0"/>
              <a:t>Meta 1: Cadastrar 25% das crianças entre zero e 72 meses pertencentes à área de abrangência da unidade de saúde.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 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r>
              <a:rPr lang="pt-BR" sz="3600" dirty="0" smtClean="0"/>
              <a:t>Figura 1: Proporção de crianças entre zero e 72 meses inscritas no programa da Unidade de Saúde</a:t>
            </a:r>
          </a:p>
          <a:p>
            <a:pPr algn="ctr"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6" name="Imagem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616624" cy="3960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1378</Words>
  <Application>Microsoft Office PowerPoint</Application>
  <PresentationFormat>On-screen Show (4:3)</PresentationFormat>
  <Paragraphs>326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Times New Roman</vt:lpstr>
      <vt:lpstr>Tema do Office</vt:lpstr>
      <vt:lpstr>Melhoria da Atenção à Saúde das crianças de zero a 72 meses da Estratégia de Saúde da Família Barcelos (ESF4), Cachoeira do Sul, RS. </vt:lpstr>
      <vt:lpstr>Introdução</vt:lpstr>
      <vt:lpstr>Introdução</vt:lpstr>
      <vt:lpstr>Objetivo Geral </vt:lpstr>
      <vt:lpstr> Objetivos Específicos </vt:lpstr>
      <vt:lpstr>Metodologia</vt:lpstr>
      <vt:lpstr>Metodologia</vt:lpstr>
      <vt:lpstr>Resultados</vt:lpstr>
      <vt:lpstr> 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das crianças de zero a 72 meses da Estratégia de Saúde da Família Barcelos (ESF4), Cachoeira do Sul, RS.</dc:title>
  <dc:creator>Tarso</dc:creator>
  <cp:lastModifiedBy>Tarso Beck</cp:lastModifiedBy>
  <cp:revision>40</cp:revision>
  <dcterms:created xsi:type="dcterms:W3CDTF">2015-01-13T01:38:16Z</dcterms:created>
  <dcterms:modified xsi:type="dcterms:W3CDTF">2015-01-19T01:16:33Z</dcterms:modified>
</cp:coreProperties>
</file>