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72" r:id="rId10"/>
    <p:sldId id="276" r:id="rId11"/>
    <p:sldId id="304" r:id="rId12"/>
    <p:sldId id="310" r:id="rId13"/>
    <p:sldId id="311" r:id="rId14"/>
    <p:sldId id="286" r:id="rId15"/>
    <p:sldId id="287" r:id="rId16"/>
    <p:sldId id="288" r:id="rId17"/>
    <p:sldId id="263" r:id="rId18"/>
    <p:sldId id="289" r:id="rId19"/>
    <p:sldId id="290" r:id="rId20"/>
    <p:sldId id="291" r:id="rId21"/>
    <p:sldId id="307" r:id="rId22"/>
    <p:sldId id="305" r:id="rId23"/>
    <p:sldId id="299" r:id="rId24"/>
    <p:sldId id="308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309" r:id="rId33"/>
    <p:sldId id="302" r:id="rId34"/>
    <p:sldId id="264" r:id="rId35"/>
    <p:sldId id="303" r:id="rId36"/>
    <p:sldId id="265" r:id="rId37"/>
    <p:sldId id="266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882" autoAdjust="0"/>
    <p:restoredTop sz="94660"/>
  </p:normalViewPr>
  <p:slideViewPr>
    <p:cSldViewPr>
      <p:cViewPr>
        <p:scale>
          <a:sx n="70" d="100"/>
          <a:sy n="70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B020A-6C35-4596-A199-9B2A0A71333F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60115-669F-4894-950B-D345DCC4C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83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60115-669F-4894-950B-D345DCC4C60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14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B7FA8A4-2412-4A55-B786-D5911B3DB661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01E34B-187C-4AB8-AB90-0AC19E1B2266}" type="slidenum">
              <a:rPr lang="pt-BR" smtClean="0"/>
              <a:t>‹nº›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A8A4-2412-4A55-B786-D5911B3DB661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E34B-187C-4AB8-AB90-0AC19E1B226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A8A4-2412-4A55-B786-D5911B3DB661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E34B-187C-4AB8-AB90-0AC19E1B2266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7FA8A4-2412-4A55-B786-D5911B3DB661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01E34B-187C-4AB8-AB90-0AC19E1B2266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A8A4-2412-4A55-B786-D5911B3DB661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01E34B-187C-4AB8-AB90-0AC19E1B2266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B7FA8A4-2412-4A55-B786-D5911B3DB661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01E34B-187C-4AB8-AB90-0AC19E1B2266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B7FA8A4-2412-4A55-B786-D5911B3DB661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01E34B-187C-4AB8-AB90-0AC19E1B2266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A8A4-2412-4A55-B786-D5911B3DB661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01E34B-187C-4AB8-AB90-0AC19E1B2266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A8A4-2412-4A55-B786-D5911B3DB661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01E34B-187C-4AB8-AB90-0AC19E1B2266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B7FA8A4-2412-4A55-B786-D5911B3DB661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01E34B-187C-4AB8-AB90-0AC19E1B2266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2B7FA8A4-2412-4A55-B786-D5911B3DB661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401E34B-187C-4AB8-AB90-0AC19E1B2266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2B7FA8A4-2412-4A55-B786-D5911B3DB661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401E34B-187C-4AB8-AB90-0AC19E1B226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1368152"/>
          </a:xfrm>
          <a:solidFill>
            <a:schemeClr val="bg2"/>
          </a:solidFill>
          <a:ln w="76200" cmpd="thickThin">
            <a:solidFill>
              <a:schemeClr val="bg1"/>
            </a:solidFill>
          </a:ln>
        </p:spPr>
        <p:txBody>
          <a:bodyPr/>
          <a:lstStyle/>
          <a:p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Melhoria da Atenção à Saúde da Criança de Zero a Setenta e Dois Meses, na UBS Gentil </a:t>
            </a:r>
            <a:r>
              <a:rPr lang="pt-B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Perdomo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Rio Branco/Ac</a:t>
            </a:r>
            <a:endParaRPr lang="pt-B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 descr="http://portal.ufpel.edu.br/wp-content/themes/Portal/imagens/escudo-f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0648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123728" y="116632"/>
            <a:ext cx="4752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Universidade Aberta do SUS – UNASUS</a:t>
            </a:r>
          </a:p>
          <a:p>
            <a:pPr algn="ctr"/>
            <a:r>
              <a:rPr lang="pt-BR" sz="2000" b="1" dirty="0"/>
              <a:t>Universidade Federal de Pelotas</a:t>
            </a:r>
          </a:p>
          <a:p>
            <a:pPr algn="ctr"/>
            <a:r>
              <a:rPr lang="pt-BR" sz="2000" b="1" dirty="0"/>
              <a:t>Especialização em Saúde da Família</a:t>
            </a:r>
          </a:p>
          <a:p>
            <a:pPr algn="ctr"/>
            <a:r>
              <a:rPr lang="pt-BR" sz="2000" b="1" dirty="0"/>
              <a:t>Modalidade a Distância</a:t>
            </a:r>
          </a:p>
          <a:p>
            <a:pPr algn="ctr"/>
            <a:r>
              <a:rPr lang="pt-BR" sz="2000" b="1" dirty="0"/>
              <a:t>Turma </a:t>
            </a:r>
            <a:r>
              <a:rPr lang="pt-BR" sz="2000" b="1" dirty="0" smtClean="0"/>
              <a:t>06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552" y="4536859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Mariane Rodrigues Wanderley</a:t>
            </a:r>
          </a:p>
          <a:p>
            <a:pPr algn="ctr"/>
            <a:endParaRPr lang="pt-BR" sz="2400" b="1" dirty="0"/>
          </a:p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/>
              <a:t>Orientador: Ailton Gomes Brant</a:t>
            </a:r>
          </a:p>
        </p:txBody>
      </p:sp>
      <p:pic>
        <p:nvPicPr>
          <p:cNvPr id="8" name="Picture 10" descr="http://www.anreis.com.br/una-nov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6072"/>
            <a:ext cx="122555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91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7504" y="1484784"/>
            <a:ext cx="89289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No eixo OGS</a:t>
            </a:r>
            <a:r>
              <a:rPr lang="pt-BR" sz="2400" dirty="0" smtClean="0"/>
              <a:t>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Cadastramento da população alvo; avaliação do crescimento e desenvolvimento; suplementação de ferro; triagem auditiva; Garantia de recursos materiais para a intervenção; Busca ativa; atendimento clínico; vacinação; encaminhamento (se necessário); realização e garantia de testes de triagem neonatal; priorização de atendimento à população alvo</a:t>
            </a:r>
            <a:r>
              <a:rPr lang="pt-BR" sz="2400" dirty="0" smtClean="0"/>
              <a:t>; utilização dos instrumentos de coleta de dados e acompanhamento.</a:t>
            </a:r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2180009" y="764704"/>
            <a:ext cx="4507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 smtClean="0"/>
              <a:t>METODOLOGIA - AÇÕES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1273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7504" y="1484784"/>
            <a:ext cx="89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2180009" y="764704"/>
            <a:ext cx="4507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 smtClean="0"/>
              <a:t>METODOLOGIA - AÇÕES</a:t>
            </a:r>
            <a:endParaRPr lang="pt-BR" sz="2800" b="1" dirty="0"/>
          </a:p>
        </p:txBody>
      </p:sp>
      <p:sp>
        <p:nvSpPr>
          <p:cNvPr id="2" name="Retângulo 1"/>
          <p:cNvSpPr/>
          <p:nvPr/>
        </p:nvSpPr>
        <p:spPr>
          <a:xfrm>
            <a:off x="0" y="1484784"/>
            <a:ext cx="9036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No eixo EP:</a:t>
            </a:r>
          </a:p>
          <a:p>
            <a:pPr algn="just"/>
            <a:r>
              <a:rPr lang="pt-BR" sz="2400" dirty="0"/>
              <a:t>Diversas orientações para a comunidade condizentes com a ação programática e suas metas propostas; Acolhimento; estimular a participação da comunidade no cuidado em saúde, transformando em sujeitos ativos.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No eixo QPC</a:t>
            </a:r>
          </a:p>
          <a:p>
            <a:pPr algn="just"/>
            <a:r>
              <a:rPr lang="pt-BR" sz="2400" dirty="0"/>
              <a:t>Capacitação e treinamento da equipe, conforme o protocolo do MS; definição da atribuição de cada membro da </a:t>
            </a:r>
            <a:r>
              <a:rPr lang="pt-BR" sz="2400" dirty="0" smtClean="0"/>
              <a:t>equipe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200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7504" y="1484784"/>
            <a:ext cx="89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2180009" y="764704"/>
            <a:ext cx="4507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 smtClean="0"/>
              <a:t>METODOLOGIA - AÇÕES</a:t>
            </a:r>
            <a:endParaRPr lang="pt-BR" sz="2800" b="1" dirty="0"/>
          </a:p>
        </p:txBody>
      </p:sp>
      <p:sp>
        <p:nvSpPr>
          <p:cNvPr id="2" name="Retângulo 1"/>
          <p:cNvSpPr/>
          <p:nvPr/>
        </p:nvSpPr>
        <p:spPr>
          <a:xfrm>
            <a:off x="0" y="1484784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No </a:t>
            </a:r>
            <a:r>
              <a:rPr lang="pt-BR" sz="2400" dirty="0"/>
              <a:t>eixo QPC</a:t>
            </a:r>
          </a:p>
          <a:p>
            <a:pPr algn="just"/>
            <a:r>
              <a:rPr lang="pt-BR" sz="2400" dirty="0"/>
              <a:t>Capacitação e treinamento da equipe, conforme o protocolo do MS; definição da atribuição de cada membro da </a:t>
            </a:r>
            <a:r>
              <a:rPr lang="pt-BR" sz="2400" dirty="0" smtClean="0"/>
              <a:t>equipe</a:t>
            </a:r>
          </a:p>
          <a:p>
            <a:pPr algn="just"/>
            <a:endParaRPr lang="pt-BR" sz="2400" dirty="0"/>
          </a:p>
        </p:txBody>
      </p:sp>
      <p:pic>
        <p:nvPicPr>
          <p:cNvPr id="1026" name="Picture 2" descr="C:\Users\Danilo\Documents\provab\foto capacitaçã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67" y="2924944"/>
            <a:ext cx="60960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2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7504" y="1484784"/>
            <a:ext cx="89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2180009" y="764704"/>
            <a:ext cx="4507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 smtClean="0"/>
              <a:t>METODOLOGIA - AÇÕES</a:t>
            </a:r>
            <a:endParaRPr lang="pt-BR" sz="2800" b="1" dirty="0"/>
          </a:p>
        </p:txBody>
      </p:sp>
      <p:sp>
        <p:nvSpPr>
          <p:cNvPr id="2" name="Retângulo 1"/>
          <p:cNvSpPr/>
          <p:nvPr/>
        </p:nvSpPr>
        <p:spPr>
          <a:xfrm>
            <a:off x="0" y="1484784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No </a:t>
            </a:r>
            <a:r>
              <a:rPr lang="pt-BR" sz="2400" dirty="0"/>
              <a:t>eixo QPC</a:t>
            </a:r>
          </a:p>
          <a:p>
            <a:pPr algn="just"/>
            <a:r>
              <a:rPr lang="pt-BR" sz="2400" dirty="0"/>
              <a:t>Capacitação e treinamento da equipe, conforme o protocolo do MS; definição da atribuição de cada membro da </a:t>
            </a:r>
            <a:r>
              <a:rPr lang="pt-BR" sz="2400" dirty="0" smtClean="0"/>
              <a:t>equipe</a:t>
            </a:r>
          </a:p>
          <a:p>
            <a:pPr algn="just"/>
            <a:endParaRPr lang="pt-BR" sz="2400" dirty="0"/>
          </a:p>
        </p:txBody>
      </p:sp>
      <p:pic>
        <p:nvPicPr>
          <p:cNvPr id="7" name="Imagem 6" descr="https://fbcdn-sphotos-h-a.akamaihd.net/hphotos-ak-xpf1/v/t34.0-12/10706389_731356936946333_797429099_n.jpg?oh=d2a5f76c58b0702a0ba78cd9bdb9ef58&amp;oe=542170E8&amp;__gda__=1411482101_f90b5e07224b6bec2f93194bec1cc4e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16" y="2852936"/>
            <a:ext cx="5632595" cy="3693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5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8640960" cy="4941168"/>
          </a:xfrm>
        </p:spPr>
        <p:txBody>
          <a:bodyPr>
            <a:normAutofit/>
          </a:bodyPr>
          <a:lstStyle/>
          <a:p>
            <a:pPr marL="725488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33413" algn="l"/>
              </a:tabLst>
            </a:pPr>
            <a:r>
              <a:rPr lang="pt-BR" sz="2400" dirty="0" smtClean="0">
                <a:solidFill>
                  <a:schemeClr val="tx1"/>
                </a:solidFill>
              </a:rPr>
              <a:t>Logística utilizada:</a:t>
            </a:r>
            <a:endParaRPr lang="pt-BR" sz="2400" dirty="0">
              <a:solidFill>
                <a:schemeClr val="tx1"/>
              </a:solidFill>
            </a:endParaRPr>
          </a:p>
          <a:p>
            <a:pPr marL="1165225" lvl="2" indent="-442913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76325" algn="l"/>
              </a:tabLst>
            </a:pPr>
            <a:r>
              <a:rPr lang="pt-BR" sz="2400" dirty="0" smtClean="0"/>
              <a:t>Protocolo MS (2012);</a:t>
            </a:r>
          </a:p>
          <a:p>
            <a:pPr marL="1165225" lvl="2" indent="-442913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76325" algn="l"/>
              </a:tabLst>
            </a:pPr>
            <a:endParaRPr lang="pt-BR" sz="2400" dirty="0" smtClean="0"/>
          </a:p>
          <a:p>
            <a:pPr marL="1165225" lvl="2" indent="-442913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76325" algn="l"/>
              </a:tabLst>
            </a:pPr>
            <a:r>
              <a:rPr lang="pt-BR" sz="2400" dirty="0" smtClean="0"/>
              <a:t>Ficha-espelho </a:t>
            </a:r>
            <a:r>
              <a:rPr lang="pt-BR" sz="2400" dirty="0" err="1" smtClean="0"/>
              <a:t>UFPel</a:t>
            </a:r>
            <a:r>
              <a:rPr lang="pt-BR" sz="2400" dirty="0" smtClean="0"/>
              <a:t> (2014);</a:t>
            </a:r>
          </a:p>
          <a:p>
            <a:pPr marL="1165225" lvl="2" indent="-442913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76325" algn="l"/>
              </a:tabLst>
            </a:pPr>
            <a:endParaRPr lang="pt-BR" sz="2400" dirty="0"/>
          </a:p>
          <a:p>
            <a:pPr marL="1165225" lvl="2" indent="-442913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76325" algn="l"/>
              </a:tabLst>
            </a:pPr>
            <a:r>
              <a:rPr lang="pt-BR" sz="2400" dirty="0" smtClean="0"/>
              <a:t>Planilha eletrônica coleta de dados;</a:t>
            </a:r>
          </a:p>
          <a:p>
            <a:pPr marL="1165225" lvl="2" indent="-442913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76325" algn="l"/>
              </a:tabLst>
            </a:pPr>
            <a:endParaRPr lang="pt-BR" sz="2400" dirty="0"/>
          </a:p>
          <a:p>
            <a:pPr marL="1165225" lvl="2" indent="-442913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76325" algn="l"/>
              </a:tabLst>
            </a:pPr>
            <a:r>
              <a:rPr lang="pt-BR" sz="2400" dirty="0" smtClean="0"/>
              <a:t>Livro de registros;</a:t>
            </a:r>
          </a:p>
          <a:p>
            <a:pPr marL="1165225" lvl="2" indent="-442913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76325" algn="l"/>
              </a:tabLst>
            </a:pPr>
            <a:endParaRPr lang="pt-BR" sz="2400" b="1" dirty="0" smtClean="0"/>
          </a:p>
        </p:txBody>
      </p:sp>
      <p:sp>
        <p:nvSpPr>
          <p:cNvPr id="4" name="Retângulo 3"/>
          <p:cNvSpPr/>
          <p:nvPr/>
        </p:nvSpPr>
        <p:spPr>
          <a:xfrm>
            <a:off x="1812732" y="836712"/>
            <a:ext cx="5273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 smtClean="0"/>
              <a:t>METODOLOGIA - LOGÍSTICA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97219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2" descr="C:\Users\Danilo\Documents\provab\anexo ficha espelho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3" y="1892548"/>
            <a:ext cx="7632848" cy="476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483768" y="193164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Ficha-espelho (frente)</a:t>
            </a:r>
            <a:endParaRPr lang="pt-BR" sz="2400" b="1" dirty="0"/>
          </a:p>
        </p:txBody>
      </p:sp>
      <p:sp>
        <p:nvSpPr>
          <p:cNvPr id="7" name="Retângulo 6"/>
          <p:cNvSpPr/>
          <p:nvPr/>
        </p:nvSpPr>
        <p:spPr>
          <a:xfrm>
            <a:off x="1841952" y="738282"/>
            <a:ext cx="5273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 smtClean="0"/>
              <a:t>METODOLOGIA - LOGÍSTICA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25231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" descr="C:\Users\Danilo\Documents\provab\anexo ficha espelho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6" y="1701982"/>
            <a:ext cx="7506096" cy="50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411760" y="174319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Ficha-espelho (verso)</a:t>
            </a:r>
            <a:endParaRPr lang="pt-BR" sz="2400" b="1" dirty="0"/>
          </a:p>
        </p:txBody>
      </p:sp>
      <p:sp>
        <p:nvSpPr>
          <p:cNvPr id="7" name="Retângulo 6"/>
          <p:cNvSpPr/>
          <p:nvPr/>
        </p:nvSpPr>
        <p:spPr>
          <a:xfrm>
            <a:off x="1979464" y="836712"/>
            <a:ext cx="5273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 smtClean="0"/>
              <a:t>METODOLOGIA - LOGÍSTICA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11715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8640960" cy="4752528"/>
          </a:xfrm>
        </p:spPr>
        <p:txBody>
          <a:bodyPr>
            <a:normAutofit/>
          </a:bodyPr>
          <a:lstStyle/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Logística utilizada: 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Cadastro e registro: ACS;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Avaliação dos dados semanalmente: médico responsável;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Agenda específica para crianças cadastradas;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Checagem semanal de insumos necessários;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400" dirty="0"/>
              <a:t>Utilização de banners, cartazes e folhetos informativos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1691680" y="836712"/>
            <a:ext cx="5273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 smtClean="0"/>
              <a:t>METODOLOGIA - LOGÍSTICA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1279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866" y="4138851"/>
            <a:ext cx="5444614" cy="269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241453" y="692696"/>
            <a:ext cx="6416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/>
              <a:t>OBJETIVOS, METAS E RESULTADOS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7888" y="1340768"/>
            <a:ext cx="9119592" cy="280831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400" b="1" dirty="0"/>
              <a:t>Relativos ao objetivo 1: Ampliar a cobertura do Programa de Saúde da Criança</a:t>
            </a:r>
            <a:endParaRPr lang="pt-BR" sz="2400" dirty="0"/>
          </a:p>
          <a:p>
            <a:pPr algn="just">
              <a:spcBef>
                <a:spcPts val="0"/>
              </a:spcBef>
            </a:pPr>
            <a:r>
              <a:rPr lang="pt-BR" sz="2400" b="1" dirty="0"/>
              <a:t>Meta 1.1:</a:t>
            </a:r>
            <a:r>
              <a:rPr lang="pt-BR" sz="2400" dirty="0"/>
              <a:t> Ampliar a cobertura da atenção à saúde para 50% das crianças entre zero e 72 meses pertencentes à área de abrangência da unidade saúde.</a:t>
            </a:r>
          </a:p>
          <a:p>
            <a:pPr algn="just">
              <a:spcBef>
                <a:spcPts val="0"/>
              </a:spcBef>
            </a:pPr>
            <a:r>
              <a:rPr lang="pt-BR" sz="2400" dirty="0"/>
              <a:t>Indicador 1.1: Proporção de crianças entre zero e 72 meses inscritas no programa da unidade de saúde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49966" y="443711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1º mês: 87 crianças</a:t>
            </a:r>
          </a:p>
          <a:p>
            <a:r>
              <a:rPr lang="pt-BR" sz="2400" dirty="0" smtClean="0"/>
              <a:t>2º mês: 136 crianças</a:t>
            </a:r>
          </a:p>
          <a:p>
            <a:r>
              <a:rPr lang="pt-BR" sz="2400" dirty="0" smtClean="0"/>
              <a:t>3º mês: 200 crianças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9015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9144000" cy="5112568"/>
          </a:xfrm>
        </p:spPr>
        <p:txBody>
          <a:bodyPr>
            <a:normAutofit/>
          </a:bodyPr>
          <a:lstStyle/>
          <a:p>
            <a:pPr lvl="1" algn="just"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</a:rPr>
              <a:t>Objetivo 2: </a:t>
            </a:r>
            <a:r>
              <a:rPr lang="pt-BR" sz="2400" dirty="0" smtClean="0">
                <a:solidFill>
                  <a:schemeClr val="tx1"/>
                </a:solidFill>
              </a:rPr>
              <a:t>melhorar a qualidade do atendimento à criança</a:t>
            </a:r>
            <a:endParaRPr lang="pt-BR" sz="2400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</a:rPr>
              <a:t>Meta 2.1: </a:t>
            </a:r>
            <a:r>
              <a:rPr lang="pt-BR" sz="2400" dirty="0" smtClean="0">
                <a:solidFill>
                  <a:schemeClr val="tx1"/>
                </a:solidFill>
              </a:rPr>
              <a:t>realizar </a:t>
            </a:r>
            <a:r>
              <a:rPr lang="pt-BR" sz="2400" dirty="0">
                <a:solidFill>
                  <a:schemeClr val="tx1"/>
                </a:solidFill>
              </a:rPr>
              <a:t>a primeira consulta na primeira semana de vida para 100% das crianças </a:t>
            </a:r>
            <a:r>
              <a:rPr lang="pt-BR" sz="2400" dirty="0" smtClean="0">
                <a:solidFill>
                  <a:schemeClr val="tx1"/>
                </a:solidFill>
              </a:rPr>
              <a:t>cadastradas.</a:t>
            </a:r>
          </a:p>
          <a:p>
            <a:pPr lvl="1" algn="just"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</a:rPr>
              <a:t>Indicador 2.1: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Proporção de crianças com primeira consulta na primeira semana de </a:t>
            </a:r>
            <a:r>
              <a:rPr lang="pt-BR" sz="2400" dirty="0" smtClean="0">
                <a:solidFill>
                  <a:schemeClr val="tx1"/>
                </a:solidFill>
              </a:rPr>
              <a:t>vida.</a:t>
            </a:r>
            <a:endParaRPr lang="pt-BR" sz="2400" b="1" dirty="0" smtClean="0">
              <a:solidFill>
                <a:schemeClr val="tx1"/>
              </a:solidFill>
            </a:endParaRPr>
          </a:p>
        </p:txBody>
      </p:sp>
      <p:pic>
        <p:nvPicPr>
          <p:cNvPr id="2050" name="Gráfico 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5024"/>
            <a:ext cx="500404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241453" y="692696"/>
            <a:ext cx="6416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/>
              <a:t>OBJETIVOS, METAS E RESULTADOS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1520" y="436510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1º mês: 0 crianças</a:t>
            </a:r>
          </a:p>
          <a:p>
            <a:r>
              <a:rPr lang="pt-BR" sz="2400" dirty="0" smtClean="0"/>
              <a:t>2º mês: 0 crianças</a:t>
            </a:r>
          </a:p>
          <a:p>
            <a:r>
              <a:rPr lang="pt-BR" sz="2400" dirty="0" smtClean="0"/>
              <a:t>3º mês: 2 crianças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0155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87524" y="2276872"/>
            <a:ext cx="8640960" cy="4032448"/>
          </a:xfrm>
        </p:spPr>
        <p:txBody>
          <a:bodyPr>
            <a:normAutofit/>
          </a:bodyPr>
          <a:lstStyle/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Importância do Programa Saúde da Criança: </a:t>
            </a:r>
          </a:p>
          <a:p>
            <a:pPr marL="1165225" lvl="2" indent="-457200" algn="just">
              <a:buFont typeface="+mj-lt"/>
              <a:buAutoNum type="arabicPeriod"/>
            </a:pPr>
            <a:r>
              <a:rPr lang="pt-BR" sz="2400" dirty="0" smtClean="0"/>
              <a:t>Melhoria do índice de mortalidade infantil;</a:t>
            </a:r>
          </a:p>
          <a:p>
            <a:pPr marL="1165225" lvl="2" indent="-457200" algn="just">
              <a:buFont typeface="+mj-lt"/>
              <a:buAutoNum type="arabicPeriod"/>
            </a:pPr>
            <a:r>
              <a:rPr lang="pt-BR" sz="2400" dirty="0" smtClean="0"/>
              <a:t>Controle de doenças transmissíveis;</a:t>
            </a:r>
          </a:p>
          <a:p>
            <a:pPr marL="1165225" lvl="2" indent="-457200" algn="just">
              <a:buFont typeface="+mj-lt"/>
              <a:buAutoNum type="arabicPeriod"/>
            </a:pPr>
            <a:r>
              <a:rPr lang="pt-BR" sz="2400" dirty="0" smtClean="0"/>
              <a:t>Acompanhamento de patologias crônicas;</a:t>
            </a:r>
          </a:p>
          <a:p>
            <a:pPr marL="1165225" lvl="2" indent="-457200" algn="just">
              <a:buFont typeface="+mj-lt"/>
              <a:buAutoNum type="arabicPeriod"/>
            </a:pPr>
            <a:r>
              <a:rPr lang="pt-BR" sz="2400" dirty="0" smtClean="0"/>
              <a:t>Redução de influências desfavoráveis;</a:t>
            </a:r>
          </a:p>
          <a:p>
            <a:pPr marL="1165225" lvl="2" indent="-457200" algn="just">
              <a:buFont typeface="+mj-lt"/>
              <a:buAutoNum type="arabicPeriod"/>
            </a:pPr>
            <a:r>
              <a:rPr lang="pt-BR" sz="2400" dirty="0" smtClean="0"/>
              <a:t>Prevenção.</a:t>
            </a:r>
            <a:endParaRPr lang="pt-BR" sz="24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462164" y="764704"/>
            <a:ext cx="2448272" cy="540060"/>
          </a:xfrm>
          <a:prstGeom prst="rect">
            <a:avLst/>
          </a:prstGeom>
          <a:solidFill>
            <a:schemeClr val="bg2"/>
          </a:solidFill>
          <a:ln w="76200" cmpd="thickThin">
            <a:solidFill>
              <a:schemeClr val="bg1"/>
            </a:solidFill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/>
              <a:t>INTRODUÇÃO</a:t>
            </a:r>
          </a:p>
          <a:p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462164" y="764704"/>
            <a:ext cx="2910036" cy="540060"/>
          </a:xfrm>
          <a:prstGeom prst="rect">
            <a:avLst/>
          </a:prstGeom>
          <a:solidFill>
            <a:schemeClr val="bg2"/>
          </a:solidFill>
          <a:ln w="76200" cmpd="thickThin">
            <a:solidFill>
              <a:schemeClr val="bg1"/>
            </a:solidFill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/>
              <a:t>INTRODUÇÃO</a:t>
            </a:r>
          </a:p>
          <a:p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83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036496" cy="5434868"/>
          </a:xfrm>
        </p:spPr>
        <p:txBody>
          <a:bodyPr>
            <a:normAutofit/>
          </a:bodyPr>
          <a:lstStyle/>
          <a:p>
            <a:pPr lvl="1" algn="just">
              <a:spcBef>
                <a:spcPts val="0"/>
              </a:spcBef>
            </a:pPr>
            <a:endParaRPr lang="pt-BR" sz="2400" b="1" dirty="0" smtClean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</a:pPr>
            <a:endParaRPr lang="pt-BR" sz="2400" b="1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</a:rPr>
              <a:t>Meta 2.2</a:t>
            </a:r>
            <a:r>
              <a:rPr lang="pt-BR" sz="2400" dirty="0" smtClean="0">
                <a:solidFill>
                  <a:schemeClr val="tx1"/>
                </a:solidFill>
              </a:rPr>
              <a:t>: monitorar </a:t>
            </a:r>
            <a:r>
              <a:rPr lang="pt-BR" sz="2400" dirty="0">
                <a:solidFill>
                  <a:schemeClr val="tx1"/>
                </a:solidFill>
              </a:rPr>
              <a:t>o crescimento em 100% das </a:t>
            </a:r>
            <a:r>
              <a:rPr lang="pt-BR" sz="2400" dirty="0" smtClean="0">
                <a:solidFill>
                  <a:schemeClr val="tx1"/>
                </a:solidFill>
              </a:rPr>
              <a:t>crianças.</a:t>
            </a:r>
          </a:p>
          <a:p>
            <a:pPr lvl="1" algn="just"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</a:rPr>
              <a:t>Indicador 2.2: Proporção de crianças com monitoramento de crescimento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3074" name="Gráfico 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4932040" cy="262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241453" y="692696"/>
            <a:ext cx="6416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/>
              <a:t>OBJETIVOS, METAS E RESULTADOS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443711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1º mês: 87 crianças</a:t>
            </a:r>
          </a:p>
          <a:p>
            <a:r>
              <a:rPr lang="pt-BR" sz="2400" dirty="0" smtClean="0"/>
              <a:t>2º mês: 136 crianças</a:t>
            </a:r>
          </a:p>
          <a:p>
            <a:r>
              <a:rPr lang="pt-BR" sz="2400" dirty="0" smtClean="0"/>
              <a:t>3º mês: 200 crianças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744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036496" cy="5434868"/>
          </a:xfrm>
        </p:spPr>
        <p:txBody>
          <a:bodyPr>
            <a:normAutofit/>
          </a:bodyPr>
          <a:lstStyle/>
          <a:p>
            <a:pPr lvl="1" algn="just">
              <a:spcBef>
                <a:spcPts val="0"/>
              </a:spcBef>
            </a:pPr>
            <a:endParaRPr lang="pt-BR" sz="2400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</a:rPr>
              <a:t>Meta 2.3: </a:t>
            </a:r>
            <a:r>
              <a:rPr lang="pt-BR" sz="2400" dirty="0">
                <a:solidFill>
                  <a:schemeClr val="tx1"/>
                </a:solidFill>
              </a:rPr>
              <a:t>m</a:t>
            </a:r>
            <a:r>
              <a:rPr lang="pt-BR" sz="2400" dirty="0" smtClean="0">
                <a:solidFill>
                  <a:schemeClr val="tx1"/>
                </a:solidFill>
              </a:rPr>
              <a:t>onitorar </a:t>
            </a:r>
            <a:r>
              <a:rPr lang="pt-BR" sz="2400" dirty="0">
                <a:solidFill>
                  <a:schemeClr val="tx1"/>
                </a:solidFill>
              </a:rPr>
              <a:t>100% das crianças com déficit de </a:t>
            </a:r>
            <a:r>
              <a:rPr lang="pt-BR" sz="2400" dirty="0" smtClean="0">
                <a:solidFill>
                  <a:schemeClr val="tx1"/>
                </a:solidFill>
              </a:rPr>
              <a:t>peso.</a:t>
            </a:r>
          </a:p>
          <a:p>
            <a:pPr lvl="1" algn="just"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</a:rPr>
              <a:t>Indicador 2.3: Proporção de crianças com déficit de peso monitoradas.    </a:t>
            </a:r>
          </a:p>
        </p:txBody>
      </p:sp>
      <p:pic>
        <p:nvPicPr>
          <p:cNvPr id="3074" name="Gráfico 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4932040" cy="262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241453" y="692696"/>
            <a:ext cx="6416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/>
              <a:t>OBJETIVOS, METAS E RESULTADOS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443711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1º mês: 5 crianças</a:t>
            </a:r>
          </a:p>
          <a:p>
            <a:r>
              <a:rPr lang="pt-BR" sz="2400" dirty="0" smtClean="0"/>
              <a:t>2º mês: 10 crianças</a:t>
            </a:r>
          </a:p>
          <a:p>
            <a:r>
              <a:rPr lang="pt-BR" sz="2400" dirty="0" smtClean="0"/>
              <a:t>3º mês: 16 crianças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239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036496" cy="5434868"/>
          </a:xfrm>
        </p:spPr>
        <p:txBody>
          <a:bodyPr>
            <a:normAutofit/>
          </a:bodyPr>
          <a:lstStyle/>
          <a:p>
            <a:pPr lvl="1" algn="just">
              <a:spcBef>
                <a:spcPts val="0"/>
              </a:spcBef>
            </a:pPr>
            <a:endParaRPr lang="pt-BR" sz="2400" b="1" dirty="0" smtClean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</a:rPr>
              <a:t>Meta 2.4: </a:t>
            </a:r>
            <a:r>
              <a:rPr lang="pt-BR" sz="2400" dirty="0" smtClean="0">
                <a:solidFill>
                  <a:schemeClr val="tx1"/>
                </a:solidFill>
              </a:rPr>
              <a:t>monitorar 100% das crianças com excesso de peso.</a:t>
            </a:r>
          </a:p>
          <a:p>
            <a:pPr lvl="1" algn="just">
              <a:spcBef>
                <a:spcPts val="0"/>
              </a:spcBef>
            </a:pPr>
            <a:r>
              <a:rPr lang="pt-BR" sz="2400" dirty="0" smtClean="0">
                <a:solidFill>
                  <a:schemeClr val="tx1"/>
                </a:solidFill>
              </a:rPr>
              <a:t>Indicador 2.4: Proporção de crianças com excesso de peso monitoradas.</a:t>
            </a:r>
          </a:p>
        </p:txBody>
      </p:sp>
      <p:pic>
        <p:nvPicPr>
          <p:cNvPr id="3074" name="Gráfico 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4932040" cy="262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241453" y="692696"/>
            <a:ext cx="6416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/>
              <a:t>OBJETIVOS, METAS E RESULTADOS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443711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1º mês: 15 crianças</a:t>
            </a:r>
          </a:p>
          <a:p>
            <a:r>
              <a:rPr lang="pt-BR" sz="2400" dirty="0" smtClean="0"/>
              <a:t>2º mês: 17 crianças</a:t>
            </a:r>
          </a:p>
          <a:p>
            <a:r>
              <a:rPr lang="pt-BR" sz="2400" dirty="0" smtClean="0"/>
              <a:t>3º mês: 19 crianças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063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-1" y="1340768"/>
            <a:ext cx="9144001" cy="5184576"/>
          </a:xfrm>
        </p:spPr>
        <p:txBody>
          <a:bodyPr>
            <a:normAutofit/>
          </a:bodyPr>
          <a:lstStyle/>
          <a:p>
            <a:pPr lvl="1" algn="just">
              <a:spcBef>
                <a:spcPts val="0"/>
              </a:spcBef>
            </a:pPr>
            <a:r>
              <a:rPr lang="pt-BR" sz="2300" b="1" dirty="0" smtClean="0">
                <a:solidFill>
                  <a:schemeClr val="tx1"/>
                </a:solidFill>
              </a:rPr>
              <a:t>Meta 2.5: </a:t>
            </a:r>
            <a:r>
              <a:rPr lang="pt-BR" sz="2300" dirty="0">
                <a:solidFill>
                  <a:schemeClr val="tx1"/>
                </a:solidFill>
              </a:rPr>
              <a:t>M</a:t>
            </a:r>
            <a:r>
              <a:rPr lang="pt-BR" sz="2300" dirty="0" smtClean="0">
                <a:solidFill>
                  <a:schemeClr val="tx1"/>
                </a:solidFill>
              </a:rPr>
              <a:t>onitorar </a:t>
            </a:r>
            <a:r>
              <a:rPr lang="pt-BR" sz="2300" dirty="0">
                <a:solidFill>
                  <a:schemeClr val="tx1"/>
                </a:solidFill>
              </a:rPr>
              <a:t>o desenvolvimento em 100% das </a:t>
            </a:r>
            <a:r>
              <a:rPr lang="pt-BR" sz="2300" dirty="0" smtClean="0">
                <a:solidFill>
                  <a:schemeClr val="tx1"/>
                </a:solidFill>
              </a:rPr>
              <a:t>crianças.</a:t>
            </a:r>
          </a:p>
          <a:p>
            <a:pPr lvl="1" algn="just">
              <a:spcBef>
                <a:spcPts val="0"/>
              </a:spcBef>
            </a:pPr>
            <a:r>
              <a:rPr lang="pt-BR" sz="2300" dirty="0" smtClean="0">
                <a:solidFill>
                  <a:schemeClr val="tx1"/>
                </a:solidFill>
              </a:rPr>
              <a:t>Indicador 2.5: Proporção </a:t>
            </a:r>
            <a:r>
              <a:rPr lang="pt-BR" sz="2300" dirty="0">
                <a:solidFill>
                  <a:schemeClr val="tx1"/>
                </a:solidFill>
              </a:rPr>
              <a:t>de crianças com monitoramento de </a:t>
            </a:r>
            <a:r>
              <a:rPr lang="pt-BR" sz="2300" dirty="0" smtClean="0">
                <a:solidFill>
                  <a:schemeClr val="tx1"/>
                </a:solidFill>
              </a:rPr>
              <a:t>desenvolvimento.</a:t>
            </a:r>
          </a:p>
          <a:p>
            <a:pPr lvl="1" algn="just">
              <a:spcBef>
                <a:spcPts val="0"/>
              </a:spcBef>
            </a:pPr>
            <a:endParaRPr lang="pt-BR" sz="2300" dirty="0" smtClean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pt-BR" sz="2300" b="1" dirty="0" smtClean="0">
                <a:solidFill>
                  <a:schemeClr val="tx1"/>
                </a:solidFill>
              </a:rPr>
              <a:t>Meta 2.6: </a:t>
            </a:r>
            <a:r>
              <a:rPr lang="pt-BR" sz="2300" dirty="0">
                <a:solidFill>
                  <a:schemeClr val="tx1"/>
                </a:solidFill>
              </a:rPr>
              <a:t>V</a:t>
            </a:r>
            <a:r>
              <a:rPr lang="pt-BR" sz="2300" dirty="0" smtClean="0">
                <a:solidFill>
                  <a:schemeClr val="tx1"/>
                </a:solidFill>
              </a:rPr>
              <a:t>acinar </a:t>
            </a:r>
            <a:r>
              <a:rPr lang="pt-BR" sz="2300" dirty="0">
                <a:solidFill>
                  <a:schemeClr val="tx1"/>
                </a:solidFill>
              </a:rPr>
              <a:t>100% das crianças de acordo com a idade. </a:t>
            </a:r>
            <a:endParaRPr lang="pt-BR" sz="2300" dirty="0" smtClean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pt-BR" sz="2300" dirty="0">
                <a:solidFill>
                  <a:schemeClr val="tx1"/>
                </a:solidFill>
              </a:rPr>
              <a:t>Indicador 2.6: Proporção de crianças com vacinação em dia de acordo com a idade</a:t>
            </a:r>
            <a:r>
              <a:rPr lang="pt-BR" sz="2300" dirty="0" smtClean="0">
                <a:solidFill>
                  <a:schemeClr val="tx1"/>
                </a:solidFill>
              </a:rPr>
              <a:t>.</a:t>
            </a:r>
            <a:endParaRPr lang="pt-BR" sz="2300" dirty="0">
              <a:solidFill>
                <a:schemeClr val="tx1"/>
              </a:solidFill>
            </a:endParaRPr>
          </a:p>
        </p:txBody>
      </p:sp>
      <p:pic>
        <p:nvPicPr>
          <p:cNvPr id="5" name="Gráfico 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4149080"/>
            <a:ext cx="4860032" cy="274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241453" y="692696"/>
            <a:ext cx="6416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/>
              <a:t>OBJETIVOS, METAS E RESULTADOS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1520" y="509795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1º mês: 87 crianças</a:t>
            </a:r>
          </a:p>
          <a:p>
            <a:r>
              <a:rPr lang="pt-BR" sz="2400" dirty="0" smtClean="0"/>
              <a:t>2º mês: 136 crianças</a:t>
            </a:r>
          </a:p>
          <a:p>
            <a:r>
              <a:rPr lang="pt-BR" sz="2400" dirty="0" smtClean="0"/>
              <a:t>3º mês: 200 crianças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2525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-1" y="1340768"/>
            <a:ext cx="9144001" cy="5184576"/>
          </a:xfrm>
        </p:spPr>
        <p:txBody>
          <a:bodyPr>
            <a:normAutofit/>
          </a:bodyPr>
          <a:lstStyle/>
          <a:p>
            <a:pPr lvl="1" algn="just">
              <a:spcBef>
                <a:spcPts val="0"/>
              </a:spcBef>
            </a:pPr>
            <a:endParaRPr lang="pt-BR" sz="2300" b="1" dirty="0" smtClean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</a:pPr>
            <a:endParaRPr lang="pt-BR" sz="2300" b="1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</a:rPr>
              <a:t>Meta 2.7: </a:t>
            </a:r>
            <a:r>
              <a:rPr lang="pt-BR" sz="2400" dirty="0">
                <a:solidFill>
                  <a:schemeClr val="tx1"/>
                </a:solidFill>
              </a:rPr>
              <a:t>R</a:t>
            </a:r>
            <a:r>
              <a:rPr lang="pt-BR" sz="2400" dirty="0" smtClean="0">
                <a:solidFill>
                  <a:schemeClr val="tx1"/>
                </a:solidFill>
              </a:rPr>
              <a:t>ealizar </a:t>
            </a:r>
            <a:r>
              <a:rPr lang="pt-BR" sz="2400" dirty="0">
                <a:solidFill>
                  <a:schemeClr val="tx1"/>
                </a:solidFill>
              </a:rPr>
              <a:t>suplementação de ferro em 100% das crianças de 6 a 24 </a:t>
            </a:r>
            <a:r>
              <a:rPr lang="pt-BR" sz="2400" dirty="0" smtClean="0">
                <a:solidFill>
                  <a:schemeClr val="tx1"/>
                </a:solidFill>
              </a:rPr>
              <a:t>meses.</a:t>
            </a:r>
          </a:p>
          <a:p>
            <a:pPr lvl="1" algn="just"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</a:rPr>
              <a:t>Indicador 2.7: Proporção de crianças de 6 a 24 meses com suplementação de </a:t>
            </a:r>
            <a:r>
              <a:rPr lang="pt-BR" sz="2400" dirty="0" smtClean="0">
                <a:solidFill>
                  <a:schemeClr val="tx1"/>
                </a:solidFill>
              </a:rPr>
              <a:t>ferro.</a:t>
            </a:r>
          </a:p>
        </p:txBody>
      </p:sp>
      <p:pic>
        <p:nvPicPr>
          <p:cNvPr id="5" name="Gráfico 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4149080"/>
            <a:ext cx="4860032" cy="274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241453" y="692696"/>
            <a:ext cx="6416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/>
              <a:t>OBJETIVOS, METAS E RESULTADOS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1520" y="509795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1º mês: 26 crianças</a:t>
            </a:r>
          </a:p>
          <a:p>
            <a:r>
              <a:rPr lang="pt-BR" sz="2400" dirty="0" smtClean="0"/>
              <a:t>2º mês: 47 crianças</a:t>
            </a:r>
          </a:p>
          <a:p>
            <a:r>
              <a:rPr lang="pt-BR" sz="2400" dirty="0" smtClean="0"/>
              <a:t>3º mês: 63 crianças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8714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8784976" cy="5112568"/>
          </a:xfrm>
        </p:spPr>
        <p:txBody>
          <a:bodyPr>
            <a:normAutofit/>
          </a:bodyPr>
          <a:lstStyle/>
          <a:p>
            <a:pPr lvl="1" algn="just"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</a:rPr>
              <a:t>Meta 2.8: </a:t>
            </a:r>
            <a:r>
              <a:rPr lang="pt-BR" sz="2400" dirty="0">
                <a:solidFill>
                  <a:schemeClr val="tx1"/>
                </a:solidFill>
              </a:rPr>
              <a:t>R</a:t>
            </a:r>
            <a:r>
              <a:rPr lang="pt-BR" sz="2400" dirty="0" smtClean="0">
                <a:solidFill>
                  <a:schemeClr val="tx1"/>
                </a:solidFill>
              </a:rPr>
              <a:t>ealizar </a:t>
            </a:r>
            <a:r>
              <a:rPr lang="pt-BR" sz="2400" dirty="0">
                <a:solidFill>
                  <a:schemeClr val="tx1"/>
                </a:solidFill>
              </a:rPr>
              <a:t>triagem auditiva em 100% das crianças. </a:t>
            </a:r>
            <a:endParaRPr lang="pt-BR" sz="2400" dirty="0" smtClean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</a:rPr>
              <a:t>Indicador 2.8: Proporção de crianças com triagem </a:t>
            </a:r>
            <a:r>
              <a:rPr lang="pt-BR" sz="2400" dirty="0" smtClean="0">
                <a:solidFill>
                  <a:schemeClr val="tx1"/>
                </a:solidFill>
              </a:rPr>
              <a:t>auditiva.</a:t>
            </a:r>
            <a:endParaRPr lang="pt-BR" sz="2400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</a:pPr>
            <a:endParaRPr lang="pt-BR" sz="2400" b="1" dirty="0" smtClean="0">
              <a:solidFill>
                <a:schemeClr val="tx1"/>
              </a:solidFill>
            </a:endParaRPr>
          </a:p>
        </p:txBody>
      </p:sp>
      <p:pic>
        <p:nvPicPr>
          <p:cNvPr id="4098" name="Gráfico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3933057"/>
            <a:ext cx="5580112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241453" y="692696"/>
            <a:ext cx="6416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/>
              <a:t>OBJETIVOS, METAS E RESULTADOS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443711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1º mês: 1 criança</a:t>
            </a:r>
          </a:p>
          <a:p>
            <a:r>
              <a:rPr lang="pt-BR" sz="2400" dirty="0" smtClean="0"/>
              <a:t>2º mês: 4 crianças</a:t>
            </a:r>
          </a:p>
          <a:p>
            <a:r>
              <a:rPr lang="pt-BR" sz="2400" dirty="0" smtClean="0"/>
              <a:t>3º mês: 15 crianças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5170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7504" y="1556792"/>
            <a:ext cx="8784976" cy="4968552"/>
          </a:xfrm>
        </p:spPr>
        <p:txBody>
          <a:bodyPr>
            <a:normAutofit/>
          </a:bodyPr>
          <a:lstStyle/>
          <a:p>
            <a:pPr lvl="1" algn="just"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</a:rPr>
              <a:t>Meta 2.9</a:t>
            </a:r>
            <a:r>
              <a:rPr lang="pt-BR" sz="2400" dirty="0" smtClean="0">
                <a:solidFill>
                  <a:schemeClr val="tx1"/>
                </a:solidFill>
              </a:rPr>
              <a:t>: realizar </a:t>
            </a:r>
            <a:r>
              <a:rPr lang="pt-BR" sz="2400" dirty="0">
                <a:solidFill>
                  <a:schemeClr val="tx1"/>
                </a:solidFill>
              </a:rPr>
              <a:t>teste do pezinho em 100% das crianças até 7 dias de </a:t>
            </a:r>
            <a:r>
              <a:rPr lang="pt-BR" sz="2400" dirty="0" smtClean="0">
                <a:solidFill>
                  <a:schemeClr val="tx1"/>
                </a:solidFill>
              </a:rPr>
              <a:t>vida.</a:t>
            </a:r>
          </a:p>
          <a:p>
            <a:pPr lvl="1" algn="just">
              <a:spcBef>
                <a:spcPts val="0"/>
              </a:spcBef>
            </a:pPr>
            <a:r>
              <a:rPr lang="pt-BR" sz="2400" dirty="0" smtClean="0">
                <a:solidFill>
                  <a:schemeClr val="tx1"/>
                </a:solidFill>
              </a:rPr>
              <a:t>Indicador </a:t>
            </a:r>
            <a:r>
              <a:rPr lang="pt-BR" sz="2400" dirty="0">
                <a:solidFill>
                  <a:schemeClr val="tx1"/>
                </a:solidFill>
              </a:rPr>
              <a:t>2.9: Proporção de crianças com teste do pezinho até 7 dias de vida.</a:t>
            </a:r>
            <a:endParaRPr lang="pt-BR" sz="2400" dirty="0" smtClean="0">
              <a:solidFill>
                <a:schemeClr val="tx1"/>
              </a:solidFill>
            </a:endParaRPr>
          </a:p>
        </p:txBody>
      </p:sp>
      <p:pic>
        <p:nvPicPr>
          <p:cNvPr id="5123" name="Gráfico 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84" y="4005064"/>
            <a:ext cx="5544616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241453" y="692696"/>
            <a:ext cx="6416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/>
              <a:t>OBJETIVOS, METAS E RESULTADOS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443711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1º mês: 44 crianças</a:t>
            </a:r>
          </a:p>
          <a:p>
            <a:r>
              <a:rPr lang="pt-BR" sz="2400" dirty="0" smtClean="0"/>
              <a:t>2º mês: 66 crianças</a:t>
            </a:r>
          </a:p>
          <a:p>
            <a:r>
              <a:rPr lang="pt-BR" sz="2400" dirty="0" smtClean="0"/>
              <a:t>3º mês: 94 crianças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5170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7504" y="1484784"/>
            <a:ext cx="8928992" cy="5040560"/>
          </a:xfrm>
        </p:spPr>
        <p:txBody>
          <a:bodyPr>
            <a:normAutofit/>
          </a:bodyPr>
          <a:lstStyle/>
          <a:p>
            <a:pPr lvl="1" algn="just"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</a:rPr>
              <a:t>Meta 2.10: </a:t>
            </a:r>
            <a:r>
              <a:rPr lang="pt-BR" sz="2400" dirty="0" smtClean="0">
                <a:solidFill>
                  <a:schemeClr val="tx1"/>
                </a:solidFill>
              </a:rPr>
              <a:t>realizar avaliação da necessidade de atendimento odontológico em 100% das crianças de 6 e 72 meses.</a:t>
            </a:r>
          </a:p>
          <a:p>
            <a:pPr lvl="1" algn="just"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</a:rPr>
              <a:t>Indicador 2.10: Proporção de crianças de 6 e 72 meses com avaliação da necessidade de atendimento </a:t>
            </a:r>
            <a:r>
              <a:rPr lang="pt-BR" sz="2400" dirty="0" smtClean="0">
                <a:solidFill>
                  <a:schemeClr val="tx1"/>
                </a:solidFill>
              </a:rPr>
              <a:t>odontológico.</a:t>
            </a:r>
          </a:p>
        </p:txBody>
      </p:sp>
      <p:pic>
        <p:nvPicPr>
          <p:cNvPr id="5" name="Gráfico 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64" y="3689648"/>
            <a:ext cx="511256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241453" y="692696"/>
            <a:ext cx="6416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/>
              <a:t>OBJETIVOS, METAS E RESULTADOS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1520" y="443711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1º mês: 75 crianças</a:t>
            </a:r>
          </a:p>
          <a:p>
            <a:r>
              <a:rPr lang="pt-BR" sz="2400" dirty="0" smtClean="0"/>
              <a:t>2º mês: 124 crianças</a:t>
            </a:r>
          </a:p>
          <a:p>
            <a:r>
              <a:rPr lang="pt-BR" sz="2400" dirty="0" smtClean="0"/>
              <a:t>3º mês: 171 crianças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5170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7504" y="1484784"/>
            <a:ext cx="8928992" cy="5256584"/>
          </a:xfrm>
        </p:spPr>
        <p:txBody>
          <a:bodyPr>
            <a:normAutofit/>
          </a:bodyPr>
          <a:lstStyle/>
          <a:p>
            <a:pPr lvl="1" algn="just"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</a:rPr>
              <a:t>Meta 2.11: </a:t>
            </a:r>
            <a:r>
              <a:rPr lang="pt-BR" sz="2400" dirty="0" smtClean="0">
                <a:solidFill>
                  <a:schemeClr val="tx1"/>
                </a:solidFill>
              </a:rPr>
              <a:t>Realizar </a:t>
            </a:r>
            <a:r>
              <a:rPr lang="pt-BR" sz="2400" dirty="0">
                <a:solidFill>
                  <a:schemeClr val="tx1"/>
                </a:solidFill>
              </a:rPr>
              <a:t>primeira consulta odontológica para 100% das crianças de 6 a 72 meses de idade moradoras da área de abrangência, cadastradas na unidade de saúde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lvl="1" algn="just"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</a:rPr>
              <a:t>Indicador 2.11: Proporção de crianças de 6 a 72 meses com primeira consulta odontológica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6146" name="Gráfico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5081240" cy="320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241453" y="692696"/>
            <a:ext cx="6416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/>
              <a:t>OBJETIVOS, METAS E RESULTADOS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443711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1º mês: 19 crianças</a:t>
            </a:r>
          </a:p>
          <a:p>
            <a:r>
              <a:rPr lang="pt-BR" sz="2400" dirty="0" smtClean="0"/>
              <a:t>2º mês: 21 crianças</a:t>
            </a:r>
          </a:p>
          <a:p>
            <a:r>
              <a:rPr lang="pt-BR" sz="2400" dirty="0" smtClean="0"/>
              <a:t>3º mês: 23 crianças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5170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7504" y="1484783"/>
            <a:ext cx="8928992" cy="5230019"/>
          </a:xfrm>
        </p:spPr>
        <p:txBody>
          <a:bodyPr/>
          <a:lstStyle/>
          <a:p>
            <a:pPr lvl="1" algn="just"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</a:rPr>
              <a:t>Objetivo 3: </a:t>
            </a:r>
            <a:r>
              <a:rPr lang="pt-BR" sz="2400" dirty="0">
                <a:solidFill>
                  <a:schemeClr val="tx1"/>
                </a:solidFill>
              </a:rPr>
              <a:t>m</a:t>
            </a:r>
            <a:r>
              <a:rPr lang="pt-BR" sz="2400" dirty="0" smtClean="0">
                <a:solidFill>
                  <a:schemeClr val="tx1"/>
                </a:solidFill>
              </a:rPr>
              <a:t>elhorar </a:t>
            </a:r>
            <a:r>
              <a:rPr lang="pt-BR" sz="2400" dirty="0">
                <a:solidFill>
                  <a:schemeClr val="tx1"/>
                </a:solidFill>
              </a:rPr>
              <a:t>a adesão ao programa de Saúde da </a:t>
            </a:r>
            <a:r>
              <a:rPr lang="pt-BR" sz="2400" dirty="0" smtClean="0">
                <a:solidFill>
                  <a:schemeClr val="tx1"/>
                </a:solidFill>
              </a:rPr>
              <a:t>Criança.</a:t>
            </a:r>
            <a:endParaRPr lang="pt-BR" sz="2400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</a:rPr>
              <a:t>Meta </a:t>
            </a:r>
            <a:r>
              <a:rPr lang="pt-BR" sz="2400" b="1" dirty="0">
                <a:solidFill>
                  <a:schemeClr val="tx1"/>
                </a:solidFill>
              </a:rPr>
              <a:t>3.1: </a:t>
            </a:r>
            <a:r>
              <a:rPr lang="pt-BR" sz="2400" dirty="0">
                <a:solidFill>
                  <a:schemeClr val="tx1"/>
                </a:solidFill>
              </a:rPr>
              <a:t>Fazer busca ativa de 100% das crianças faltosas às consultas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lvl="1" algn="just"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</a:rPr>
              <a:t>Indicador 3.1: Proporção de buscas realizadas às crianças faltosas ao programa de saúde da criança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1076325" lvl="1" indent="-354013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1076325" lvl="1" indent="-354013" algn="just">
              <a:buFont typeface="Arial" panose="020B0604020202020204" pitchFamily="34" charset="0"/>
              <a:buChar char="•"/>
            </a:pPr>
            <a:endParaRPr lang="pt-BR" sz="2800" b="1" dirty="0" smtClean="0">
              <a:solidFill>
                <a:schemeClr val="tx1"/>
              </a:solidFill>
            </a:endParaRPr>
          </a:p>
        </p:txBody>
      </p:sp>
      <p:pic>
        <p:nvPicPr>
          <p:cNvPr id="7171" name="Gráfico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77072"/>
            <a:ext cx="5735600" cy="263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241453" y="692696"/>
            <a:ext cx="6416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/>
              <a:t>OBJETIVOS, METAS E RESULTADOS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443711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1º mês: 0 crianças</a:t>
            </a:r>
          </a:p>
          <a:p>
            <a:r>
              <a:rPr lang="pt-BR" sz="2400" dirty="0" smtClean="0"/>
              <a:t>2º mês: </a:t>
            </a:r>
            <a:r>
              <a:rPr lang="pt-BR" sz="2400" dirty="0"/>
              <a:t>1</a:t>
            </a:r>
            <a:r>
              <a:rPr lang="pt-BR" sz="2400" dirty="0" smtClean="0"/>
              <a:t> criança</a:t>
            </a:r>
          </a:p>
          <a:p>
            <a:r>
              <a:rPr lang="pt-BR" sz="2400" dirty="0" smtClean="0"/>
              <a:t>3º mês: </a:t>
            </a:r>
            <a:r>
              <a:rPr lang="pt-BR" sz="2400" dirty="0"/>
              <a:t>1</a:t>
            </a:r>
            <a:r>
              <a:rPr lang="pt-BR" sz="2400" dirty="0" smtClean="0"/>
              <a:t> criança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5170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8640960" cy="4608512"/>
          </a:xfrm>
        </p:spPr>
        <p:txBody>
          <a:bodyPr>
            <a:normAutofit/>
          </a:bodyPr>
          <a:lstStyle/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Características Rio Branco/AC: 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Capital do Estado do Acre;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Aprox. 357.000 habitantes;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Zona urbana predominante;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53 Unidades Básicas de Saúde (ESF implantada);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462164" y="764704"/>
            <a:ext cx="2448272" cy="540060"/>
          </a:xfrm>
          <a:prstGeom prst="rect">
            <a:avLst/>
          </a:prstGeom>
          <a:solidFill>
            <a:schemeClr val="bg2"/>
          </a:solidFill>
          <a:ln w="76200" cmpd="thickThin">
            <a:solidFill>
              <a:schemeClr val="bg1"/>
            </a:solidFill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/>
              <a:t>INTRODUÇÃO</a:t>
            </a:r>
          </a:p>
          <a:p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462164" y="764704"/>
            <a:ext cx="2910036" cy="540060"/>
          </a:xfrm>
          <a:prstGeom prst="rect">
            <a:avLst/>
          </a:prstGeom>
          <a:solidFill>
            <a:schemeClr val="bg2"/>
          </a:solidFill>
          <a:ln w="76200" cmpd="thickThin">
            <a:solidFill>
              <a:schemeClr val="bg1"/>
            </a:solidFill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/>
              <a:t>INTRODUÇÃO</a:t>
            </a:r>
          </a:p>
          <a:p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25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9144000" cy="5328592"/>
          </a:xfrm>
        </p:spPr>
        <p:txBody>
          <a:bodyPr>
            <a:normAutofit/>
          </a:bodyPr>
          <a:lstStyle/>
          <a:p>
            <a:pPr lvl="1" algn="just"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</a:rPr>
              <a:t>Objetivo 4: </a:t>
            </a:r>
            <a:r>
              <a:rPr lang="pt-BR" sz="2400" dirty="0" smtClean="0">
                <a:solidFill>
                  <a:schemeClr val="tx1"/>
                </a:solidFill>
              </a:rPr>
              <a:t>melhorar </a:t>
            </a:r>
            <a:r>
              <a:rPr lang="pt-BR" sz="2400" dirty="0">
                <a:solidFill>
                  <a:schemeClr val="tx1"/>
                </a:solidFill>
              </a:rPr>
              <a:t>a adesão ao programa de Saúde da </a:t>
            </a:r>
            <a:r>
              <a:rPr lang="pt-BR" sz="2400" dirty="0" smtClean="0">
                <a:solidFill>
                  <a:schemeClr val="tx1"/>
                </a:solidFill>
              </a:rPr>
              <a:t>Criança.</a:t>
            </a:r>
          </a:p>
          <a:p>
            <a:pPr lvl="1" algn="just"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</a:rPr>
              <a:t>Meta 4.1: </a:t>
            </a:r>
            <a:r>
              <a:rPr lang="pt-BR" sz="2400" dirty="0" smtClean="0">
                <a:solidFill>
                  <a:schemeClr val="tx1"/>
                </a:solidFill>
              </a:rPr>
              <a:t>melhorar o registro das informações.</a:t>
            </a:r>
          </a:p>
          <a:p>
            <a:pPr lvl="1" algn="just">
              <a:spcBef>
                <a:spcPts val="0"/>
              </a:spcBef>
            </a:pPr>
            <a:r>
              <a:rPr lang="pt-BR" sz="2400" dirty="0" smtClean="0">
                <a:solidFill>
                  <a:schemeClr val="tx1"/>
                </a:solidFill>
              </a:rPr>
              <a:t>Indicador </a:t>
            </a:r>
            <a:r>
              <a:rPr lang="pt-BR" sz="2400" dirty="0">
                <a:solidFill>
                  <a:schemeClr val="tx1"/>
                </a:solidFill>
              </a:rPr>
              <a:t>4.1: Proporção de crianças com registro atualizado</a:t>
            </a:r>
            <a:endParaRPr lang="pt-BR" sz="2400" dirty="0" smtClean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</a:rPr>
              <a:t>Objetivo 5: </a:t>
            </a:r>
            <a:r>
              <a:rPr lang="pt-BR" sz="2400" dirty="0" smtClean="0">
                <a:solidFill>
                  <a:schemeClr val="tx1"/>
                </a:solidFill>
              </a:rPr>
              <a:t>mapear as crianças de risco pertencentes à área de abrangência.</a:t>
            </a:r>
          </a:p>
          <a:p>
            <a:pPr lvl="1" algn="just">
              <a:spcBef>
                <a:spcPts val="0"/>
              </a:spcBef>
            </a:pPr>
            <a:r>
              <a:rPr lang="pt-BR" sz="2400" b="1" dirty="0" smtClean="0">
                <a:solidFill>
                  <a:schemeClr val="tx1"/>
                </a:solidFill>
              </a:rPr>
              <a:t>Meta 5.1: </a:t>
            </a:r>
            <a:r>
              <a:rPr lang="pt-BR" sz="2400" dirty="0" smtClean="0">
                <a:solidFill>
                  <a:schemeClr val="tx1"/>
                </a:solidFill>
              </a:rPr>
              <a:t>realizar </a:t>
            </a:r>
            <a:r>
              <a:rPr lang="pt-BR" sz="2400" dirty="0">
                <a:solidFill>
                  <a:schemeClr val="tx1"/>
                </a:solidFill>
              </a:rPr>
              <a:t>avaliação de risco em 100% das crianças cadastradas no programa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pt-BR" sz="2400" dirty="0">
                <a:solidFill>
                  <a:schemeClr val="tx1"/>
                </a:solidFill>
              </a:rPr>
              <a:t>Indicador 5.1: Proporção de crianças com avaliação de risco.</a:t>
            </a:r>
            <a:endParaRPr lang="pt-BR" sz="2400" dirty="0" smtClean="0">
              <a:solidFill>
                <a:schemeClr val="tx1"/>
              </a:solidFill>
            </a:endParaRPr>
          </a:p>
        </p:txBody>
      </p:sp>
      <p:pic>
        <p:nvPicPr>
          <p:cNvPr id="8194" name="Gráfico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7073"/>
            <a:ext cx="5508104" cy="2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241453" y="692696"/>
            <a:ext cx="6416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/>
              <a:t>OBJETIVOS, METAS E RESULTADOS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443711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1º mês: 87 crianças</a:t>
            </a:r>
          </a:p>
          <a:p>
            <a:r>
              <a:rPr lang="pt-BR" sz="2400" dirty="0" smtClean="0"/>
              <a:t>2º mês: 136 crianças</a:t>
            </a:r>
          </a:p>
          <a:p>
            <a:r>
              <a:rPr lang="pt-BR" sz="2400" dirty="0" smtClean="0"/>
              <a:t>3º mês: 200 crianças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5170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4000" cy="5400600"/>
          </a:xfrm>
        </p:spPr>
        <p:txBody>
          <a:bodyPr>
            <a:normAutofit/>
          </a:bodyPr>
          <a:lstStyle/>
          <a:p>
            <a:pPr lvl="1" algn="just">
              <a:spcBef>
                <a:spcPts val="0"/>
              </a:spcBef>
            </a:pPr>
            <a:r>
              <a:rPr lang="pt-BR" sz="2300" b="1" dirty="0" smtClean="0">
                <a:solidFill>
                  <a:schemeClr val="tx1"/>
                </a:solidFill>
              </a:rPr>
              <a:t>Objetivo 6: </a:t>
            </a:r>
            <a:r>
              <a:rPr lang="pt-BR" sz="2300" dirty="0" smtClean="0">
                <a:solidFill>
                  <a:schemeClr val="tx1"/>
                </a:solidFill>
              </a:rPr>
              <a:t>promover a saúde das crianças.</a:t>
            </a:r>
            <a:endParaRPr lang="pt-BR" sz="2300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pt-BR" sz="2300" b="1" dirty="0" smtClean="0">
                <a:solidFill>
                  <a:schemeClr val="tx1"/>
                </a:solidFill>
              </a:rPr>
              <a:t>Meta 6.1: </a:t>
            </a:r>
            <a:r>
              <a:rPr lang="pt-BR" sz="2300" dirty="0">
                <a:solidFill>
                  <a:schemeClr val="tx1"/>
                </a:solidFill>
              </a:rPr>
              <a:t>d</a:t>
            </a:r>
            <a:r>
              <a:rPr lang="pt-BR" sz="2300" dirty="0" smtClean="0">
                <a:solidFill>
                  <a:schemeClr val="tx1"/>
                </a:solidFill>
              </a:rPr>
              <a:t>ar </a:t>
            </a:r>
            <a:r>
              <a:rPr lang="pt-BR" sz="2300" dirty="0">
                <a:solidFill>
                  <a:schemeClr val="tx1"/>
                </a:solidFill>
              </a:rPr>
              <a:t>orientações para prevenir acidentes na infância em 100% das consultas de saúde da </a:t>
            </a:r>
            <a:r>
              <a:rPr lang="pt-BR" sz="2300" dirty="0" smtClean="0">
                <a:solidFill>
                  <a:schemeClr val="tx1"/>
                </a:solidFill>
              </a:rPr>
              <a:t>criança.</a:t>
            </a:r>
          </a:p>
          <a:p>
            <a:pPr lvl="1" algn="just">
              <a:spcBef>
                <a:spcPts val="0"/>
              </a:spcBef>
            </a:pPr>
            <a:r>
              <a:rPr lang="pt-BR" sz="2300" dirty="0">
                <a:solidFill>
                  <a:schemeClr val="tx1"/>
                </a:solidFill>
              </a:rPr>
              <a:t>Indicador 6.1: Proporção de crianças cujas mães receberam orientações sobre prevenção de acidentes na infância.</a:t>
            </a:r>
          </a:p>
          <a:p>
            <a:pPr marL="1076325" lvl="1" indent="-354013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</a:endParaRPr>
          </a:p>
          <a:p>
            <a:pPr marL="1076325" lvl="1" indent="-354013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</a:endParaRPr>
          </a:p>
          <a:p>
            <a:pPr marL="1076325" lvl="1" indent="-354013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</p:txBody>
      </p:sp>
      <p:pic>
        <p:nvPicPr>
          <p:cNvPr id="5" name="Gráfico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61048"/>
            <a:ext cx="5580112" cy="296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241453" y="692696"/>
            <a:ext cx="6416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/>
              <a:t>OBJETIVOS, METAS E RESULTADOS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9512" y="443711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1º mês: 87 crianças</a:t>
            </a:r>
          </a:p>
          <a:p>
            <a:r>
              <a:rPr lang="pt-BR" sz="2400" dirty="0" smtClean="0"/>
              <a:t>2º mês: 136 crianças</a:t>
            </a:r>
          </a:p>
          <a:p>
            <a:r>
              <a:rPr lang="pt-BR" sz="2400" dirty="0" smtClean="0"/>
              <a:t>3º mês: 200 crianças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5170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4000" cy="5400600"/>
          </a:xfrm>
        </p:spPr>
        <p:txBody>
          <a:bodyPr>
            <a:normAutofit/>
          </a:bodyPr>
          <a:lstStyle/>
          <a:p>
            <a:pPr lvl="1" algn="just">
              <a:spcBef>
                <a:spcPts val="0"/>
              </a:spcBef>
            </a:pPr>
            <a:endParaRPr lang="pt-BR" sz="2300" b="1" dirty="0" smtClean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</a:pPr>
            <a:endParaRPr lang="pt-BR" sz="2300" b="1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pt-BR" sz="2300" b="1" dirty="0" smtClean="0">
                <a:solidFill>
                  <a:schemeClr val="tx1"/>
                </a:solidFill>
              </a:rPr>
              <a:t>Meta </a:t>
            </a:r>
            <a:r>
              <a:rPr lang="pt-BR" sz="2300" b="1" dirty="0">
                <a:solidFill>
                  <a:schemeClr val="tx1"/>
                </a:solidFill>
              </a:rPr>
              <a:t>6.2: </a:t>
            </a:r>
            <a:r>
              <a:rPr lang="pt-BR" sz="2300" dirty="0" smtClean="0">
                <a:solidFill>
                  <a:schemeClr val="tx1"/>
                </a:solidFill>
              </a:rPr>
              <a:t>colocar </a:t>
            </a:r>
            <a:r>
              <a:rPr lang="pt-BR" sz="2300" dirty="0">
                <a:solidFill>
                  <a:schemeClr val="tx1"/>
                </a:solidFill>
              </a:rPr>
              <a:t>100% das crianças para mamar durante a primeira </a:t>
            </a:r>
            <a:r>
              <a:rPr lang="pt-BR" sz="2300" dirty="0" smtClean="0">
                <a:solidFill>
                  <a:schemeClr val="tx1"/>
                </a:solidFill>
              </a:rPr>
              <a:t>consulta.</a:t>
            </a:r>
          </a:p>
          <a:p>
            <a:pPr lvl="1" algn="just">
              <a:spcBef>
                <a:spcPts val="0"/>
              </a:spcBef>
            </a:pPr>
            <a:r>
              <a:rPr lang="pt-BR" sz="2300" dirty="0" smtClean="0">
                <a:solidFill>
                  <a:schemeClr val="tx1"/>
                </a:solidFill>
              </a:rPr>
              <a:t>Indicador </a:t>
            </a:r>
            <a:r>
              <a:rPr lang="pt-BR" sz="2300" dirty="0">
                <a:solidFill>
                  <a:schemeClr val="tx1"/>
                </a:solidFill>
              </a:rPr>
              <a:t>6.2: Proporção de crianças colocadas para mamar durante a primeira consulta.</a:t>
            </a:r>
          </a:p>
          <a:p>
            <a:pPr marL="1076325" lvl="1" indent="-354013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</a:endParaRPr>
          </a:p>
          <a:p>
            <a:pPr marL="1076325" lvl="1" indent="-354013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</a:endParaRPr>
          </a:p>
          <a:p>
            <a:pPr marL="1076325" lvl="1" indent="-354013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241453" y="692696"/>
            <a:ext cx="6416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/>
              <a:t>OBJETIVOS, METAS E RESULTADOS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9512" y="443711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1º mês: 14 crianças</a:t>
            </a:r>
          </a:p>
          <a:p>
            <a:r>
              <a:rPr lang="pt-BR" sz="2400" dirty="0" smtClean="0"/>
              <a:t>2º mês: 18 crianças</a:t>
            </a:r>
          </a:p>
          <a:p>
            <a:r>
              <a:rPr lang="pt-BR" sz="2400" dirty="0" smtClean="0"/>
              <a:t>3º mês: 40 crianças</a:t>
            </a:r>
            <a:endParaRPr lang="pt-BR" sz="2400" dirty="0"/>
          </a:p>
        </p:txBody>
      </p:sp>
      <p:pic>
        <p:nvPicPr>
          <p:cNvPr id="1026" name="Gráfico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3645024"/>
            <a:ext cx="5220072" cy="324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21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0" y="1215916"/>
            <a:ext cx="9036496" cy="5525452"/>
          </a:xfrm>
        </p:spPr>
        <p:txBody>
          <a:bodyPr>
            <a:normAutofit/>
          </a:bodyPr>
          <a:lstStyle/>
          <a:p>
            <a:pPr lvl="1" algn="just">
              <a:spcBef>
                <a:spcPts val="0"/>
              </a:spcBef>
            </a:pPr>
            <a:r>
              <a:rPr lang="pt-BR" sz="2300" b="1" dirty="0" smtClean="0">
                <a:solidFill>
                  <a:schemeClr val="tx1"/>
                </a:solidFill>
              </a:rPr>
              <a:t>Meta </a:t>
            </a:r>
            <a:r>
              <a:rPr lang="pt-BR" sz="2300" b="1" dirty="0">
                <a:solidFill>
                  <a:schemeClr val="tx1"/>
                </a:solidFill>
              </a:rPr>
              <a:t>6.3: </a:t>
            </a:r>
            <a:r>
              <a:rPr lang="pt-BR" sz="2300" dirty="0" smtClean="0">
                <a:solidFill>
                  <a:schemeClr val="tx1"/>
                </a:solidFill>
              </a:rPr>
              <a:t>fornecer </a:t>
            </a:r>
            <a:r>
              <a:rPr lang="pt-BR" sz="2300" dirty="0">
                <a:solidFill>
                  <a:schemeClr val="tx1"/>
                </a:solidFill>
              </a:rPr>
              <a:t>orientações nutricionais de acordo com a faixa etária para 100% das crianças</a:t>
            </a:r>
            <a:r>
              <a:rPr lang="pt-BR" sz="2300" dirty="0" smtClean="0">
                <a:solidFill>
                  <a:schemeClr val="tx1"/>
                </a:solidFill>
              </a:rPr>
              <a:t>.</a:t>
            </a:r>
          </a:p>
          <a:p>
            <a:pPr lvl="1" algn="just">
              <a:spcBef>
                <a:spcPts val="0"/>
              </a:spcBef>
            </a:pPr>
            <a:r>
              <a:rPr lang="pt-BR" sz="2300" dirty="0">
                <a:solidFill>
                  <a:schemeClr val="tx1"/>
                </a:solidFill>
              </a:rPr>
              <a:t>Indicador 6.3: Proporção de crianças cujas mães receberam orientações nutricionais de acordo com a faixa </a:t>
            </a:r>
            <a:r>
              <a:rPr lang="pt-BR" sz="2300" dirty="0" smtClean="0">
                <a:solidFill>
                  <a:schemeClr val="tx1"/>
                </a:solidFill>
              </a:rPr>
              <a:t>etária.</a:t>
            </a:r>
          </a:p>
          <a:p>
            <a:pPr lvl="1" algn="just">
              <a:spcBef>
                <a:spcPts val="0"/>
              </a:spcBef>
            </a:pPr>
            <a:r>
              <a:rPr lang="pt-BR" sz="2300" b="1" dirty="0" smtClean="0">
                <a:solidFill>
                  <a:schemeClr val="tx1"/>
                </a:solidFill>
              </a:rPr>
              <a:t>Meta </a:t>
            </a:r>
            <a:r>
              <a:rPr lang="pt-BR" sz="2300" b="1" dirty="0">
                <a:solidFill>
                  <a:schemeClr val="tx1"/>
                </a:solidFill>
              </a:rPr>
              <a:t>6.4: </a:t>
            </a:r>
            <a:r>
              <a:rPr lang="pt-BR" sz="2300" dirty="0">
                <a:solidFill>
                  <a:schemeClr val="tx1"/>
                </a:solidFill>
              </a:rPr>
              <a:t>fornecer orientações sobre higiene bucal para 100% das crianças de acordo com a faixa etária.</a:t>
            </a:r>
          </a:p>
          <a:p>
            <a:pPr lvl="1" algn="just">
              <a:spcBef>
                <a:spcPts val="0"/>
              </a:spcBef>
            </a:pPr>
            <a:r>
              <a:rPr lang="pt-BR" sz="2300" dirty="0">
                <a:solidFill>
                  <a:schemeClr val="tx1"/>
                </a:solidFill>
              </a:rPr>
              <a:t>Indicador 6.4: Proporção de crianças cujas mães receberam orientações sobre higiene bucal de acordo com a faixa </a:t>
            </a:r>
            <a:r>
              <a:rPr lang="pt-BR" sz="2300" dirty="0" smtClean="0">
                <a:solidFill>
                  <a:schemeClr val="tx1"/>
                </a:solidFill>
              </a:rPr>
              <a:t>etária.</a:t>
            </a:r>
            <a:endParaRPr lang="pt-BR" sz="2300" dirty="0">
              <a:solidFill>
                <a:schemeClr val="tx1"/>
              </a:solidFill>
            </a:endParaRPr>
          </a:p>
          <a:p>
            <a:pPr lvl="1" indent="-354013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300" dirty="0" smtClean="0">
              <a:solidFill>
                <a:schemeClr val="tx1"/>
              </a:solidFill>
            </a:endParaRPr>
          </a:p>
        </p:txBody>
      </p:sp>
      <p:pic>
        <p:nvPicPr>
          <p:cNvPr id="5" name="Gráfico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77072"/>
            <a:ext cx="5292080" cy="275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241453" y="692696"/>
            <a:ext cx="6416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/>
              <a:t>OBJETIVOS, METAS E RESULTADOS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1520" y="443711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1º mês: 87 crianças</a:t>
            </a:r>
          </a:p>
          <a:p>
            <a:r>
              <a:rPr lang="pt-BR" sz="2400" dirty="0" smtClean="0"/>
              <a:t>2º mês: 136 crianças</a:t>
            </a:r>
          </a:p>
          <a:p>
            <a:r>
              <a:rPr lang="pt-BR" sz="2400" dirty="0" smtClean="0"/>
              <a:t>3º mês: 200 crianças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7531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9512" y="1556792"/>
            <a:ext cx="8856984" cy="5112568"/>
          </a:xfrm>
        </p:spPr>
        <p:txBody>
          <a:bodyPr>
            <a:normAutofit/>
          </a:bodyPr>
          <a:lstStyle/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Ampliação da cobertura;</a:t>
            </a:r>
          </a:p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Acompanhamento 100% das crianças;</a:t>
            </a:r>
          </a:p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Busca ativa aos faltosos;</a:t>
            </a:r>
          </a:p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Capacitação;</a:t>
            </a:r>
          </a:p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Ausência de acompanhamento previamente;</a:t>
            </a:r>
          </a:p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Padronização atendimento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  <a:endParaRPr lang="pt-BR" sz="2400" dirty="0" smtClean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58360" y="836712"/>
            <a:ext cx="2191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 smtClean="0"/>
              <a:t>DISCUSSÃO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1279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7504" y="1484784"/>
            <a:ext cx="8856984" cy="5184576"/>
          </a:xfrm>
        </p:spPr>
        <p:txBody>
          <a:bodyPr>
            <a:normAutofit/>
          </a:bodyPr>
          <a:lstStyle/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Orientações aos pais: saúde bucal, nutrição infantil, prevenção de acidentes, acompanhamento crescimento e desenvolvimento;</a:t>
            </a:r>
          </a:p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Vacinação;</a:t>
            </a:r>
          </a:p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Promoção aleitamento materno;</a:t>
            </a:r>
          </a:p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Suplementação de ferro;</a:t>
            </a:r>
          </a:p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Teste do pezinho e da orelhinha.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353796" y="836712"/>
            <a:ext cx="2191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 smtClean="0"/>
              <a:t>DISCUSSÃO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1301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8640960" cy="4608512"/>
          </a:xfrm>
        </p:spPr>
        <p:txBody>
          <a:bodyPr>
            <a:normAutofit/>
          </a:bodyPr>
          <a:lstStyle/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Experiência prévia com Saúde da Família;</a:t>
            </a:r>
          </a:p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Importância das Unidades do Curso;</a:t>
            </a:r>
          </a:p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Escolha do tema;</a:t>
            </a:r>
          </a:p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Medo;</a:t>
            </a:r>
          </a:p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Experiência única;</a:t>
            </a:r>
          </a:p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Mudanças;</a:t>
            </a:r>
          </a:p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Projetos futuros.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59659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REFLEXÃO CRÍTICA SOBRE O PROCESSO PESSOAL DE </a:t>
            </a:r>
            <a:r>
              <a:rPr lang="pt-BR" sz="2800" b="1" dirty="0" smtClean="0"/>
              <a:t>APRENDIZAGEM</a:t>
            </a:r>
          </a:p>
        </p:txBody>
      </p:sp>
    </p:spTree>
    <p:extLst>
      <p:ext uri="{BB962C8B-B14F-4D97-AF65-F5344CB8AC3E}">
        <p14:creationId xmlns:p14="http://schemas.microsoft.com/office/powerpoint/2010/main" val="31279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8856984" cy="532859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dirty="0" smtClean="0"/>
              <a:t>BRASIL</a:t>
            </a:r>
            <a:r>
              <a:rPr lang="pt-BR" dirty="0"/>
              <a:t>. Ministério da Saúde. Secretaria de Atenção à Saúde. Departamento de Atenção Básica. </a:t>
            </a:r>
            <a:r>
              <a:rPr lang="pt-BR" b="1" dirty="0"/>
              <a:t>Saúde da criança</a:t>
            </a:r>
            <a:r>
              <a:rPr lang="pt-BR" dirty="0"/>
              <a:t>: crescimento e desenvolvimento. Brasília: Ministério da Saúde, 2012. 272p. </a:t>
            </a:r>
          </a:p>
          <a:p>
            <a:pPr algn="just">
              <a:spcBef>
                <a:spcPts val="0"/>
              </a:spcBef>
            </a:pPr>
            <a:r>
              <a:rPr lang="pt-BR" dirty="0"/>
              <a:t>  </a:t>
            </a:r>
          </a:p>
          <a:p>
            <a:pPr algn="just">
              <a:spcBef>
                <a:spcPts val="0"/>
              </a:spcBef>
            </a:pPr>
            <a:r>
              <a:rPr lang="pt-BR" dirty="0"/>
              <a:t>LEAO, C. D. A.; CALDEIRA, A. P.; OLIVEIRA, M. M. C. Atributos da atenção primária na assistência à saúde da criança: avaliação dos cuidadores.</a:t>
            </a:r>
            <a:r>
              <a:rPr lang="pt-BR" b="1" dirty="0"/>
              <a:t> Rev. Bras. Saúde Mater. Infant.</a:t>
            </a:r>
            <a:r>
              <a:rPr lang="pt-BR" dirty="0"/>
              <a:t>, Recife, v. 11, n. 3, p. 323-334, set. 2011. Disponível em: &lt; http://www.scielo.br/pdf/rbsmi/v11n3/a13v11n3.pdf&gt;. Acesso em: 11 ago. 2014.  </a:t>
            </a:r>
          </a:p>
          <a:p>
            <a:pPr algn="just">
              <a:spcBef>
                <a:spcPts val="0"/>
              </a:spcBef>
            </a:pPr>
            <a:r>
              <a:rPr lang="pt-BR" dirty="0"/>
              <a:t>  </a:t>
            </a:r>
          </a:p>
          <a:p>
            <a:pPr algn="just">
              <a:spcBef>
                <a:spcPts val="0"/>
              </a:spcBef>
            </a:pPr>
            <a:r>
              <a:rPr lang="en-US" dirty="0"/>
              <a:t>MELLO, D. F. </a:t>
            </a:r>
            <a:r>
              <a:rPr lang="en-US" i="1" dirty="0"/>
              <a:t>et al.</a:t>
            </a:r>
            <a:r>
              <a:rPr lang="en-US" dirty="0"/>
              <a:t>  </a:t>
            </a:r>
            <a:r>
              <a:rPr lang="pt-BR" dirty="0"/>
              <a:t>Seguimento da saúde da criança e a </a:t>
            </a:r>
            <a:r>
              <a:rPr lang="pt-BR" dirty="0" err="1"/>
              <a:t>longitudinalidade</a:t>
            </a:r>
            <a:r>
              <a:rPr lang="pt-BR" dirty="0"/>
              <a:t> do cuidado.</a:t>
            </a:r>
            <a:r>
              <a:rPr lang="pt-BR" b="1" dirty="0"/>
              <a:t> Rev. Bras. </a:t>
            </a:r>
            <a:r>
              <a:rPr lang="pt-BR" b="1" dirty="0" err="1"/>
              <a:t>Enferm</a:t>
            </a:r>
            <a:r>
              <a:rPr lang="pt-BR" b="1" dirty="0"/>
              <a:t>.</a:t>
            </a:r>
            <a:r>
              <a:rPr lang="pt-BR" dirty="0"/>
              <a:t>, Brasília, v. 65, n. 4, p. 675-679, jul. - ago. 2012. Disponível em: &lt;http://www.scielo.br/pdf/reben/v65n4/a18v65n4.pdf&gt;. Acesso em: 11 ago. 2014. </a:t>
            </a:r>
          </a:p>
        </p:txBody>
      </p:sp>
      <p:sp>
        <p:nvSpPr>
          <p:cNvPr id="2" name="Retângulo 1"/>
          <p:cNvSpPr/>
          <p:nvPr/>
        </p:nvSpPr>
        <p:spPr>
          <a:xfrm>
            <a:off x="3131840" y="745054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/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31279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8640960" cy="4608512"/>
          </a:xfrm>
        </p:spPr>
        <p:txBody>
          <a:bodyPr>
            <a:normAutofit/>
          </a:bodyPr>
          <a:lstStyle/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Características Rio Branco/AC: 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01 Hospital do Câncer;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01 Hospital das Clínicas;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01 Hospital de Urgência e </a:t>
            </a:r>
            <a:r>
              <a:rPr lang="pt-BR" sz="2800" dirty="0" smtClean="0"/>
              <a:t>Emergência</a:t>
            </a:r>
            <a:r>
              <a:rPr lang="pt-BR" sz="2800" dirty="0"/>
              <a:t>;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01 Maternidade;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03 Unidades de Pronto-Atendimento;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12 Unidades de Referência em Atendimento Primários.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462164" y="764704"/>
            <a:ext cx="2448272" cy="540060"/>
          </a:xfrm>
          <a:prstGeom prst="rect">
            <a:avLst/>
          </a:prstGeom>
          <a:solidFill>
            <a:schemeClr val="bg2"/>
          </a:solidFill>
          <a:ln w="76200" cmpd="thickThin">
            <a:solidFill>
              <a:schemeClr val="bg1"/>
            </a:solidFill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/>
              <a:t>INTRODUÇÃO</a:t>
            </a:r>
          </a:p>
          <a:p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462164" y="764704"/>
            <a:ext cx="2910036" cy="540060"/>
          </a:xfrm>
          <a:prstGeom prst="rect">
            <a:avLst/>
          </a:prstGeom>
          <a:solidFill>
            <a:schemeClr val="bg2"/>
          </a:solidFill>
          <a:ln w="76200" cmpd="thickThin">
            <a:solidFill>
              <a:schemeClr val="bg1"/>
            </a:solidFill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/>
              <a:t>INTRODUÇÃO</a:t>
            </a:r>
          </a:p>
          <a:p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01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8640960" cy="4608512"/>
          </a:xfrm>
        </p:spPr>
        <p:txBody>
          <a:bodyPr>
            <a:normAutofit/>
          </a:bodyPr>
          <a:lstStyle/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Caracterização UBS Gentil </a:t>
            </a:r>
            <a:r>
              <a:rPr lang="pt-BR" sz="2400" dirty="0" err="1" smtClean="0">
                <a:solidFill>
                  <a:schemeClr val="tx1"/>
                </a:solidFill>
              </a:rPr>
              <a:t>Perdomo</a:t>
            </a:r>
            <a:r>
              <a:rPr lang="pt-BR" sz="2400" dirty="0" smtClean="0">
                <a:solidFill>
                  <a:schemeClr val="tx1"/>
                </a:solidFill>
              </a:rPr>
              <a:t>: 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Área de abrangência 20.000 habitantes;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03 equipes de Saúde da Família;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01 cirurgião-dentista;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Boa estrutura física;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Agendamento de consultas + demanda espontânea.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462164" y="764704"/>
            <a:ext cx="2448272" cy="540060"/>
          </a:xfrm>
          <a:prstGeom prst="rect">
            <a:avLst/>
          </a:prstGeom>
          <a:solidFill>
            <a:schemeClr val="bg2"/>
          </a:solidFill>
          <a:ln w="76200" cmpd="thickThin">
            <a:solidFill>
              <a:schemeClr val="bg1"/>
            </a:solidFill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/>
              <a:t>INTRODUÇÃO</a:t>
            </a:r>
          </a:p>
          <a:p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462164" y="764704"/>
            <a:ext cx="2910036" cy="540060"/>
          </a:xfrm>
          <a:prstGeom prst="rect">
            <a:avLst/>
          </a:prstGeom>
          <a:solidFill>
            <a:schemeClr val="bg2"/>
          </a:solidFill>
          <a:ln w="76200" cmpd="thickThin">
            <a:solidFill>
              <a:schemeClr val="bg1"/>
            </a:solidFill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/>
              <a:t>INTRODUÇÃO</a:t>
            </a:r>
          </a:p>
          <a:p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79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8640960" cy="4608512"/>
          </a:xfrm>
        </p:spPr>
        <p:txBody>
          <a:bodyPr>
            <a:normAutofit/>
          </a:bodyPr>
          <a:lstStyle/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Programa Saúde da criança antes da intervenção: 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Inexistente;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Consultas por procura de pais e responsáveis;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Ausência de acompanhamento.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462164" y="764704"/>
            <a:ext cx="2910036" cy="540060"/>
          </a:xfrm>
          <a:prstGeom prst="rect">
            <a:avLst/>
          </a:prstGeom>
          <a:solidFill>
            <a:schemeClr val="bg2"/>
          </a:solidFill>
          <a:ln w="76200" cmpd="thickThin">
            <a:solidFill>
              <a:schemeClr val="bg1"/>
            </a:solidFill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/>
              <a:t>INTRODUÇÃO</a:t>
            </a:r>
          </a:p>
          <a:p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79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8640960" cy="1152128"/>
          </a:xfrm>
        </p:spPr>
        <p:txBody>
          <a:bodyPr>
            <a:normAutofit/>
          </a:bodyPr>
          <a:lstStyle/>
          <a:p>
            <a:pPr lvl="2" algn="just">
              <a:spcBef>
                <a:spcPts val="0"/>
              </a:spcBef>
            </a:pPr>
            <a:r>
              <a:rPr lang="pt-BR" sz="2400" dirty="0" smtClean="0"/>
              <a:t>Melhorar </a:t>
            </a:r>
            <a:r>
              <a:rPr lang="pt-BR" sz="2400" dirty="0"/>
              <a:t>a atenção às crianças entre zero e setenta e dois meses na UBS Gentil </a:t>
            </a:r>
            <a:r>
              <a:rPr lang="pt-BR" sz="2400" dirty="0" err="1"/>
              <a:t>Perdomo</a:t>
            </a:r>
            <a:r>
              <a:rPr lang="pt-BR" sz="2400" dirty="0"/>
              <a:t>, Rio Branco/AC.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endParaRPr lang="pt-BR" sz="2400" b="1" dirty="0" smtClean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987824" y="764704"/>
            <a:ext cx="3384376" cy="540060"/>
          </a:xfrm>
          <a:prstGeom prst="rect">
            <a:avLst/>
          </a:prstGeom>
          <a:solidFill>
            <a:schemeClr val="bg2"/>
          </a:solidFill>
          <a:ln w="76200" cmpd="thickThin">
            <a:solidFill>
              <a:schemeClr val="bg1"/>
            </a:solidFill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</a:pPr>
            <a:r>
              <a:rPr lang="pt-BR" sz="2800" b="1" dirty="0" smtClean="0">
                <a:solidFill>
                  <a:schemeClr val="tx1"/>
                </a:solidFill>
              </a:rPr>
              <a:t>OBJETIVO GERAL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8640960" cy="4608512"/>
          </a:xfrm>
        </p:spPr>
        <p:txBody>
          <a:bodyPr>
            <a:normAutofit/>
          </a:bodyPr>
          <a:lstStyle/>
          <a:p>
            <a:pPr marL="722313" lvl="1" indent="-3683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As ações </a:t>
            </a:r>
            <a:r>
              <a:rPr lang="pt-BR" sz="2400" dirty="0">
                <a:solidFill>
                  <a:schemeClr val="tx1"/>
                </a:solidFill>
              </a:rPr>
              <a:t>foram podem ser agrupadas em 04 eixos</a:t>
            </a:r>
            <a:r>
              <a:rPr lang="pt-BR" sz="2400" dirty="0" smtClean="0">
                <a:solidFill>
                  <a:schemeClr val="tx1"/>
                </a:solidFill>
              </a:rPr>
              <a:t>: 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Monitoramento e Avaliação (M&amp;A); 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Organização e Gestão do Serviço (OGS); 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Engajamento Público (EP); </a:t>
            </a:r>
          </a:p>
          <a:p>
            <a:pPr marL="1165225" lvl="2" indent="-4572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Qualificação da Prática Clínica (QPC).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95850" y="836712"/>
            <a:ext cx="4507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 smtClean="0"/>
              <a:t>METODOLOGIA - AÇÕES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1279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29126" y="1556792"/>
            <a:ext cx="8640960" cy="4968552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No eixo M&amp;A:</a:t>
            </a:r>
          </a:p>
          <a:p>
            <a:pPr lvl="8" algn="just"/>
            <a:r>
              <a:rPr lang="pt-BR" sz="2400" dirty="0" smtClean="0"/>
              <a:t>Monitoramento dos cadastros; dos percentuais de ingressos na ação programática; do crescimento e desenvolvimento; dos registros das ações realizadas; do aleitamento materno; da periodicidade das consultas; das crianças de alto risco.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95850" y="836712"/>
            <a:ext cx="4507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800" b="1" dirty="0" smtClean="0"/>
              <a:t>METODOLOGIA - AÇÕES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0135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661</TotalTime>
  <Words>1713</Words>
  <Application>Microsoft Office PowerPoint</Application>
  <PresentationFormat>Apresentação na tela (4:3)</PresentationFormat>
  <Paragraphs>266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BlackTie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Danilo</dc:creator>
  <cp:lastModifiedBy>Danilo</cp:lastModifiedBy>
  <cp:revision>52</cp:revision>
  <dcterms:created xsi:type="dcterms:W3CDTF">2015-01-14T00:35:51Z</dcterms:created>
  <dcterms:modified xsi:type="dcterms:W3CDTF">2015-01-22T17:32:16Z</dcterms:modified>
</cp:coreProperties>
</file>