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259" r:id="rId3"/>
    <p:sldId id="260" r:id="rId4"/>
    <p:sldId id="28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0" r:id="rId13"/>
    <p:sldId id="284" r:id="rId14"/>
    <p:sldId id="269" r:id="rId15"/>
    <p:sldId id="270" r:id="rId16"/>
    <p:sldId id="289" r:id="rId17"/>
    <p:sldId id="288" r:id="rId18"/>
    <p:sldId id="291" r:id="rId19"/>
    <p:sldId id="272" r:id="rId20"/>
    <p:sldId id="292" r:id="rId21"/>
    <p:sldId id="273" r:id="rId22"/>
    <p:sldId id="274" r:id="rId23"/>
    <p:sldId id="276" r:id="rId24"/>
    <p:sldId id="277" r:id="rId25"/>
    <p:sldId id="278" r:id="rId26"/>
    <p:sldId id="279" r:id="rId27"/>
    <p:sldId id="28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ÉRIA AMARAL" initials="RA" lastIdx="4" clrIdx="0">
    <p:extLst/>
  </p:cmAuthor>
  <p:cmAuthor id="2" name="Rogéria Amaral" initials="R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0.36718750000000039</c:v>
                </c:pt>
                <c:pt idx="1">
                  <c:v>0.68750000000000056</c:v>
                </c:pt>
                <c:pt idx="2">
                  <c:v>0.9375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79264"/>
        <c:axId val="34571968"/>
      </c:barChart>
      <c:catAx>
        <c:axId val="3597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571968"/>
        <c:crosses val="autoZero"/>
        <c:auto val="1"/>
        <c:lblAlgn val="ctr"/>
        <c:lblOffset val="100"/>
        <c:noMultiLvlLbl val="0"/>
      </c:catAx>
      <c:valAx>
        <c:axId val="34571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9792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0.97872340425531978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91616"/>
        <c:axId val="34574848"/>
      </c:barChart>
      <c:catAx>
        <c:axId val="66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574848"/>
        <c:crosses val="autoZero"/>
        <c:auto val="1"/>
        <c:lblAlgn val="ctr"/>
        <c:lblOffset val="100"/>
        <c:noMultiLvlLbl val="0"/>
      </c:catAx>
      <c:valAx>
        <c:axId val="345748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9916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0.96428571428571463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49952"/>
        <c:axId val="32207360"/>
      </c:barChart>
      <c:catAx>
        <c:axId val="3474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207360"/>
        <c:crosses val="autoZero"/>
        <c:auto val="1"/>
        <c:lblAlgn val="ctr"/>
        <c:lblOffset val="100"/>
        <c:noMultiLvlLbl val="0"/>
      </c:catAx>
      <c:valAx>
        <c:axId val="32207360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749952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0.0%</c:formatCode>
                <c:ptCount val="3"/>
                <c:pt idx="0">
                  <c:v>0.70212765957446865</c:v>
                </c:pt>
                <c:pt idx="1">
                  <c:v>0.68181818181818177</c:v>
                </c:pt>
                <c:pt idx="2">
                  <c:v>0.62500000000000089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46080"/>
        <c:axId val="32210240"/>
      </c:barChart>
      <c:catAx>
        <c:axId val="7364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210240"/>
        <c:crosses val="autoZero"/>
        <c:auto val="1"/>
        <c:lblAlgn val="ctr"/>
        <c:lblOffset val="100"/>
        <c:noMultiLvlLbl val="0"/>
      </c:catAx>
      <c:valAx>
        <c:axId val="322102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6460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0.93617021276595769</c:v>
                </c:pt>
                <c:pt idx="1">
                  <c:v>0.96590909090909194</c:v>
                </c:pt>
                <c:pt idx="2">
                  <c:v>0.9583333333333337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71520"/>
        <c:axId val="51281216"/>
      </c:barChart>
      <c:catAx>
        <c:axId val="12017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281216"/>
        <c:crosses val="autoZero"/>
        <c:auto val="1"/>
        <c:lblAlgn val="ctr"/>
        <c:lblOffset val="100"/>
        <c:noMultiLvlLbl val="0"/>
      </c:catAx>
      <c:valAx>
        <c:axId val="512812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171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FBDE2-1B4E-4E8D-8555-2765194DDBD7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5B2AE-6BD1-4043-A961-1090CF0440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045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421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39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875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016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786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35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8717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Ver os resultados.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010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5294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721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417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981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65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961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0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93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55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5B2AE-6BD1-4043-A961-1090CF04402D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06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1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1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" y="0"/>
            <a:ext cx="9136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036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08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39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828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58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544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651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07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E3EF-989F-460A-85BD-D6ABDA46692A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B835-CE47-4DDE-9E08-05BD3918C0F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6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916832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 </a:t>
            </a:r>
            <a:endParaRPr lang="pt-BR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 </a:t>
            </a:r>
            <a:endParaRPr lang="pt-BR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Melhoria da </a:t>
            </a:r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Atenção </a:t>
            </a:r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à </a:t>
            </a:r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Saúde </a:t>
            </a:r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da </a:t>
            </a:r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Criança </a:t>
            </a:r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de zero a setenta e dois meses, na ESF Esquina Vanguarda, Alecrim/RS.</a:t>
            </a:r>
          </a:p>
          <a:p>
            <a:pPr algn="ctr"/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  </a:t>
            </a:r>
          </a:p>
          <a:p>
            <a:pPr algn="ctr"/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 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Maricela Velázquez Hernández</a:t>
            </a:r>
          </a:p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Rogéria  Amaral   Dos Santos </a:t>
            </a:r>
          </a:p>
          <a:p>
            <a:pPr algn="ctr"/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Pelotas, 2015</a:t>
            </a:r>
          </a:p>
        </p:txBody>
      </p:sp>
      <p:pic>
        <p:nvPicPr>
          <p:cNvPr id="3" name="Imagem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179512" y="146338"/>
            <a:ext cx="11049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26064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>
                <a:latin typeface="Comic Sans MS" panose="030F0702030302020204" pitchFamily="66" charset="0"/>
              </a:rPr>
              <a:t>UNIVERSIDADE ABERTA DO SUS</a:t>
            </a:r>
            <a:endParaRPr lang="pt-BR" sz="1600" dirty="0">
              <a:latin typeface="Comic Sans MS" panose="030F0702030302020204" pitchFamily="66" charset="0"/>
            </a:endParaRPr>
          </a:p>
          <a:p>
            <a:pPr algn="ctr"/>
            <a:r>
              <a:rPr lang="pt-BR" sz="1600" b="1" dirty="0">
                <a:latin typeface="Comic Sans MS" panose="030F0702030302020204" pitchFamily="66" charset="0"/>
              </a:rPr>
              <a:t>UNIVERSIDADE FEDERAL DE PELOTAS</a:t>
            </a:r>
            <a:endParaRPr lang="pt-BR" sz="1600" dirty="0">
              <a:latin typeface="Comic Sans MS" panose="030F0702030302020204" pitchFamily="66" charset="0"/>
            </a:endParaRPr>
          </a:p>
          <a:p>
            <a:pPr algn="ctr"/>
            <a:r>
              <a:rPr lang="pt-BR" sz="1600" b="1" dirty="0">
                <a:latin typeface="Comic Sans MS" panose="030F0702030302020204" pitchFamily="66" charset="0"/>
              </a:rPr>
              <a:t>Especialização em Saúde da Família</a:t>
            </a:r>
            <a:endParaRPr lang="pt-BR" sz="1600" dirty="0">
              <a:latin typeface="Comic Sans MS" panose="030F0702030302020204" pitchFamily="66" charset="0"/>
            </a:endParaRPr>
          </a:p>
          <a:p>
            <a:pPr algn="ctr"/>
            <a:r>
              <a:rPr lang="pt-BR" sz="1600" b="1" dirty="0">
                <a:latin typeface="Comic Sans MS" panose="030F0702030302020204" pitchFamily="66" charset="0"/>
              </a:rPr>
              <a:t>Modalidade a Distância</a:t>
            </a:r>
            <a:endParaRPr lang="pt-BR" sz="1600" dirty="0">
              <a:latin typeface="Comic Sans MS" panose="030F0702030302020204" pitchFamily="66" charset="0"/>
            </a:endParaRPr>
          </a:p>
          <a:p>
            <a:pPr algn="ctr"/>
            <a:r>
              <a:rPr lang="pt-BR" sz="1600" b="1" dirty="0">
                <a:latin typeface="Comic Sans MS" panose="030F0702030302020204" pitchFamily="66" charset="0"/>
              </a:rPr>
              <a:t>Turma nº 07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836712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2.2: Monitorar o crescimento em 100% das crianças cadastradas.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com monitoramento de </a:t>
            </a:r>
            <a:r>
              <a:rPr lang="pt-BR" sz="2400" dirty="0" smtClean="0">
                <a:latin typeface="Comic Sans MS" panose="030F0702030302020204" pitchFamily="66" charset="0"/>
              </a:rPr>
              <a:t>crescimento.</a:t>
            </a: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As 120 crianças acompanhadas durante a intervenção foram monitoradas, sendo preenchidos nos registros seu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crescimento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No primeiro mês 47, no segundo mês 88 e no terceiro mês 120 crianças.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pt-BR" sz="20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pt-BR" sz="2800" dirty="0">
              <a:latin typeface="Comic Sans MS" panose="030F0702030302020204" pitchFamily="66" charset="0"/>
            </a:endParaRPr>
          </a:p>
          <a:p>
            <a:r>
              <a:rPr lang="pt-BR" sz="2400" dirty="0" smtClean="0">
                <a:latin typeface="Comic Sans MS" panose="030F0702030302020204" pitchFamily="66" charset="0"/>
              </a:rPr>
              <a:t>Meta </a:t>
            </a:r>
            <a:r>
              <a:rPr lang="pt-BR" sz="2400" dirty="0">
                <a:latin typeface="Comic Sans MS" panose="030F0702030302020204" pitchFamily="66" charset="0"/>
              </a:rPr>
              <a:t>2.3: Monitorar 100% das crianças com déficit de peso.</a:t>
            </a:r>
          </a:p>
          <a:p>
            <a:r>
              <a:rPr lang="pt-BR" sz="2400" dirty="0">
                <a:latin typeface="Comic Sans MS" panose="030F0702030302020204" pitchFamily="66" charset="0"/>
              </a:rPr>
              <a:t>Indicador: Proporção de crianças com déficit de peso monitorado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primeiro mês tivemos duas crianças com déficit de peso, no segundo mês três crianças e no terceiro mês duas. Estas crianças foram acompanhadas e avaliadas de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risco 100 %.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t-BR" sz="2000" dirty="0">
                <a:latin typeface="Franklin Gothic Book" panose="020B0503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65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764704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2.4: Monitorar 100% das crianças com excesso de peso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com excesso de peso monitorado. </a:t>
            </a:r>
            <a:endParaRPr lang="pt-B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Durante a intervenção no primeiro mês apresentamos uma criança com excesso de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peso,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segundo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mês duas e duas no terceiro mês, elas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foram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monitoradas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100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%.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pt-BR" sz="2400" dirty="0" smtClean="0">
              <a:latin typeface="Comic Sans MS" panose="030F0702030302020204" pitchFamily="66" charset="0"/>
            </a:endParaRPr>
          </a:p>
          <a:p>
            <a:r>
              <a:rPr lang="pt-BR" sz="2400" dirty="0" smtClean="0">
                <a:latin typeface="Comic Sans MS" panose="030F0702030302020204" pitchFamily="66" charset="0"/>
              </a:rPr>
              <a:t>Meta </a:t>
            </a:r>
            <a:r>
              <a:rPr lang="pt-BR" sz="2400" dirty="0" smtClean="0">
                <a:latin typeface="Comic Sans MS" panose="030F0702030302020204" pitchFamily="66" charset="0"/>
              </a:rPr>
              <a:t>2.5: Monitorar o desenvolvimento em 100% das crianças</a:t>
            </a:r>
          </a:p>
          <a:p>
            <a:r>
              <a:rPr lang="pt-BR" sz="2400" dirty="0" smtClean="0">
                <a:latin typeface="Comic Sans MS" panose="030F0702030302020204" pitchFamily="66" charset="0"/>
              </a:rPr>
              <a:t>Indicador: Proporção de crianças com monitoramento de desenvolvimento.</a:t>
            </a: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47-100% crianças no primeiro mês, 88-100% no segundo mês e 120 no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terceiro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mês, durante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os três meses o desenvolvimento das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crianças foi monitorado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100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%.</a:t>
            </a:r>
            <a:endParaRPr lang="pt-BR" sz="20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628800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2.6: Vacinar 100% das crianças de acordo com idade.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com vacinação em dia para a idade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As crianças acompanhadas tinham a vacinação em dia.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primeiro mês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47-100% crianças,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segundo mês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88-100%,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 no terceiro mês 120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crianças 100%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com vacinas em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dia para a idade. A enfermeira de vacinação tem 20 anos de experiência.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338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646237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2.7: Realizar suplementação de ferro em 100% das crianças de 6- 24 meses.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de 6-24 meses com suplementação de ferro.</a:t>
            </a:r>
          </a:p>
          <a:p>
            <a:r>
              <a:rPr lang="pt-BR" dirty="0"/>
              <a:t> 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056853204"/>
              </p:ext>
            </p:extLst>
          </p:nvPr>
        </p:nvGraphicFramePr>
        <p:xfrm>
          <a:off x="413284" y="3068960"/>
          <a:ext cx="39604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459574" y="5445224"/>
            <a:ext cx="4328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Comic Sans MS" panose="030F0702030302020204" pitchFamily="66" charset="0"/>
              </a:rPr>
              <a:t>Figura 3: Proporção de crianças de 6 a 24 meses com suplementação de ferro na ESF Esquina Vanguarda, Alecrim/RS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48064" y="2348880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primeiro mês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as 17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crianças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receberam suplementação de ferro, o que representa 100%,  no segundo mês 27-100%, só no terceiro mês uma criança, das 28 dentro da faixa etária, não recebeu suplementação por intolerância ao medicamento, sendo atingido a meta de 96,4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%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69269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2.8: Realizar triagem auditiva em 100% das crianças.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com triagem auditiva.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0220155"/>
              </p:ext>
            </p:extLst>
          </p:nvPr>
        </p:nvGraphicFramePr>
        <p:xfrm>
          <a:off x="246623" y="2996952"/>
          <a:ext cx="432047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274024" y="5445224"/>
            <a:ext cx="5018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omic Sans MS" panose="030F0702030302020204" pitchFamily="66" charset="0"/>
              </a:rPr>
              <a:t>Figura 4 </a:t>
            </a:r>
            <a:r>
              <a:rPr lang="pt-BR" sz="1200" dirty="0" smtClean="0">
                <a:latin typeface="Comic Sans MS" panose="030F0702030302020204" pitchFamily="66" charset="0"/>
              </a:rPr>
              <a:t>: Proporção </a:t>
            </a:r>
            <a:r>
              <a:rPr lang="pt-BR" sz="1200" dirty="0">
                <a:latin typeface="Comic Sans MS" panose="030F0702030302020204" pitchFamily="66" charset="0"/>
              </a:rPr>
              <a:t>de crianças com triagem auditiva inscritas no programa </a:t>
            </a:r>
            <a:r>
              <a:rPr lang="pt-BR" sz="1200" dirty="0" smtClean="0">
                <a:latin typeface="Comic Sans MS" panose="030F0702030302020204" pitchFamily="66" charset="0"/>
              </a:rPr>
              <a:t>na ESF Esquina Vanguarda, Alecrim/RS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13451" y="2636912"/>
            <a:ext cx="36077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primeiro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mês,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das 47 crianças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acompanhadas, 33 realizaram a triagem auditiva, o que representa 70,2%, no segundo mês 60, representando 68,2% e no terceiro mês concluímos a intervenção com 75 crianças  das 120 acompanhadas, o que representou 62,5%.   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567833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Meta </a:t>
            </a:r>
            <a:r>
              <a:rPr lang="pt-BR" sz="2400" dirty="0">
                <a:latin typeface="Comic Sans MS" panose="030F0702030302020204" pitchFamily="66" charset="0"/>
              </a:rPr>
              <a:t>2.9: Realizar teste de pezinho em 100% das crianças até 7 dias de vida.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com teste de pezinho realizado até 7 dias de vida. </a:t>
            </a:r>
          </a:p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 programa do teste do pezinho tem mais de 15 anos de instituído,  fato que contribuiu para atingir  100%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nesta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meta.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Nos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meses da intervenção todas as crianças acompanhadas fizeram em tempo o teste.</a:t>
            </a:r>
          </a:p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Meta </a:t>
            </a:r>
            <a:r>
              <a:rPr lang="pt-BR" sz="2400" dirty="0">
                <a:latin typeface="Comic Sans MS" panose="030F0702030302020204" pitchFamily="66" charset="0"/>
              </a:rPr>
              <a:t>2.10: Realizar avaliação da necessidade de atendimento odontológico em 100% das crianças de 6-72 meses.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entre 6 e 72 meses com avaliação de necessidade de atendimento odontológico. 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As crianças desta faixa etária  receberam avaliação odontológica. No primeiro mês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40- 100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%, no segundo mês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84- 100%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 no terceiro mês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113-100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%.</a:t>
            </a:r>
            <a:endParaRPr lang="pt-B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412776"/>
            <a:ext cx="82809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2.11: Realizar a primeira consulta odontológica para 100% das crianças de 6 a 72 meses de idade da área de abrangência cadastradas na UBS.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 de 6 a 72 meses com primeira consulta odontológica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Esta meta foi atingida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100% durante a intervenção. As 113 crianças nesta faixa etária receberam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 primeira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consulta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odontológica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 No primeiro mês 40- 100%, no segundo mês 84- 100% e no terceiro mês 113-100%.</a:t>
            </a: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Esta foi uma das ações mas difíceis de cumprir.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509771"/>
            <a:ext cx="8491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Objetivo 3: Melhorar </a:t>
            </a:r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adesão ao programa de saúde da criança</a:t>
            </a:r>
            <a:endParaRPr lang="pt-BR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2140401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3.1: Fazer busca ativa de 100% das crianças faltosas ás consultas.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busca ativa realizada ás crianças faltosas ás consultas no programa de saúde da </a:t>
            </a:r>
            <a:r>
              <a:rPr lang="pt-BR" sz="2400" dirty="0" smtClean="0">
                <a:latin typeface="Comic Sans MS" panose="030F0702030302020204" pitchFamily="66" charset="0"/>
              </a:rPr>
              <a:t>criança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Durante a intervenção foram identificada 34 crianças faltosas, as quais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recuperaram sua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consulta através da busca ativa feita pela equipe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 No primeiro mês 10-100%, no segundo mês 18-100% e no terceiro mês 34-100%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98072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Objetivo 4: Melhorar o registro das informações</a:t>
            </a:r>
            <a:endParaRPr lang="pt-BR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213285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omic Sans MS" panose="030F0702030302020204" pitchFamily="66" charset="0"/>
              </a:rPr>
              <a:t>Meta 4.1: Manter registro na ficha espelho de acompanhamento/espelho da saúde da criança de 100% das crianças que consultam no serviço.</a:t>
            </a:r>
          </a:p>
          <a:p>
            <a:r>
              <a:rPr lang="pt-BR" sz="2400" dirty="0">
                <a:latin typeface="Comic Sans MS" panose="030F0702030302020204" pitchFamily="66" charset="0"/>
              </a:rPr>
              <a:t>Indicador: Proporção de crianças com registro atualizado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pt-BR" sz="2400" dirty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As fichas espelho das crianças cadastradas foram preenchidas 100%  No primeiro mês 47-100%, no segundo mês 88-100% e no terceiro mês  120-100% crianças, ficando atualizados todos os registros do atendimento</a:t>
            </a:r>
            <a:r>
              <a:rPr lang="pt-BR" sz="2000" dirty="0">
                <a:latin typeface="Comic Sans MS" panose="030F0702030302020204" pitchFamily="66" charset="0"/>
              </a:rPr>
              <a:t>. </a:t>
            </a:r>
            <a:endParaRPr lang="pt-B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4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944122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5.1: Realizar avaliação de risco em 100% das crianças cadastradas no programa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com avaliação de risco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Cada mês foi avaliado o risco nas crianças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100%, no primeiro mês 47-100%, no segundo mês 88-100% e no terceiro mês 120-100%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crianças, criando o mapeamento para identificar o risco e acompanhar às crianças.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80528" y="581779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Objetivo 5:Mapear </a:t>
            </a:r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as crianças de risco pertencentes a área de abrangência</a:t>
            </a:r>
            <a:endParaRPr lang="pt-BR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407707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77705" y="323945"/>
            <a:ext cx="2918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Introdução</a:t>
            </a:r>
            <a:endParaRPr lang="pt-BR" sz="3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046341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</a:rPr>
              <a:t>A saúde da criança é uma das ações programática </a:t>
            </a:r>
            <a:r>
              <a:rPr lang="pt-BR" sz="2400" dirty="0" smtClean="0">
                <a:latin typeface="Comic Sans MS" panose="030F0702030302020204" pitchFamily="66" charset="0"/>
              </a:rPr>
              <a:t>mais </a:t>
            </a:r>
            <a:r>
              <a:rPr lang="pt-BR" sz="2400" dirty="0">
                <a:latin typeface="Comic Sans MS" panose="030F0702030302020204" pitchFamily="66" charset="0"/>
              </a:rPr>
              <a:t>importantes na Atenção Básica de Saúde, que tem como objetivo o bom desenvolvimento das crianças e seu acompanhamento sistemático e de qualidade.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 município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de Alecrim situa-se na fronteira noroeste do Estado do Rio Grande do Sul. Área de 320,1 km2, com clima subtropical-temperado. Com uma população de 7045 habitantes, predominantemente rural.</a:t>
            </a:r>
          </a:p>
          <a:p>
            <a:pPr algn="just"/>
            <a:endParaRPr lang="pt-BR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Antes da intervenção</a:t>
            </a:r>
            <a:r>
              <a:rPr lang="pt-BR" sz="2400" dirty="0">
                <a:latin typeface="Comic Sans MS" panose="030F0702030302020204" pitchFamily="66" charset="0"/>
              </a:rPr>
              <a:t> não existia a consulta de puericultura e o atendimento das crianças além de não ser sistemático tinha  baixa qualidade. A falta dos registros </a:t>
            </a:r>
            <a:r>
              <a:rPr lang="pt-BR" sz="2400" dirty="0" smtClean="0">
                <a:latin typeface="Comic Sans MS" panose="030F0702030302020204" pitchFamily="66" charset="0"/>
              </a:rPr>
              <a:t>impossibilitava </a:t>
            </a:r>
            <a:r>
              <a:rPr lang="pt-BR" sz="2400" dirty="0">
                <a:latin typeface="Comic Sans MS" panose="030F0702030302020204" pitchFamily="66" charset="0"/>
              </a:rPr>
              <a:t>a avaliação e  o monitoramento</a:t>
            </a:r>
            <a:endParaRPr lang="pt-BR"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9896" y="836712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omic Sans MS" panose="030F0702030302020204" pitchFamily="66" charset="0"/>
              </a:rPr>
              <a:t>Objetivo 6: </a:t>
            </a:r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Promover a saúde da criança</a:t>
            </a:r>
            <a:endParaRPr lang="pt-BR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84482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6.1: Dar orientações para prevenir acidentes na infância em 100% das consultas de saúde da criança.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cujas mães receberam orientações sobre prevenção de acidentes na infância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Durante a intervenção todas as mães e as famílias das 120 crianças (100%) receberam orientações sobre prevenção de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acidentes. No primeiro mês 47, no segundo mês 88 e no terceiro mês 120.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2292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71766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omic Sans MS" panose="030F0702030302020204" pitchFamily="66" charset="0"/>
              </a:rPr>
              <a:t>Meta 6.2: Colocar 100% das crianças para mamar durante a primeira consulta.</a:t>
            </a:r>
          </a:p>
          <a:p>
            <a:r>
              <a:rPr lang="pt-BR" sz="2400" dirty="0">
                <a:latin typeface="Comic Sans MS" panose="030F0702030302020204" pitchFamily="66" charset="0"/>
              </a:rPr>
              <a:t>Indicador: </a:t>
            </a:r>
            <a:r>
              <a:rPr lang="pt-BR" sz="2400" dirty="0" smtClean="0">
                <a:latin typeface="Comic Sans MS" panose="030F0702030302020204" pitchFamily="66" charset="0"/>
              </a:rPr>
              <a:t>Número </a:t>
            </a:r>
            <a:r>
              <a:rPr lang="pt-BR" sz="2400" dirty="0">
                <a:latin typeface="Comic Sans MS" panose="030F0702030302020204" pitchFamily="66" charset="0"/>
              </a:rPr>
              <a:t>de crianças colocadas para mamar durante a primeira consulta</a:t>
            </a:r>
            <a:r>
              <a:rPr lang="pt-BR" sz="2800" dirty="0">
                <a:latin typeface="Franklin Gothic Book" panose="020B0503020102020204" pitchFamily="34" charset="0"/>
              </a:rPr>
              <a:t>.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187593999"/>
              </p:ext>
            </p:extLst>
          </p:nvPr>
        </p:nvGraphicFramePr>
        <p:xfrm>
          <a:off x="251520" y="3095925"/>
          <a:ext cx="3888432" cy="263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251520" y="573325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omic Sans MS" panose="030F0702030302020204" pitchFamily="66" charset="0"/>
              </a:rPr>
              <a:t>Figura </a:t>
            </a:r>
            <a:r>
              <a:rPr lang="pt-BR" sz="1200" dirty="0" smtClean="0">
                <a:latin typeface="Comic Sans MS" panose="030F0702030302020204" pitchFamily="66" charset="0"/>
              </a:rPr>
              <a:t>5: </a:t>
            </a:r>
            <a:r>
              <a:rPr lang="pt-BR" sz="1200" dirty="0">
                <a:latin typeface="Comic Sans MS" panose="030F0702030302020204" pitchFamily="66" charset="0"/>
              </a:rPr>
              <a:t>Número de crianças colocadas para mamar durante a primeira consulta </a:t>
            </a:r>
            <a:r>
              <a:rPr lang="pt-BR" sz="1200" dirty="0" smtClean="0">
                <a:latin typeface="Comic Sans MS" panose="030F0702030302020204" pitchFamily="66" charset="0"/>
              </a:rPr>
              <a:t>inscritas </a:t>
            </a:r>
            <a:r>
              <a:rPr lang="pt-BR" sz="1200" dirty="0">
                <a:latin typeface="Comic Sans MS" panose="030F0702030302020204" pitchFamily="66" charset="0"/>
              </a:rPr>
              <a:t>no programa </a:t>
            </a:r>
            <a:r>
              <a:rPr lang="pt-BR" sz="1200" dirty="0" smtClean="0">
                <a:latin typeface="Comic Sans MS" panose="030F0702030302020204" pitchFamily="66" charset="0"/>
              </a:rPr>
              <a:t>na ESF Esquina Vanguarda, </a:t>
            </a:r>
            <a:r>
              <a:rPr lang="pt-BR" sz="1200" dirty="0">
                <a:latin typeface="Comic Sans MS" panose="030F0702030302020204" pitchFamily="66" charset="0"/>
              </a:rPr>
              <a:t>Alecrim/RS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16016" y="2636912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primeiro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mês, das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47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crianças, 44 foram colocadas para mamar, o que representa 93,6%. No segundo mês, das 88 crianças 85, foram colocadas para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mamar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equivalente a 96,6% e no terceiro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mês das 120 crianças 115-95,6%.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Durante a intervenção só 5 crianças não foram colocadas para mamar na primeira consulta. 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59946"/>
            <a:ext cx="8208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6.3: Fornecer orientações nutricionais de acordo com faixa etária para 100% das crianças.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cujas mães receberam </a:t>
            </a:r>
            <a:r>
              <a:rPr lang="pt-BR" sz="2400" dirty="0" smtClean="0">
                <a:latin typeface="Comic Sans MS" panose="030F0702030302020204" pitchFamily="66" charset="0"/>
              </a:rPr>
              <a:t>orientações </a:t>
            </a:r>
            <a:r>
              <a:rPr lang="pt-BR" sz="2400" dirty="0">
                <a:latin typeface="Comic Sans MS" panose="030F0702030302020204" pitchFamily="66" charset="0"/>
              </a:rPr>
              <a:t>nutricionais de acordo coma faixa etária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As mães e as famílias receberam orientações nutricionais em todos os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encontros no primeiro mês 47 - 100%), no segundo mês 88 - 100% e no terceiro mês 120 - 100%,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meta que foi atingida em 100%.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292494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Meta 6.4: Fornecer orientações sobre higiene bucal, etiologia e prevenção da cárie para 100% das crianças de acordo com a faixa etária.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Indicador: Proporção de crianças cujas mães receberam orientações sobre higiene bucal, etiologia e prevenção de carie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Esta meta foi atingida 100%, aproveitamos todos os espaços , consultas, escolas e comunidades para orientar às famílias e até as próprias crianças.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646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47667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Importância da intervenção para a equipe, o serviço e a comunidade</a:t>
            </a:r>
            <a:r>
              <a:rPr lang="pt-BR" sz="3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pt-BR" sz="3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772816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</a:rPr>
              <a:t>Ampliou </a:t>
            </a:r>
            <a:r>
              <a:rPr lang="pt-BR" sz="2400" dirty="0">
                <a:latin typeface="Comic Sans MS" panose="030F0702030302020204" pitchFamily="66" charset="0"/>
              </a:rPr>
              <a:t>a </a:t>
            </a:r>
            <a:r>
              <a:rPr lang="pt-BR" sz="2400" dirty="0" smtClean="0">
                <a:latin typeface="Comic Sans MS" panose="030F0702030302020204" pitchFamily="66" charset="0"/>
              </a:rPr>
              <a:t>cobertura.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</a:rPr>
              <a:t>Melhorou </a:t>
            </a:r>
            <a:r>
              <a:rPr lang="pt-BR" sz="2400" dirty="0">
                <a:latin typeface="Comic Sans MS" panose="030F0702030302020204" pitchFamily="66" charset="0"/>
              </a:rPr>
              <a:t>a qualidade do atendimento à </a:t>
            </a:r>
            <a:r>
              <a:rPr lang="pt-BR" sz="2400" dirty="0" smtClean="0">
                <a:latin typeface="Comic Sans MS" panose="030F0702030302020204" pitchFamily="66" charset="0"/>
              </a:rPr>
              <a:t>criança, </a:t>
            </a:r>
            <a:r>
              <a:rPr lang="pt-BR" sz="2400" dirty="0">
                <a:latin typeface="Comic Sans MS" panose="030F0702030302020204" pitchFamily="66" charset="0"/>
              </a:rPr>
              <a:t>com destaque ao monitoramento do crescimento e </a:t>
            </a:r>
            <a:r>
              <a:rPr lang="pt-BR" sz="2400" dirty="0" smtClean="0">
                <a:latin typeface="Comic Sans MS" panose="030F0702030302020204" pitchFamily="66" charset="0"/>
              </a:rPr>
              <a:t>desenvolvimento, </a:t>
            </a:r>
            <a:r>
              <a:rPr lang="pt-BR" sz="2400" dirty="0">
                <a:latin typeface="Comic Sans MS" panose="030F0702030302020204" pitchFamily="66" charset="0"/>
              </a:rPr>
              <a:t>bem como o registro adequado da informação. </a:t>
            </a:r>
            <a:endParaRPr lang="pt-BR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</a:rPr>
              <a:t>As </a:t>
            </a:r>
            <a:r>
              <a:rPr lang="pt-BR" sz="2400" dirty="0">
                <a:latin typeface="Comic Sans MS" panose="030F0702030302020204" pitchFamily="66" charset="0"/>
              </a:rPr>
              <a:t>consultas odontológicas </a:t>
            </a:r>
            <a:r>
              <a:rPr lang="pt-BR" sz="2400" dirty="0" smtClean="0">
                <a:latin typeface="Comic Sans MS" panose="030F0702030302020204" pitchFamily="66" charset="0"/>
              </a:rPr>
              <a:t>aumentaram </a:t>
            </a:r>
            <a:r>
              <a:rPr lang="pt-BR" sz="2400" dirty="0">
                <a:latin typeface="Comic Sans MS" panose="030F0702030302020204" pitchFamily="66" charset="0"/>
              </a:rPr>
              <a:t>e </a:t>
            </a:r>
            <a:r>
              <a:rPr lang="pt-BR" sz="2400" dirty="0" smtClean="0">
                <a:latin typeface="Comic Sans MS" panose="030F0702030302020204" pitchFamily="66" charset="0"/>
              </a:rPr>
              <a:t>o controle </a:t>
            </a:r>
            <a:r>
              <a:rPr lang="pt-BR" sz="2400" dirty="0">
                <a:latin typeface="Comic Sans MS" panose="030F0702030302020204" pitchFamily="66" charset="0"/>
              </a:rPr>
              <a:t>dos registros das atividades </a:t>
            </a:r>
            <a:r>
              <a:rPr lang="pt-BR" sz="2400" dirty="0" smtClean="0">
                <a:latin typeface="Comic Sans MS" panose="030F0702030302020204" pitchFamily="66" charset="0"/>
              </a:rPr>
              <a:t>passou </a:t>
            </a:r>
            <a:r>
              <a:rPr lang="pt-BR" sz="2400" dirty="0">
                <a:latin typeface="Comic Sans MS" panose="030F0702030302020204" pitchFamily="66" charset="0"/>
              </a:rPr>
              <a:t>a ser </a:t>
            </a:r>
            <a:r>
              <a:rPr lang="pt-BR" sz="2400" dirty="0" smtClean="0">
                <a:latin typeface="Comic Sans MS" panose="030F0702030302020204" pitchFamily="66" charset="0"/>
              </a:rPr>
              <a:t>feito </a:t>
            </a:r>
            <a:r>
              <a:rPr lang="pt-BR" sz="2400" dirty="0">
                <a:latin typeface="Comic Sans MS" panose="030F0702030302020204" pitchFamily="66" charset="0"/>
              </a:rPr>
              <a:t>de forma regular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</a:rPr>
              <a:t>A </a:t>
            </a:r>
            <a:r>
              <a:rPr lang="pt-BR" sz="2400" dirty="0">
                <a:latin typeface="Comic Sans MS" panose="030F0702030302020204" pitchFamily="66" charset="0"/>
              </a:rPr>
              <a:t>promoção à </a:t>
            </a:r>
            <a:r>
              <a:rPr lang="pt-BR" sz="2400" dirty="0" smtClean="0">
                <a:latin typeface="Comic Sans MS" panose="030F0702030302020204" pitchFamily="66" charset="0"/>
              </a:rPr>
              <a:t>saúde foi </a:t>
            </a:r>
            <a:r>
              <a:rPr lang="pt-BR" sz="2400" dirty="0">
                <a:latin typeface="Comic Sans MS" panose="030F0702030302020204" pitchFamily="66" charset="0"/>
              </a:rPr>
              <a:t>melhorada, </a:t>
            </a:r>
            <a:r>
              <a:rPr lang="pt-BR" sz="2400" dirty="0" smtClean="0">
                <a:latin typeface="Comic Sans MS" panose="030F0702030302020204" pitchFamily="66" charset="0"/>
              </a:rPr>
              <a:t>realizando-se </a:t>
            </a:r>
            <a:r>
              <a:rPr lang="pt-BR" sz="2400" dirty="0">
                <a:latin typeface="Comic Sans MS" panose="030F0702030302020204" pitchFamily="66" charset="0"/>
              </a:rPr>
              <a:t>orientações importantes e atividades educativas com </a:t>
            </a:r>
            <a:r>
              <a:rPr lang="pt-BR" sz="2400" dirty="0" smtClean="0">
                <a:latin typeface="Comic Sans MS" panose="030F0702030302020204" pitchFamily="66" charset="0"/>
              </a:rPr>
              <a:t>as crianças e suas famílias.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53415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</a:rPr>
              <a:t>Capacitou-se </a:t>
            </a:r>
            <a:r>
              <a:rPr lang="pt-BR" sz="2400" dirty="0" smtClean="0">
                <a:latin typeface="Comic Sans MS" panose="030F0702030302020204" pitchFamily="66" charset="0"/>
              </a:rPr>
              <a:t>a equipe conforme protocolo do MS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</a:rPr>
              <a:t>P</a:t>
            </a:r>
            <a:r>
              <a:rPr lang="pt-BR" sz="2400" dirty="0" smtClean="0">
                <a:latin typeface="Comic Sans MS" panose="030F0702030302020204" pitchFamily="66" charset="0"/>
              </a:rPr>
              <a:t>articipação </a:t>
            </a:r>
            <a:r>
              <a:rPr lang="pt-BR" sz="2400" dirty="0">
                <a:latin typeface="Comic Sans MS" panose="030F0702030302020204" pitchFamily="66" charset="0"/>
              </a:rPr>
              <a:t>efetiva </a:t>
            </a:r>
            <a:r>
              <a:rPr lang="pt-BR" sz="2400" dirty="0" smtClean="0">
                <a:latin typeface="Comic Sans MS" panose="030F0702030302020204" pitchFamily="66" charset="0"/>
              </a:rPr>
              <a:t>da </a:t>
            </a:r>
            <a:r>
              <a:rPr lang="pt-BR" sz="2400" dirty="0">
                <a:latin typeface="Comic Sans MS" panose="030F0702030302020204" pitchFamily="66" charset="0"/>
              </a:rPr>
              <a:t>c</a:t>
            </a:r>
            <a:r>
              <a:rPr lang="pt-BR" sz="2400" dirty="0" smtClean="0">
                <a:latin typeface="Comic Sans MS" panose="030F0702030302020204" pitchFamily="66" charset="0"/>
              </a:rPr>
              <a:t>omunidade na </a:t>
            </a:r>
            <a:r>
              <a:rPr lang="pt-BR" sz="2400" dirty="0">
                <a:latin typeface="Comic Sans MS" panose="030F0702030302020204" pitchFamily="66" charset="0"/>
              </a:rPr>
              <a:t>realização das </a:t>
            </a:r>
            <a:r>
              <a:rPr lang="pt-BR" sz="2400" dirty="0" smtClean="0">
                <a:latin typeface="Comic Sans MS" panose="030F0702030302020204" pitchFamily="66" charset="0"/>
              </a:rPr>
              <a:t>ações.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</a:rPr>
              <a:t>Importante que os gestores e a Secretaria de Saúde apoiem as ações, garantam os recursos, discutam com a equipe as novas decisões, respeitem as atividades programadas e apoiem as novas iniciativas que nutrem a atividade em equipe.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</a:rPr>
              <a:t>É preciso continuar com as capacitações, com as discussões em equipe e dar atenção especializada aos ACS pelo trabalho que fazem no dia a dia e por serem a ponte da cadeia do SUS, mais perto das famílias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96" y="251937"/>
            <a:ext cx="9145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Reflexão crítica sobre o processo pessoal de aprendizagem</a:t>
            </a:r>
            <a:r>
              <a:rPr lang="pt-BR" sz="3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pt-BR" sz="3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8032" y="1052736"/>
            <a:ext cx="8316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A proposta do projeto de intervenção feita pela Universidade Federal de Pelotas (UFPEL) aqui no Brasil foi um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desafio. </a:t>
            </a:r>
          </a:p>
          <a:p>
            <a:pPr algn="just"/>
            <a:endParaRPr lang="pt-BR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Permitiu-me discutir na equipe questões de estrutura e funcionamento com todas as ferramentas.</a:t>
            </a:r>
          </a:p>
          <a:p>
            <a:pPr algn="just"/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Qualidade dos materiais disponibilizados. </a:t>
            </a:r>
          </a:p>
          <a:p>
            <a:pPr algn="just"/>
            <a:endParaRPr lang="pt-BR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Facilitou minha autopreparação.</a:t>
            </a:r>
          </a:p>
          <a:p>
            <a:pPr algn="just"/>
            <a:endParaRPr lang="pt-BR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Foi um guia para o trabalho. </a:t>
            </a:r>
          </a:p>
          <a:p>
            <a:pPr algn="just"/>
            <a:endParaRPr lang="pt-BR" sz="2400" dirty="0" smtClean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Uma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experiência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maravilhosa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!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35496" y="44624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1631697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omic Sans MS" panose="030F0702030302020204" pitchFamily="66" charset="0"/>
                <a:cs typeface="Arial" panose="020B0604020202020204" pitchFamily="34" charset="0"/>
              </a:rPr>
              <a:t>BRASIL. Ministério da Saúde. Secretaria de Atenção à Saúde. Departamento de Ações Programáticas Estratégicas. </a:t>
            </a:r>
            <a:r>
              <a:rPr lang="pt-BR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Agenda de compromissos para a saúde integral da criança e redução da mortalidade infantil.</a:t>
            </a:r>
            <a:r>
              <a:rPr lang="pt-BR" sz="2000" dirty="0">
                <a:latin typeface="Comic Sans MS" panose="030F0702030302020204" pitchFamily="66" charset="0"/>
                <a:cs typeface="Arial" panose="020B0604020202020204" pitchFamily="34" charset="0"/>
              </a:rPr>
              <a:t> Brasília, 2004 a. Disponível em:&lt;http://bvsms.saude.gov.br/bvs/publicações/agenda_compro_crianca.pdf&gt;. Acesso em: 4 maio 2012.</a:t>
            </a:r>
          </a:p>
          <a:p>
            <a:pPr algn="just"/>
            <a:endParaRPr lang="pt-BR" sz="20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BRASIL</a:t>
            </a:r>
            <a:r>
              <a:rPr lang="pt-BR" sz="2000" dirty="0">
                <a:latin typeface="Comic Sans MS" panose="030F0702030302020204" pitchFamily="66" charset="0"/>
                <a:cs typeface="Arial" panose="020B0604020202020204" pitchFamily="34" charset="0"/>
              </a:rPr>
              <a:t>. Ministério da Saúde.  Secretaria de Atenção à Saúde. Departamento da Atenção Básica. </a:t>
            </a:r>
            <a:r>
              <a:rPr lang="pt-BR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Saúde da Criança: crescimento e desenvolvimento</a:t>
            </a:r>
            <a:r>
              <a:rPr lang="pt-BR" sz="2000" dirty="0">
                <a:latin typeface="Comic Sans MS" panose="030F0702030302020204" pitchFamily="66" charset="0"/>
                <a:cs typeface="Arial" panose="020B0604020202020204" pitchFamily="34" charset="0"/>
              </a:rPr>
              <a:t>. Brasília 2012 (Caderno de Atenção Básica Nº 33</a:t>
            </a:r>
            <a:r>
              <a:rPr lang="pt-BR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).</a:t>
            </a:r>
            <a:endParaRPr lang="pt-BR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22612" y="334397"/>
            <a:ext cx="322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1925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544522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Muito Obrigada</a:t>
            </a:r>
            <a:r>
              <a:rPr lang="pt-BR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C:\Users\Maricela\Downloads\20150515_1428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552728" cy="4283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2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42101" y="1260049"/>
            <a:ext cx="3038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Comic Sans MS" panose="030F0702030302020204" pitchFamily="66" charset="0"/>
              </a:rPr>
              <a:t>Objetivo geral</a:t>
            </a:r>
            <a:endParaRPr lang="pt-BR" sz="3200" dirty="0">
              <a:latin typeface="Comic Sans MS" panose="030F0702030302020204" pitchFamily="66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3105835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Melhoria da </a:t>
            </a:r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Atenção </a:t>
            </a:r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à </a:t>
            </a:r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Saúde </a:t>
            </a:r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da </a:t>
            </a:r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Criança </a:t>
            </a:r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de zero a setenta e dois meses, na ESF Esquina Vanguarda, Alecrim/RS.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80358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intervenção foi realizada durante um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período de 12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semanas,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entre os meses de janeiro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a maio de 2015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, na população de zero a setenta e dois meses pertencentes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à ESF Esquina Vanguarda, Alecrim/RS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endParaRPr lang="pt-BR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Para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realizar a intervenção no programa de saúde da criança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utilizamos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como protocolo o Caderno de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Atenção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ásica Nº 33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Saúde da criança: Crescimento e desenvolvimento (BRASIL, 2012).</a:t>
            </a:r>
          </a:p>
          <a:p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31840" y="755993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5258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90372" y="622429"/>
            <a:ext cx="1342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Ações</a:t>
            </a:r>
            <a:endParaRPr lang="pt-BR" sz="3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87624" y="1484784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Estruturadas dentro de quatro eixos:</a:t>
            </a:r>
          </a:p>
          <a:p>
            <a:pPr algn="just"/>
            <a:endParaRPr lang="pt-BR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Monitoramento e Avaliação.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Organização e Gestão do Serviço.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Engajamento Público.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Qualificação da Prática Clínica</a:t>
            </a:r>
            <a:r>
              <a:rPr lang="pt-BR" sz="3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7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548680"/>
            <a:ext cx="84969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Capacitação da equipe sobre o protocolo de saúde da criança.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Capacitação dos ACS sobre o programa de saúde da criança.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Cadastramento das crianças da área de abrangência no programa.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Implantação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da ficha espelho e pactuação dos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registros.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Atendimento clínico das  crianças.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Participação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da comunidade para informar sobre a importância da ação programática da saúde da criança e fazê-la participar do projeto.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Criação dos grupos de pais e crianças para trabalho educativo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Avaliação e monitoramento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das ações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Registro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de toda a informação.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87624" y="4462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Comic Sans MS" panose="030F0702030302020204" pitchFamily="66" charset="0"/>
              </a:rPr>
              <a:t>Principais ações desenvolvidas</a:t>
            </a:r>
            <a:endParaRPr lang="pt-BR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97242" y="467961"/>
            <a:ext cx="2570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Logística</a:t>
            </a:r>
            <a:endParaRPr lang="pt-BR" sz="3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05273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</a:rPr>
              <a:t>Para realizar esta intervenção adotamos o protocolo de acompanhamento das crianças, o Caderno de Atenção Básica de </a:t>
            </a:r>
            <a:r>
              <a:rPr lang="pt-BR" sz="2400" dirty="0" smtClean="0">
                <a:latin typeface="Comic Sans MS" panose="030F0702030302020204" pitchFamily="66" charset="0"/>
              </a:rPr>
              <a:t>Saúde da </a:t>
            </a:r>
            <a:r>
              <a:rPr lang="pt-BR" sz="2400" dirty="0">
                <a:latin typeface="Comic Sans MS" panose="030F0702030302020204" pitchFamily="66" charset="0"/>
              </a:rPr>
              <a:t>Criança Nº 33 do Ministério da Saúde (BRASIL, </a:t>
            </a:r>
            <a:r>
              <a:rPr lang="pt-BR" sz="2400" dirty="0" smtClean="0">
                <a:latin typeface="Comic Sans MS" panose="030F0702030302020204" pitchFamily="66" charset="0"/>
              </a:rPr>
              <a:t>2012).</a:t>
            </a: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omic Sans MS" panose="030F0702030302020204" pitchFamily="66" charset="0"/>
              </a:rPr>
              <a:t>A coleta de dados foi feita nas fichas espelhos e planilhas de coleta  a partir dos prontuários e caderneta da criança, livro de registro de vacinas e as informações dos ACS e </a:t>
            </a:r>
            <a:r>
              <a:rPr lang="pt-BR" sz="2400" dirty="0" smtClean="0">
                <a:latin typeface="Comic Sans MS" panose="030F0702030302020204" pitchFamily="66" charset="0"/>
              </a:rPr>
              <a:t>das </a:t>
            </a:r>
            <a:r>
              <a:rPr lang="pt-BR" sz="2400" dirty="0">
                <a:latin typeface="Comic Sans MS" panose="030F0702030302020204" pitchFamily="66" charset="0"/>
              </a:rPr>
              <a:t>famílias.</a:t>
            </a: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omic Sans MS" panose="030F0702030302020204" pitchFamily="66" charset="0"/>
              </a:rPr>
              <a:t>Todos os recursos e </a:t>
            </a:r>
            <a:r>
              <a:rPr lang="pt-BR" sz="2400" dirty="0">
                <a:latin typeface="Comic Sans MS" panose="030F0702030302020204" pitchFamily="66" charset="0"/>
              </a:rPr>
              <a:t>materiais necessários foram disponibilizados pela Secretaria Municipal de Saúde.</a:t>
            </a:r>
          </a:p>
        </p:txBody>
      </p:sp>
    </p:spTree>
    <p:extLst>
      <p:ext uri="{BB962C8B-B14F-4D97-AF65-F5344CB8AC3E}">
        <p14:creationId xmlns:p14="http://schemas.microsoft.com/office/powerpoint/2010/main" val="39524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19554" y="179929"/>
            <a:ext cx="228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Resultados</a:t>
            </a:r>
            <a:endParaRPr lang="pt-BR" sz="3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764704"/>
            <a:ext cx="9116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Objetivo 1: Ampliar a cobertura do Programa de Saúde da Criança.</a:t>
            </a:r>
          </a:p>
          <a:p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Meta 1.1: Ampliar a cobertura da atenção à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saúde das </a:t>
            </a:r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crianças entre zero e 72 meses pertencentes à área de abrangência da unidade saúde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para 90%.</a:t>
            </a:r>
            <a:endParaRPr lang="pt-BR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Comic Sans MS" panose="030F0702030302020204" pitchFamily="66" charset="0"/>
                <a:cs typeface="Arial" panose="020B0604020202020204" pitchFamily="34" charset="0"/>
              </a:rPr>
              <a:t>Indicador: Proporção de criança entre 0-72 meses inscritas no programa de saúde da criança </a:t>
            </a:r>
            <a:r>
              <a:rPr lang="pt-BR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na ESF Esquina Vanguarda.</a:t>
            </a:r>
            <a:r>
              <a:rPr lang="pt-BR" sz="24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9925393"/>
              </p:ext>
            </p:extLst>
          </p:nvPr>
        </p:nvGraphicFramePr>
        <p:xfrm>
          <a:off x="402699" y="3789040"/>
          <a:ext cx="3658481" cy="221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341276" y="6021288"/>
            <a:ext cx="4302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omic Sans MS" panose="030F0702030302020204" pitchFamily="66" charset="0"/>
              </a:rPr>
              <a:t>Figura 1: Proporção de crianças entre zero e 72 meses inscritas no </a:t>
            </a:r>
            <a:r>
              <a:rPr lang="pt-BR" sz="1200" dirty="0" smtClean="0">
                <a:latin typeface="Comic Sans MS" panose="030F0702030302020204" pitchFamily="66" charset="0"/>
              </a:rPr>
              <a:t>programa na ESF Esquina Vanguarda, Alecrim/RS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48064" y="4005064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primeiro mês foram acompanhadas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47 crianças, o que representa 36,7%,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segundo mês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88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crianças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68,8%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 o terceiro mês um total de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120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crianças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93,8%.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12564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Objetivo </a:t>
            </a:r>
            <a:r>
              <a:rPr lang="pt-BR" sz="2400" b="1" dirty="0">
                <a:latin typeface="Comic Sans MS" panose="030F0702030302020204" pitchFamily="66" charset="0"/>
              </a:rPr>
              <a:t>2: Melhorar a qualidade do atendimento à </a:t>
            </a:r>
            <a:r>
              <a:rPr lang="pt-BR" sz="2400" b="1" dirty="0" smtClean="0">
                <a:latin typeface="Comic Sans MS" panose="030F0702030302020204" pitchFamily="66" charset="0"/>
              </a:rPr>
              <a:t>criança.</a:t>
            </a:r>
            <a:endParaRPr lang="pt-BR" sz="2400" b="1" dirty="0">
              <a:latin typeface="Comic Sans MS" panose="030F0702030302020204" pitchFamily="66" charset="0"/>
            </a:endParaRPr>
          </a:p>
          <a:p>
            <a:r>
              <a:rPr lang="pt-BR" sz="2400" dirty="0">
                <a:latin typeface="Comic Sans MS" panose="030F0702030302020204" pitchFamily="66" charset="0"/>
              </a:rPr>
              <a:t>Meta 2.1: Realizar a primeira consulta na primeira semana de vida para 100% das crianças cadastradas.</a:t>
            </a:r>
          </a:p>
          <a:p>
            <a:r>
              <a:rPr lang="pt-BR" sz="2400" dirty="0">
                <a:latin typeface="Comic Sans MS" panose="030F0702030302020204" pitchFamily="66" charset="0"/>
              </a:rPr>
              <a:t>Indicador: Proporção de crianças com primeira consulta na primeira semana de vida.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63213807"/>
              </p:ext>
            </p:extLst>
          </p:nvPr>
        </p:nvGraphicFramePr>
        <p:xfrm>
          <a:off x="467544" y="2996952"/>
          <a:ext cx="3744416" cy="233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544522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omic Sans MS" panose="030F0702030302020204" pitchFamily="66" charset="0"/>
              </a:rPr>
              <a:t>Figura 2: Proporção de crianças com primeira consulta na primeira semana de </a:t>
            </a:r>
            <a:r>
              <a:rPr lang="pt-BR" sz="1200" dirty="0" smtClean="0">
                <a:latin typeface="Comic Sans MS" panose="030F0702030302020204" pitchFamily="66" charset="0"/>
              </a:rPr>
              <a:t>vida inscritas  no </a:t>
            </a:r>
            <a:r>
              <a:rPr lang="pt-BR" sz="1200" dirty="0">
                <a:latin typeface="Comic Sans MS" panose="030F0702030302020204" pitchFamily="66" charset="0"/>
              </a:rPr>
              <a:t>programa </a:t>
            </a:r>
            <a:r>
              <a:rPr lang="pt-BR" sz="1200" dirty="0" smtClean="0">
                <a:latin typeface="Comic Sans MS" panose="030F0702030302020204" pitchFamily="66" charset="0"/>
              </a:rPr>
              <a:t>na ESF Esquina Vanguarda, </a:t>
            </a:r>
            <a:r>
              <a:rPr lang="pt-BR" sz="1200" dirty="0">
                <a:latin typeface="Comic Sans MS" panose="030F0702030302020204" pitchFamily="66" charset="0"/>
              </a:rPr>
              <a:t>Alecrim/RS</a:t>
            </a:r>
          </a:p>
        </p:txBody>
      </p:sp>
      <p:sp>
        <p:nvSpPr>
          <p:cNvPr id="2" name="Retângulo 1"/>
          <p:cNvSpPr/>
          <p:nvPr/>
        </p:nvSpPr>
        <p:spPr>
          <a:xfrm>
            <a:off x="5148064" y="2996952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primeiro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mês, das 47 crianças acompanhadas só uma crianças não recebeu sua primeira consulta na primeira semana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 que representa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97,9%,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no segundo mês 88 crianças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100%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 o terceiro mês um total de 120 crianças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100%.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2284</Words>
  <Application>Microsoft Office PowerPoint</Application>
  <PresentationFormat>Apresentação na tela (4:3)</PresentationFormat>
  <Paragraphs>187</Paragraphs>
  <Slides>27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Maricela</dc:creator>
  <cp:lastModifiedBy>Maricela</cp:lastModifiedBy>
  <cp:revision>147</cp:revision>
  <dcterms:created xsi:type="dcterms:W3CDTF">2015-07-16T15:36:38Z</dcterms:created>
  <dcterms:modified xsi:type="dcterms:W3CDTF">2015-08-13T02:05:52Z</dcterms:modified>
</cp:coreProperties>
</file>