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65" r:id="rId14"/>
    <p:sldId id="283" r:id="rId15"/>
    <p:sldId id="267" r:id="rId16"/>
    <p:sldId id="268" r:id="rId17"/>
    <p:sldId id="28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5\Mariele\Planilha%20final.Mariele%2002012015%20para%20o%20TC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1</c:v>
                </c:pt>
                <c:pt idx="1">
                  <c:v>0.93055555555555558</c:v>
                </c:pt>
                <c:pt idx="2">
                  <c:v>0.90909090909090906</c:v>
                </c:pt>
                <c:pt idx="3">
                  <c:v>0.89655172413793105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61768"/>
        <c:axId val="296659416"/>
      </c:barChart>
      <c:catAx>
        <c:axId val="29666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59416"/>
        <c:crosses val="autoZero"/>
        <c:auto val="1"/>
        <c:lblAlgn val="ctr"/>
        <c:lblOffset val="100"/>
        <c:noMultiLvlLbl val="0"/>
      </c:catAx>
      <c:valAx>
        <c:axId val="2966594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61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0.75</c:v>
                </c:pt>
                <c:pt idx="1">
                  <c:v>0.56944444444444442</c:v>
                </c:pt>
                <c:pt idx="2">
                  <c:v>0.44545454545454544</c:v>
                </c:pt>
                <c:pt idx="3">
                  <c:v>0.4206896551724138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64120"/>
        <c:axId val="296664512"/>
      </c:barChart>
      <c:catAx>
        <c:axId val="29666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64512"/>
        <c:crosses val="autoZero"/>
        <c:auto val="1"/>
        <c:lblAlgn val="ctr"/>
        <c:lblOffset val="100"/>
        <c:noMultiLvlLbl val="0"/>
      </c:catAx>
      <c:valAx>
        <c:axId val="2966645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641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4667628650988"/>
          <c:y val="0.31218873313391043"/>
          <c:w val="0.84249781277340485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0.5357142857142857</c:v>
                </c:pt>
                <c:pt idx="1">
                  <c:v>0.4861111111111111</c:v>
                </c:pt>
                <c:pt idx="2">
                  <c:v>0.44545454545454544</c:v>
                </c:pt>
                <c:pt idx="3">
                  <c:v>0.45517241379310347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57456"/>
        <c:axId val="296659024"/>
      </c:barChart>
      <c:catAx>
        <c:axId val="29665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6659024"/>
        <c:crosses val="autoZero"/>
        <c:auto val="1"/>
        <c:lblAlgn val="ctr"/>
        <c:lblOffset val="100"/>
        <c:noMultiLvlLbl val="0"/>
      </c:catAx>
      <c:valAx>
        <c:axId val="29665902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665745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1</c:v>
                </c:pt>
                <c:pt idx="1">
                  <c:v>0.98611111111111116</c:v>
                </c:pt>
                <c:pt idx="2">
                  <c:v>0.94545454545454544</c:v>
                </c:pt>
                <c:pt idx="3">
                  <c:v>0.92413793103448272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50400"/>
        <c:axId val="299155104"/>
      </c:barChart>
      <c:catAx>
        <c:axId val="29915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55104"/>
        <c:crosses val="autoZero"/>
        <c:auto val="1"/>
        <c:lblAlgn val="ctr"/>
        <c:lblOffset val="100"/>
        <c:noMultiLvlLbl val="0"/>
      </c:catAx>
      <c:valAx>
        <c:axId val="299155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50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Indicadores!$C$85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Indicadores!$D$84:$G$84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Indicadores!$D$85:$G$85</c:f>
              <c:numCache>
                <c:formatCode>0.0%</c:formatCode>
                <c:ptCount val="4"/>
                <c:pt idx="0">
                  <c:v>1</c:v>
                </c:pt>
                <c:pt idx="1">
                  <c:v>0.98611111111111116</c:v>
                </c:pt>
                <c:pt idx="2">
                  <c:v>0.95454545454545459</c:v>
                </c:pt>
                <c:pt idx="3">
                  <c:v>0.9517241379310345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53144"/>
        <c:axId val="299151968"/>
      </c:barChart>
      <c:catAx>
        <c:axId val="299153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51968"/>
        <c:crosses val="autoZero"/>
        <c:auto val="1"/>
        <c:lblAlgn val="ctr"/>
        <c:lblOffset val="100"/>
        <c:noMultiLvlLbl val="0"/>
      </c:catAx>
      <c:valAx>
        <c:axId val="299151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53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1</c:v>
                </c:pt>
                <c:pt idx="1">
                  <c:v>0.98611111111111116</c:v>
                </c:pt>
                <c:pt idx="2">
                  <c:v>0.96363636363636362</c:v>
                </c:pt>
                <c:pt idx="3">
                  <c:v>0.96551724137931039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53536"/>
        <c:axId val="299154320"/>
      </c:barChart>
      <c:catAx>
        <c:axId val="29915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54320"/>
        <c:crosses val="autoZero"/>
        <c:auto val="1"/>
        <c:lblAlgn val="ctr"/>
        <c:lblOffset val="100"/>
        <c:noMultiLvlLbl val="0"/>
      </c:catAx>
      <c:valAx>
        <c:axId val="299154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535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0.97272727272727277</c:v>
                </c:pt>
                <c:pt idx="3">
                  <c:v>0.97241379310344822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57456"/>
        <c:axId val="299155888"/>
      </c:barChart>
      <c:catAx>
        <c:axId val="29915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9155888"/>
        <c:crosses val="autoZero"/>
        <c:auto val="1"/>
        <c:lblAlgn val="ctr"/>
        <c:lblOffset val="100"/>
        <c:noMultiLvlLbl val="0"/>
      </c:catAx>
      <c:valAx>
        <c:axId val="29915588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915745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0.97272727272727277</c:v>
                </c:pt>
                <c:pt idx="3">
                  <c:v>0.97241379310344822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151576"/>
        <c:axId val="299156280"/>
      </c:barChart>
      <c:catAx>
        <c:axId val="29915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9156280"/>
        <c:crosses val="autoZero"/>
        <c:auto val="1"/>
        <c:lblAlgn val="ctr"/>
        <c:lblOffset val="100"/>
        <c:noMultiLvlLbl val="0"/>
      </c:catAx>
      <c:valAx>
        <c:axId val="29915628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915157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1</c:v>
                </c:pt>
                <c:pt idx="1">
                  <c:v>1.8571428571428572</c:v>
                </c:pt>
                <c:pt idx="2">
                  <c:v>2.8888888888888888</c:v>
                </c:pt>
                <c:pt idx="3">
                  <c:v>3.0256410256410255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27600"/>
        <c:axId val="245527992"/>
      </c:barChart>
      <c:catAx>
        <c:axId val="24552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27992"/>
        <c:crosses val="autoZero"/>
        <c:auto val="1"/>
        <c:lblAlgn val="ctr"/>
        <c:lblOffset val="100"/>
        <c:noMultiLvlLbl val="0"/>
      </c:catAx>
      <c:valAx>
        <c:axId val="2455279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27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1.08</c:v>
                </c:pt>
                <c:pt idx="1">
                  <c:v>1.1454545454545455</c:v>
                </c:pt>
                <c:pt idx="2">
                  <c:v>1.0909090909090908</c:v>
                </c:pt>
                <c:pt idx="3">
                  <c:v>1.0512820512820513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77064"/>
        <c:axId val="243073928"/>
      </c:barChart>
      <c:catAx>
        <c:axId val="24307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3073928"/>
        <c:crosses val="autoZero"/>
        <c:auto val="1"/>
        <c:lblAlgn val="ctr"/>
        <c:lblOffset val="100"/>
        <c:noMultiLvlLbl val="0"/>
      </c:catAx>
      <c:valAx>
        <c:axId val="243073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30770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0.9642857142857143</c:v>
                </c:pt>
                <c:pt idx="1">
                  <c:v>0.93055555555555558</c:v>
                </c:pt>
                <c:pt idx="2">
                  <c:v>0.92727272727272725</c:v>
                </c:pt>
                <c:pt idx="3">
                  <c:v>0.91034482758620694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79024"/>
        <c:axId val="243074320"/>
      </c:barChart>
      <c:catAx>
        <c:axId val="24307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3074320"/>
        <c:crosses val="autoZero"/>
        <c:auto val="1"/>
        <c:lblAlgn val="ctr"/>
        <c:lblOffset val="100"/>
        <c:noMultiLvlLbl val="0"/>
      </c:catAx>
      <c:valAx>
        <c:axId val="243074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307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78632"/>
        <c:axId val="206951096"/>
      </c:barChart>
      <c:catAx>
        <c:axId val="24307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6951096"/>
        <c:crosses val="autoZero"/>
        <c:auto val="1"/>
        <c:lblAlgn val="ctr"/>
        <c:lblOffset val="100"/>
        <c:noMultiLvlLbl val="0"/>
      </c:catAx>
      <c:valAx>
        <c:axId val="206951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3078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26424"/>
        <c:axId val="245531912"/>
      </c:barChart>
      <c:catAx>
        <c:axId val="24552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31912"/>
        <c:crosses val="autoZero"/>
        <c:auto val="1"/>
        <c:lblAlgn val="ctr"/>
        <c:lblOffset val="100"/>
        <c:noMultiLvlLbl val="0"/>
      </c:catAx>
      <c:valAx>
        <c:axId val="2455319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26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32696"/>
        <c:axId val="245532304"/>
      </c:barChart>
      <c:catAx>
        <c:axId val="245532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32304"/>
        <c:crosses val="autoZero"/>
        <c:auto val="1"/>
        <c:lblAlgn val="ctr"/>
        <c:lblOffset val="100"/>
        <c:noMultiLvlLbl val="0"/>
      </c:catAx>
      <c:valAx>
        <c:axId val="2455323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32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1.2173913043478262</c:v>
                </c:pt>
                <c:pt idx="1">
                  <c:v>1.763157894736842</c:v>
                </c:pt>
                <c:pt idx="2">
                  <c:v>1.8214285714285714</c:v>
                </c:pt>
                <c:pt idx="3">
                  <c:v>1.9558823529411764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33088"/>
        <c:axId val="245527208"/>
      </c:barChart>
      <c:catAx>
        <c:axId val="24553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27208"/>
        <c:crosses val="autoZero"/>
        <c:auto val="1"/>
        <c:lblAlgn val="ctr"/>
        <c:lblOffset val="100"/>
        <c:noMultiLvlLbl val="0"/>
      </c:catAx>
      <c:valAx>
        <c:axId val="2455272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33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0.8571428571428571</c:v>
                </c:pt>
                <c:pt idx="1">
                  <c:v>0.73611111111111116</c:v>
                </c:pt>
                <c:pt idx="2">
                  <c:v>0.69090909090909092</c:v>
                </c:pt>
                <c:pt idx="3">
                  <c:v>0.6827586206896552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58240"/>
        <c:axId val="296663336"/>
      </c:barChart>
      <c:catAx>
        <c:axId val="296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63336"/>
        <c:crosses val="autoZero"/>
        <c:auto val="1"/>
        <c:lblAlgn val="ctr"/>
        <c:lblOffset val="100"/>
        <c:noMultiLvlLbl val="0"/>
      </c:catAx>
      <c:valAx>
        <c:axId val="29666333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582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0.35714285714285715</c:v>
                </c:pt>
                <c:pt idx="1">
                  <c:v>0.29166666666666669</c:v>
                </c:pt>
                <c:pt idx="2">
                  <c:v>0.24545454545454545</c:v>
                </c:pt>
                <c:pt idx="3">
                  <c:v>0.26896551724137929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33480"/>
        <c:axId val="245531520"/>
      </c:barChart>
      <c:catAx>
        <c:axId val="24553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31520"/>
        <c:crosses val="autoZero"/>
        <c:auto val="1"/>
        <c:lblAlgn val="ctr"/>
        <c:lblOffset val="100"/>
        <c:noMultiLvlLbl val="0"/>
      </c:catAx>
      <c:valAx>
        <c:axId val="245531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533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E54CA-5BAA-4ACB-A2CF-B3D757037B0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951F-84A9-4223-AD60-DBEC16D21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58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F5FC-B6E5-48AE-95EB-E0E71680526D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887B-BCCD-4440-92EC-29C570CD60E4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583F-1C2A-4CB2-A5B5-7D67F483188F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876-033C-4C3E-A3C8-4BE8AC14F37D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9852-A759-4226-8F93-0857AE56E34E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95BF-8F4D-405F-B209-4D072BF10AA2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7D2F-E80A-4D45-8B4C-A1C006604086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D27E-5128-48F8-8AA5-7DED7581EB4C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CFC-046A-4085-81F1-7FD5A05776E0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EE4-4284-4769-A37E-E357D9D57D81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104C-C1F7-45FE-AED6-17C2F5FAB12E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AE4-ACFF-4BD2-8F4F-226ECEA34178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602-6E86-449A-98D9-C2F5980174B0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518-3E96-4ABD-8480-46B808E66B3B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E3C8-0ABD-4E1B-9DFD-B03E03DD3930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E2A-B13E-4855-8BAA-DCB204718979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DB4D-25E8-482B-8485-C05D155D5100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49454" y="2476998"/>
            <a:ext cx="8915399" cy="2262781"/>
          </a:xfrm>
        </p:spPr>
        <p:txBody>
          <a:bodyPr>
            <a:norm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pt-BR" sz="3600" b="1" dirty="0"/>
              <a:t>Melhoria da Atenção à Saúde dos Idosos, UBS Bela Vista, Dois Irmãos / RS</a:t>
            </a:r>
            <a:r>
              <a:rPr lang="pt-BR" sz="3600" dirty="0"/>
              <a:t/>
            </a:r>
            <a:br>
              <a:rPr lang="pt-BR" sz="3600" dirty="0"/>
            </a:br>
            <a:endParaRPr lang="pt-BR" altLang="pt-B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0" y="5356928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 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Orientanda: </a:t>
            </a:r>
            <a:r>
              <a:rPr lang="pt-BR" dirty="0" err="1" smtClean="0">
                <a:solidFill>
                  <a:schemeClr val="tx1"/>
                </a:solidFill>
              </a:rPr>
              <a:t>Mariele</a:t>
            </a:r>
            <a:r>
              <a:rPr lang="pt-BR" dirty="0" smtClean="0">
                <a:solidFill>
                  <a:schemeClr val="tx1"/>
                </a:solidFill>
              </a:rPr>
              <a:t> Ribeiro Corrêa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Orientador: Mateus Casanova dos Santos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5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5863590" y="-348615"/>
            <a:ext cx="190500" cy="257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386355" y="457200"/>
            <a:ext cx="5335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SUS – UNASUS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Faculdade de </a:t>
            </a:r>
            <a:r>
              <a:rPr lang="pt-BR" alt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Medicina</a:t>
            </a:r>
          </a:p>
          <a:p>
            <a:pPr algn="ctr" defTabSz="914400" eaLnBrk="0" fontAlgn="base" hangingPunct="0">
              <a:spcAft>
                <a:spcPct val="0"/>
              </a:spcAft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Programa Mais Médicos para o Brasil</a:t>
            </a:r>
          </a:p>
          <a:p>
            <a:pPr lvl="0" algn="ctr" defTabSz="914400" eaLnBrk="0" fontAlgn="base" hangingPunct="0">
              <a:spcAft>
                <a:spcPct val="0"/>
              </a:spcAft>
            </a:pPr>
            <a:r>
              <a:rPr lang="pt-BR" alt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</a:t>
            </a:r>
            <a:r>
              <a:rPr lang="pt-BR" alt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Especialização em Saúde da Família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5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2218" y="762000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663" y="457200"/>
            <a:ext cx="781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9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dirty="0"/>
          </a:p>
          <a:p>
            <a:pPr marL="457200" lvl="1" indent="0">
              <a:buNone/>
            </a:pPr>
            <a:r>
              <a:rPr lang="pt-BR" sz="2000" i="1" dirty="0" smtClean="0"/>
              <a:t>* Realizar </a:t>
            </a:r>
            <a:r>
              <a:rPr lang="pt-BR" sz="2000" i="1" dirty="0"/>
              <a:t>solicitação de Exames complementares periódicos em 100% dos idosos hipertensos e diabéticos cadastrados no </a:t>
            </a:r>
            <a:r>
              <a:rPr lang="pt-BR" sz="2000" i="1" dirty="0" smtClean="0"/>
              <a:t>programa.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6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194860"/>
              </p:ext>
            </p:extLst>
          </p:nvPr>
        </p:nvGraphicFramePr>
        <p:xfrm>
          <a:off x="4459459" y="3640206"/>
          <a:ext cx="4843463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46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qualidade:</a:t>
            </a:r>
            <a:endParaRPr lang="pt-BR" sz="2000" i="1" dirty="0" smtClean="0"/>
          </a:p>
          <a:p>
            <a:pPr marL="457200" lvl="1" indent="0">
              <a:buNone/>
            </a:pPr>
            <a:r>
              <a:rPr lang="pt-BR" sz="2000" i="1" dirty="0" smtClean="0"/>
              <a:t>* Prescrição de medicamentos da Farmácia Popular priorizada em 100%</a:t>
            </a:r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29953"/>
              </p:ext>
            </p:extLst>
          </p:nvPr>
        </p:nvGraphicFramePr>
        <p:xfrm>
          <a:off x="5287617" y="3269974"/>
          <a:ext cx="5445815" cy="275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6" y="3617843"/>
            <a:ext cx="2085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8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i="1" dirty="0" smtClean="0"/>
          </a:p>
          <a:p>
            <a:pPr marL="457200" lvl="1" indent="0">
              <a:buNone/>
            </a:pPr>
            <a:r>
              <a:rPr lang="pt-BR" sz="2000" i="1" dirty="0" smtClean="0"/>
              <a:t>* Cadastrar </a:t>
            </a:r>
            <a:r>
              <a:rPr lang="pt-BR" sz="2000" i="1" dirty="0"/>
              <a:t>100% dos idosos acamados ou com problemas de locomoção. 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985321"/>
              </p:ext>
            </p:extLst>
          </p:nvPr>
        </p:nvGraphicFramePr>
        <p:xfrm>
          <a:off x="5543550" y="3468911"/>
          <a:ext cx="4762500" cy="246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45" y="3567527"/>
            <a:ext cx="20764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4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i="1" dirty="0"/>
          </a:p>
          <a:p>
            <a:pPr marL="457200" lvl="1" indent="0">
              <a:buNone/>
            </a:pPr>
            <a:r>
              <a:rPr lang="pt-BR" sz="2000" i="1" dirty="0" smtClean="0"/>
              <a:t>* Realizar visita domiciliar em 100% dos idosos acamados ou com problemas de locomoção. 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994273"/>
              </p:ext>
            </p:extLst>
          </p:nvPr>
        </p:nvGraphicFramePr>
        <p:xfrm>
          <a:off x="3607905" y="3349487"/>
          <a:ext cx="5590140" cy="28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4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9942" y="1805608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i="1" dirty="0"/>
          </a:p>
          <a:p>
            <a:pPr marL="457200" lvl="1" indent="0">
              <a:buNone/>
            </a:pPr>
            <a:r>
              <a:rPr lang="pt-BR" sz="2000" i="1" dirty="0" smtClean="0"/>
              <a:t>* </a:t>
            </a:r>
            <a:r>
              <a:rPr lang="pt-BR" sz="2000" dirty="0"/>
              <a:t>Rastrear 100% dos idosos cadastrados no programa para hipertensão arterial.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92123"/>
              </p:ext>
            </p:extLst>
          </p:nvPr>
        </p:nvGraphicFramePr>
        <p:xfrm>
          <a:off x="2981739" y="3130826"/>
          <a:ext cx="5763867" cy="301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i="1" dirty="0"/>
          </a:p>
          <a:p>
            <a:pPr marL="457200" lvl="1" indent="0">
              <a:buNone/>
            </a:pPr>
            <a:r>
              <a:rPr lang="pt-BR" sz="2000" i="1" dirty="0" smtClean="0"/>
              <a:t>* Rastrear </a:t>
            </a:r>
            <a:r>
              <a:rPr lang="pt-BR" sz="2000" i="1" dirty="0"/>
              <a:t>100% dos idosos cadastrados no programa para diabetes mellitus.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715037"/>
              </p:ext>
            </p:extLst>
          </p:nvPr>
        </p:nvGraphicFramePr>
        <p:xfrm>
          <a:off x="3498574" y="3319670"/>
          <a:ext cx="5808385" cy="280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54051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i="1" dirty="0"/>
          </a:p>
          <a:p>
            <a:pPr marL="457200" lvl="1" indent="0">
              <a:buNone/>
            </a:pPr>
            <a:r>
              <a:rPr lang="pt-BR" sz="2000" i="1" dirty="0" smtClean="0"/>
              <a:t>* Realizar </a:t>
            </a:r>
            <a:r>
              <a:rPr lang="pt-BR" sz="2000" i="1" dirty="0"/>
              <a:t>avaliação da necessidade de atendimento odontológico em 100% dos </a:t>
            </a:r>
            <a:r>
              <a:rPr lang="pt-BR" sz="2000" i="1" dirty="0" smtClean="0"/>
              <a:t>idosos </a:t>
            </a:r>
            <a:r>
              <a:rPr lang="pt-BR" sz="2000" i="1" dirty="0"/>
              <a:t>cadastrados no programa</a:t>
            </a:r>
            <a:r>
              <a:rPr lang="pt-BR" sz="2000" i="1" dirty="0" smtClean="0"/>
              <a:t>.</a:t>
            </a:r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11874908"/>
              </p:ext>
            </p:extLst>
          </p:nvPr>
        </p:nvGraphicFramePr>
        <p:xfrm>
          <a:off x="2975021" y="3065173"/>
          <a:ext cx="6993928" cy="30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9" y="2577548"/>
            <a:ext cx="2114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54051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/>
              <a:t>Referente </a:t>
            </a:r>
            <a:r>
              <a:rPr lang="pt-BR" sz="2000" dirty="0" smtClean="0"/>
              <a:t>à meta de qualidade:</a:t>
            </a:r>
            <a:endParaRPr lang="pt-BR" sz="2000" i="1" dirty="0"/>
          </a:p>
          <a:p>
            <a:r>
              <a:rPr lang="pt-BR" dirty="0" smtClean="0"/>
              <a:t>Realizar </a:t>
            </a:r>
            <a:r>
              <a:rPr lang="pt-BR" dirty="0"/>
              <a:t>a primeira consulta odontológica para 100% dos idosos.</a:t>
            </a:r>
            <a:endParaRPr lang="pt-BR" sz="16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52379"/>
              </p:ext>
            </p:extLst>
          </p:nvPr>
        </p:nvGraphicFramePr>
        <p:xfrm>
          <a:off x="5595730" y="2613991"/>
          <a:ext cx="5515390" cy="333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7" y="3187297"/>
            <a:ext cx="2795588" cy="229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7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2237" y="1527313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Referente ao objetivo do registro</a:t>
            </a:r>
          </a:p>
          <a:p>
            <a:pPr lvl="1"/>
            <a:r>
              <a:rPr lang="pt-BR" sz="2000" i="1" dirty="0"/>
              <a:t>Manter registro específico de 100% da população idosa cadastrada no programa.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73229649"/>
              </p:ext>
            </p:extLst>
          </p:nvPr>
        </p:nvGraphicFramePr>
        <p:xfrm>
          <a:off x="2966899" y="2990422"/>
          <a:ext cx="7538165" cy="301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7" y="2658925"/>
            <a:ext cx="2095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08597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/>
              <a:t>Referente ao objetivo do registro</a:t>
            </a:r>
          </a:p>
          <a:p>
            <a:pPr lvl="1"/>
            <a:r>
              <a:rPr lang="pt-BR" sz="2000" i="1" dirty="0"/>
              <a:t>Distribuir a caderneta da saúde da pessoa idosa a 100% da população idosa cadastrada no programa</a:t>
            </a:r>
            <a:r>
              <a:rPr lang="pt-BR" sz="2000" i="1" dirty="0" smtClean="0"/>
              <a:t>.</a:t>
            </a:r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08937417"/>
              </p:ext>
            </p:extLst>
          </p:nvPr>
        </p:nvGraphicFramePr>
        <p:xfrm>
          <a:off x="2099256" y="2189409"/>
          <a:ext cx="9079606" cy="438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5" y="3917053"/>
            <a:ext cx="21050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Sobre o Município de Dois Irmãos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1679" y="2133599"/>
            <a:ext cx="10174309" cy="4367333"/>
          </a:xfrm>
        </p:spPr>
        <p:txBody>
          <a:bodyPr/>
          <a:lstStyle/>
          <a:p>
            <a:r>
              <a:rPr lang="pt-BR" dirty="0" smtClean="0"/>
              <a:t>População estimada em 28.388 habitantes (2012</a:t>
            </a:r>
            <a:r>
              <a:rPr lang="pt-BR" dirty="0" smtClean="0"/>
              <a:t>).</a:t>
            </a:r>
            <a:endParaRPr lang="pt-BR" dirty="0" smtClean="0"/>
          </a:p>
          <a:p>
            <a:r>
              <a:rPr lang="pt-BR" dirty="0" smtClean="0"/>
              <a:t>Colonização </a:t>
            </a:r>
            <a:r>
              <a:rPr lang="pt-BR" dirty="0" smtClean="0"/>
              <a:t>alemã.</a:t>
            </a:r>
            <a:endParaRPr lang="pt-BR" dirty="0" smtClean="0"/>
          </a:p>
          <a:p>
            <a:r>
              <a:rPr lang="pt-BR" dirty="0" smtClean="0"/>
              <a:t>Saúde: </a:t>
            </a:r>
          </a:p>
          <a:p>
            <a:pPr>
              <a:buFont typeface="+mj-lt"/>
              <a:buAutoNum type="arabicPeriod"/>
            </a:pPr>
            <a:r>
              <a:rPr lang="pt-BR" dirty="0"/>
              <a:t> </a:t>
            </a:r>
            <a:r>
              <a:rPr lang="pt-BR" dirty="0" smtClean="0"/>
              <a:t>1 Hospital com 66 leitos, incluindo internação adulto, pediátrica e de saúde </a:t>
            </a:r>
            <a:r>
              <a:rPr lang="pt-BR" dirty="0" smtClean="0"/>
              <a:t>mental;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 smtClean="0"/>
              <a:t>5 Postos de </a:t>
            </a:r>
            <a:r>
              <a:rPr lang="pt-BR" dirty="0" smtClean="0"/>
              <a:t>Saúde.</a:t>
            </a:r>
            <a:endParaRPr lang="pt-BR" dirty="0" smtClean="0"/>
          </a:p>
          <a:p>
            <a:r>
              <a:rPr lang="pt-BR" dirty="0" smtClean="0"/>
              <a:t>Economia da região voltada para a Indústria Calçadista (4º produtor no Estado e  5º em exportação no </a:t>
            </a:r>
            <a:r>
              <a:rPr lang="pt-BR" dirty="0" smtClean="0"/>
              <a:t>Brasil.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>
              <a:buFont typeface="+mj-lt"/>
              <a:buAutoNum type="arabicPeriod"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4" name="AutoShape 2" descr="Resultado de imagem para cidade de dois irmao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2" y="4752304"/>
            <a:ext cx="2486851" cy="15765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50" y="4843981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70551" y="1338470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Referente ao objetivo de avaliação de risco</a:t>
            </a:r>
          </a:p>
          <a:p>
            <a:pPr lvl="1"/>
            <a:r>
              <a:rPr lang="pt-BR" sz="2000" i="1" dirty="0"/>
              <a:t>Rastrear 100% das pessoas idosas para risco de morbimortalidade.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45940195"/>
              </p:ext>
            </p:extLst>
          </p:nvPr>
        </p:nvGraphicFramePr>
        <p:xfrm>
          <a:off x="3851481" y="2746980"/>
          <a:ext cx="7611415" cy="323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64" y="3429000"/>
            <a:ext cx="21145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381307"/>
            <a:ext cx="8915400" cy="3777622"/>
          </a:xfrm>
        </p:spPr>
        <p:txBody>
          <a:bodyPr/>
          <a:lstStyle/>
          <a:p>
            <a:r>
              <a:rPr lang="pt-BR" sz="2000" dirty="0"/>
              <a:t>Referente ao objetivo de avaliação de </a:t>
            </a:r>
            <a:r>
              <a:rPr lang="pt-BR" sz="2000" dirty="0" smtClean="0"/>
              <a:t>risco</a:t>
            </a:r>
          </a:p>
          <a:p>
            <a:pPr lvl="1"/>
            <a:r>
              <a:rPr lang="pt-BR" sz="2000" i="1" dirty="0"/>
              <a:t>Investigar indicadores de fragilização na velhice em 100% da população idosa cadastrada no programa. </a:t>
            </a:r>
            <a:endParaRPr lang="pt-BR" sz="2000" i="1" dirty="0" smtClean="0"/>
          </a:p>
          <a:p>
            <a:pPr lvl="1"/>
            <a:endParaRPr lang="pt-BR" sz="2000" dirty="0"/>
          </a:p>
          <a:p>
            <a:pPr lvl="1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81004199"/>
              </p:ext>
            </p:extLst>
          </p:nvPr>
        </p:nvGraphicFramePr>
        <p:xfrm>
          <a:off x="2891099" y="2929942"/>
          <a:ext cx="8010659" cy="307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9" y="2624552"/>
            <a:ext cx="2085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379486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/>
              <a:t>Referente ao objetivo de avaliação de risco</a:t>
            </a:r>
          </a:p>
          <a:p>
            <a:pPr lvl="1"/>
            <a:r>
              <a:rPr lang="pt-BR" sz="2000" i="1" dirty="0"/>
              <a:t>Avaliar rede social em 100% da população idosa cadastrada no programa.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80122331"/>
              </p:ext>
            </p:extLst>
          </p:nvPr>
        </p:nvGraphicFramePr>
        <p:xfrm>
          <a:off x="2837413" y="2742650"/>
          <a:ext cx="7765959" cy="33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6" y="3031021"/>
            <a:ext cx="21050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8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Referente ao objetivo de promoção de saúde</a:t>
            </a:r>
          </a:p>
          <a:p>
            <a:pPr lvl="1"/>
            <a:r>
              <a:rPr lang="pt-BR" sz="2000" i="1" dirty="0"/>
              <a:t>Garantir orientação nutricional para hábitos alimentares saudáveis a 100% das pessoas idosas cadastradas no programa.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13100872"/>
              </p:ext>
            </p:extLst>
          </p:nvPr>
        </p:nvGraphicFramePr>
        <p:xfrm>
          <a:off x="2446986" y="3490175"/>
          <a:ext cx="8113824" cy="293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" y="1899824"/>
            <a:ext cx="2133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785870"/>
            <a:ext cx="8915400" cy="3777622"/>
          </a:xfrm>
        </p:spPr>
        <p:txBody>
          <a:bodyPr/>
          <a:lstStyle/>
          <a:p>
            <a:r>
              <a:rPr lang="pt-BR" sz="2000" dirty="0"/>
              <a:t>Referente</a:t>
            </a:r>
            <a:r>
              <a:rPr lang="pt-BR" dirty="0"/>
              <a:t> ao objetivo de promoção de </a:t>
            </a:r>
            <a:r>
              <a:rPr lang="pt-BR" dirty="0" smtClean="0"/>
              <a:t>saúde</a:t>
            </a:r>
          </a:p>
          <a:p>
            <a:pPr lvl="1"/>
            <a:r>
              <a:rPr lang="pt-BR" i="1" dirty="0"/>
              <a:t>Garantir orientação para a prática regular de atividade física a 100% idosos cadastrados no programa</a:t>
            </a:r>
            <a:r>
              <a:rPr lang="pt-BR" i="1" dirty="0" smtClean="0"/>
              <a:t>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20061691"/>
              </p:ext>
            </p:extLst>
          </p:nvPr>
        </p:nvGraphicFramePr>
        <p:xfrm>
          <a:off x="2592925" y="3219718"/>
          <a:ext cx="8358389" cy="337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2366962"/>
            <a:ext cx="2133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0003" y="1457739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/>
              <a:t>Referente ao objetivo de promoção de </a:t>
            </a:r>
            <a:r>
              <a:rPr lang="pt-BR" sz="2000" dirty="0" smtClean="0"/>
              <a:t>saúde</a:t>
            </a:r>
          </a:p>
          <a:p>
            <a:pPr lvl="1"/>
            <a:r>
              <a:rPr lang="pt-BR" sz="2000" i="1" dirty="0"/>
              <a:t>Garantir orientações sobre higiene bucal (incluindo higiene de próteses dentárias) para 100% dos idosos cadastrados. </a:t>
            </a:r>
            <a:endParaRPr lang="pt-BR" sz="2000" dirty="0" smtClean="0"/>
          </a:p>
          <a:p>
            <a:pPr lvl="1"/>
            <a:endParaRPr lang="pt-BR" sz="2000" dirty="0"/>
          </a:p>
          <a:p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graphicFrame>
        <p:nvGraphicFramePr>
          <p:cNvPr id="6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901107"/>
              </p:ext>
            </p:extLst>
          </p:nvPr>
        </p:nvGraphicFramePr>
        <p:xfrm>
          <a:off x="3617844" y="2792895"/>
          <a:ext cx="6419851" cy="330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68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669960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 intervenção relacionada à saúde dos idosos proporcionou:</a:t>
            </a:r>
          </a:p>
          <a:p>
            <a:pPr lvl="1"/>
            <a:r>
              <a:rPr lang="pt-BR" sz="2000" dirty="0" smtClean="0"/>
              <a:t>Ampliação da cobertura do acompanhamento do idoso;</a:t>
            </a:r>
          </a:p>
          <a:p>
            <a:pPr lvl="1"/>
            <a:r>
              <a:rPr lang="pt-BR" sz="2000" dirty="0" smtClean="0"/>
              <a:t>Melhoria na qualidade de atenção;</a:t>
            </a:r>
          </a:p>
          <a:p>
            <a:pPr lvl="1"/>
            <a:r>
              <a:rPr lang="pt-BR" sz="2000" dirty="0" smtClean="0"/>
              <a:t>Capacitação de equipe;</a:t>
            </a:r>
          </a:p>
          <a:p>
            <a:pPr lvl="1"/>
            <a:r>
              <a:rPr lang="pt-BR" sz="2000" dirty="0" smtClean="0"/>
              <a:t>Comprometimento de todos os membros da equipe e revisão do papel de cada um na ação;</a:t>
            </a:r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pt-BR" sz="2000" dirty="0" smtClean="0"/>
              <a:t>A intervenção ainda é pouco percebida pela comunidade;</a:t>
            </a:r>
          </a:p>
          <a:p>
            <a:r>
              <a:rPr lang="pt-BR" sz="2000" dirty="0" smtClean="0"/>
              <a:t>A ação melhoria da saúde da pessoa idosa será mantida na rotina de trabalho da UBS Bela Vista;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Reflexão Crítica do Processo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O entendimento da importância da ação desenvolveu-se desde a escolha do </a:t>
            </a:r>
            <a:r>
              <a:rPr lang="pt-BR" sz="2000" dirty="0" smtClean="0"/>
              <a:t>tema.</a:t>
            </a:r>
            <a:endParaRPr lang="pt-BR" sz="2000" dirty="0" smtClean="0"/>
          </a:p>
          <a:p>
            <a:r>
              <a:rPr lang="pt-BR" sz="2000" dirty="0" smtClean="0"/>
              <a:t>Ao longo do trabalho houve a certeza da </a:t>
            </a:r>
            <a:r>
              <a:rPr lang="pt-BR" sz="2000" dirty="0" smtClean="0"/>
              <a:t>escolha.</a:t>
            </a:r>
            <a:endParaRPr lang="pt-BR" sz="2000" dirty="0" smtClean="0"/>
          </a:p>
          <a:p>
            <a:r>
              <a:rPr lang="pt-BR" sz="2000" dirty="0" smtClean="0"/>
              <a:t>Construção do trabalho em </a:t>
            </a:r>
            <a:r>
              <a:rPr lang="pt-BR" sz="2000" dirty="0" smtClean="0"/>
              <a:t>equipe.</a:t>
            </a:r>
            <a:endParaRPr lang="pt-BR" sz="2000" dirty="0" smtClean="0"/>
          </a:p>
          <a:p>
            <a:r>
              <a:rPr lang="pt-BR" sz="2000" dirty="0" smtClean="0"/>
              <a:t>Dedicação dos membros </a:t>
            </a:r>
            <a:r>
              <a:rPr lang="pt-BR" sz="2000" smtClean="0"/>
              <a:t>da </a:t>
            </a:r>
            <a:r>
              <a:rPr lang="pt-BR" sz="2000" smtClean="0"/>
              <a:t>UBS.</a:t>
            </a:r>
            <a:endParaRPr lang="pt-BR" sz="2000" dirty="0" smtClean="0"/>
          </a:p>
          <a:p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BRASIL. Ministério da Saúde. Secretaria de Atenção à Saúde. Departamento de Atenção Básica. </a:t>
            </a:r>
            <a:r>
              <a:rPr lang="pt-BR" b="1" dirty="0"/>
              <a:t>Envelhecimento e saúde da pessoa idosa</a:t>
            </a:r>
            <a:r>
              <a:rPr lang="pt-BR" dirty="0"/>
              <a:t> / Ministério da Saúde, Secretaria de Atenção à Saúde, Departamento de Atenção Básica. - Brasília: Ministério da Saúde, 2006. 192p.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BRASIL. Ministério da Saúde. Secretaria de Atenção à Saúde. Departamento de Ações Programáticas e Estratégicas. </a:t>
            </a:r>
            <a:r>
              <a:rPr lang="pt-BR" b="1" dirty="0"/>
              <a:t>Atenção à saúde da pessoa idosa e envelhecimento</a:t>
            </a:r>
            <a:r>
              <a:rPr lang="pt-BR" dirty="0"/>
              <a:t> / Ministério da Saúde, Secretaria de Atenção à Saúde, Departamento de Ações Programáticas e Estratégicas, Área Técnica Saúde do Idoso- Brasília: Ministério da Saúde, 2010. 44p.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Atualmente há um crescimento da população idosa em todo o país.</a:t>
            </a:r>
          </a:p>
          <a:p>
            <a:r>
              <a:rPr lang="pt-BR" sz="2000" dirty="0" smtClean="0"/>
              <a:t>Tal fato indica a necessidade em se estudar políticas de saúde que contemplem esta parcela da população.</a:t>
            </a:r>
          </a:p>
          <a:p>
            <a:r>
              <a:rPr lang="pt-BR" sz="2000" dirty="0" smtClean="0"/>
              <a:t>A UBS Bela Vista é uma unidade mista que abrange aproximadamente </a:t>
            </a:r>
            <a:r>
              <a:rPr lang="pt-BR" sz="2000" smtClean="0"/>
              <a:t>3752 pacientes.</a:t>
            </a:r>
            <a:endParaRPr lang="pt-BR" sz="2000" dirty="0" smtClean="0"/>
          </a:p>
          <a:p>
            <a:r>
              <a:rPr lang="pt-BR" sz="2000" dirty="0" smtClean="0"/>
              <a:t>Antes da intervenção não havia uma organização em relação à saúde do idoso.</a:t>
            </a:r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13" y="1103243"/>
            <a:ext cx="6748670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12" y="412311"/>
            <a:ext cx="5400040" cy="4050030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63" y="773763"/>
            <a:ext cx="3468646" cy="243914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4" y="1595908"/>
            <a:ext cx="2784076" cy="21248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60" y="3568385"/>
            <a:ext cx="4319684" cy="25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3918998" y="2270223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32" y="2270223"/>
            <a:ext cx="2873357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UBS Bela Vista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uma Unidade de Saúde mista, </a:t>
            </a:r>
            <a:r>
              <a:rPr lang="pt-BR" dirty="0" smtClean="0"/>
              <a:t>urbana.</a:t>
            </a:r>
            <a:endParaRPr lang="pt-BR" dirty="0" smtClean="0"/>
          </a:p>
          <a:p>
            <a:r>
              <a:rPr lang="pt-BR" dirty="0" smtClean="0"/>
              <a:t>Há uma equipe em ESF + nutricionista, pediatras, ginecologista, </a:t>
            </a:r>
            <a:r>
              <a:rPr lang="pt-BR" dirty="0" smtClean="0"/>
              <a:t>psiquiatra.</a:t>
            </a:r>
            <a:endParaRPr lang="pt-BR" dirty="0" smtClean="0"/>
          </a:p>
          <a:p>
            <a:r>
              <a:rPr lang="pt-BR" dirty="0" smtClean="0"/>
              <a:t>População predominantemente acima dos 50 </a:t>
            </a:r>
            <a:r>
              <a:rPr lang="pt-BR" dirty="0" smtClean="0"/>
              <a:t>anos.</a:t>
            </a:r>
            <a:endParaRPr lang="pt-BR" dirty="0" smtClean="0"/>
          </a:p>
          <a:p>
            <a:r>
              <a:rPr lang="pt-BR" dirty="0" smtClean="0"/>
              <a:t>Área física: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3 consultórios                                                    </a:t>
            </a:r>
            <a:r>
              <a:rPr lang="pt-BR" dirty="0" smtClean="0">
                <a:solidFill>
                  <a:srgbClr val="C00000"/>
                </a:solidFill>
              </a:rPr>
              <a:t>6.</a:t>
            </a:r>
            <a:r>
              <a:rPr lang="pt-BR" dirty="0" smtClean="0"/>
              <a:t> Cozinha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Sala de vacinas                                                </a:t>
            </a:r>
            <a:r>
              <a:rPr lang="pt-BR" dirty="0" smtClean="0">
                <a:solidFill>
                  <a:srgbClr val="C00000"/>
                </a:solidFill>
              </a:rPr>
              <a:t>7. </a:t>
            </a:r>
            <a:r>
              <a:rPr lang="pt-BR" dirty="0" smtClean="0"/>
              <a:t>Lavanderia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Ambulatório                                                      </a:t>
            </a:r>
            <a:r>
              <a:rPr lang="pt-BR" dirty="0" smtClean="0">
                <a:solidFill>
                  <a:srgbClr val="C00000"/>
                </a:solidFill>
              </a:rPr>
              <a:t>8.</a:t>
            </a:r>
            <a:r>
              <a:rPr lang="pt-BR" dirty="0" smtClean="0"/>
              <a:t> Sala de esterilização  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Sala de reuniões e sala de espera                 </a:t>
            </a:r>
            <a:r>
              <a:rPr lang="pt-BR" dirty="0" smtClean="0">
                <a:solidFill>
                  <a:srgbClr val="C00000"/>
                </a:solidFill>
              </a:rPr>
              <a:t>9. </a:t>
            </a:r>
            <a:r>
              <a:rPr lang="pt-BR" dirty="0" smtClean="0"/>
              <a:t>Farmácia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Banheiros (para pacientes e profissionais) 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6203" y="258506"/>
            <a:ext cx="2694022" cy="20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Melhorar a atenção à saúde do </a:t>
            </a:r>
            <a:r>
              <a:rPr lang="pt-BR" sz="2000" dirty="0" smtClean="0"/>
              <a:t>idoso.</a:t>
            </a:r>
            <a:endParaRPr lang="pt-BR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843" y="5622236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Pesquisa de </a:t>
            </a:r>
            <a:r>
              <a:rPr lang="pt-BR" sz="2000" dirty="0" smtClean="0"/>
              <a:t>intervenção.</a:t>
            </a:r>
            <a:endParaRPr lang="pt-BR" sz="2000" dirty="0" smtClean="0"/>
          </a:p>
          <a:p>
            <a:r>
              <a:rPr lang="pt-BR" sz="2000" dirty="0" smtClean="0"/>
              <a:t>Utilização de questionários e formulários de protocolos de atendimento em trabalho de campo na </a:t>
            </a:r>
            <a:r>
              <a:rPr lang="pt-BR" sz="2000" dirty="0" smtClean="0"/>
              <a:t>APS.</a:t>
            </a:r>
            <a:endParaRPr lang="pt-BR" sz="2000" dirty="0" smtClean="0"/>
          </a:p>
          <a:p>
            <a:r>
              <a:rPr lang="pt-BR" sz="2000" dirty="0" smtClean="0"/>
              <a:t>O trabalho foi desenvolvido tendo em vista: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/>
              <a:t>Análise Situacional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/>
              <a:t>Ações Programáticas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964" y="562679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88504"/>
            <a:ext cx="8911687" cy="1280890"/>
          </a:xfrm>
        </p:spPr>
        <p:txBody>
          <a:bodyPr/>
          <a:lstStyle/>
          <a:p>
            <a:r>
              <a:rPr lang="pt-BR" b="1" dirty="0" smtClean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5499" y="1760113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Referente ao objetivo cobertura:</a:t>
            </a:r>
          </a:p>
          <a:p>
            <a:pPr lvl="1"/>
            <a:r>
              <a:rPr lang="pt-BR" sz="2000" i="1" dirty="0"/>
              <a:t>Implantar e ampliar a cobertura do Programa de Atenção à Saúde do Idoso para 100% dos idosos em 4 </a:t>
            </a:r>
            <a:r>
              <a:rPr lang="pt-BR" sz="2000" i="1" dirty="0" smtClean="0"/>
              <a:t>meses.</a:t>
            </a:r>
            <a:endParaRPr lang="pt-BR" sz="2000" i="1" dirty="0" smtClean="0"/>
          </a:p>
          <a:p>
            <a:pPr lvl="1"/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3" y="3210339"/>
            <a:ext cx="11156681" cy="30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554052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Referente à meta de qualidade:</a:t>
            </a:r>
          </a:p>
          <a:p>
            <a:pPr marL="457200" lvl="1" indent="0">
              <a:buNone/>
            </a:pPr>
            <a:r>
              <a:rPr lang="pt-BR" sz="2000" i="1" dirty="0" smtClean="0"/>
              <a:t>* Realizar </a:t>
            </a:r>
            <a:r>
              <a:rPr lang="pt-BR" sz="2000" i="1" dirty="0"/>
              <a:t>a Avaliação </a:t>
            </a:r>
            <a:r>
              <a:rPr lang="pt-BR" sz="2000" i="1" dirty="0" smtClean="0"/>
              <a:t>Multidimensional </a:t>
            </a:r>
            <a:r>
              <a:rPr lang="pt-BR" sz="2000" i="1" dirty="0"/>
              <a:t>Rápida de 100% dos Idosos da área de abrangência utilizando como modelo a proposta do Ministério da Saúde cadastrados no programa. </a:t>
            </a:r>
            <a:endParaRPr lang="pt-BR" sz="2000" i="1" dirty="0" smtClean="0"/>
          </a:p>
          <a:p>
            <a:pPr lvl="1"/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38" y="3279912"/>
            <a:ext cx="10699311" cy="263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72992"/>
            <a:ext cx="8915400" cy="37776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Referente à meta de qualidade:</a:t>
            </a:r>
          </a:p>
          <a:p>
            <a:pPr marL="457200" lvl="1" indent="0">
              <a:buNone/>
            </a:pPr>
            <a:r>
              <a:rPr lang="pt-BR" sz="2000" i="1" dirty="0" smtClean="0"/>
              <a:t>* Realizar Exame Clínico em 100% dos Idosos cadastrados no programa.</a:t>
            </a:r>
            <a:r>
              <a:rPr lang="pt-BR" sz="2000" dirty="0" smtClean="0"/>
              <a:t> </a:t>
            </a:r>
          </a:p>
          <a:p>
            <a:pPr lvl="1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27995566"/>
              </p:ext>
            </p:extLst>
          </p:nvPr>
        </p:nvGraphicFramePr>
        <p:xfrm>
          <a:off x="2638909" y="3151545"/>
          <a:ext cx="8190404" cy="296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7" y="2615233"/>
            <a:ext cx="20859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Melhoria da Atenção à Saúde dos Idosos, UBS Bela Vista, Dois Irmãos /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1547</Words>
  <Application>Microsoft Office PowerPoint</Application>
  <PresentationFormat>Widescreen</PresentationFormat>
  <Paragraphs>154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Cacho</vt:lpstr>
      <vt:lpstr>Melhoria da Atenção à Saúde dos Idosos, UBS Bela Vista, Dois Irmãos / RS </vt:lpstr>
      <vt:lpstr>Sobre o Município de Dois Irmãos</vt:lpstr>
      <vt:lpstr>Introdução</vt:lpstr>
      <vt:lpstr> UBS Bela Vista</vt:lpstr>
      <vt:lpstr>Objetivo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Reflexão Crítica do Processo de Aprendizagem</vt:lpstr>
      <vt:lpstr>Referências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dos Idosos, UBS Bela Vista, Dois Irmãos / RS</dc:title>
  <dc:creator>SAMSUNG</dc:creator>
  <cp:lastModifiedBy>Mariele Correa</cp:lastModifiedBy>
  <cp:revision>38</cp:revision>
  <dcterms:created xsi:type="dcterms:W3CDTF">2015-02-09T18:17:35Z</dcterms:created>
  <dcterms:modified xsi:type="dcterms:W3CDTF">2015-06-17T21:09:10Z</dcterms:modified>
</cp:coreProperties>
</file>