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5" r:id="rId3"/>
    <p:sldId id="356" r:id="rId4"/>
    <p:sldId id="334" r:id="rId5"/>
    <p:sldId id="339" r:id="rId6"/>
    <p:sldId id="340" r:id="rId7"/>
    <p:sldId id="321" r:id="rId8"/>
    <p:sldId id="260" r:id="rId9"/>
    <p:sldId id="329" r:id="rId10"/>
    <p:sldId id="338" r:id="rId11"/>
    <p:sldId id="354" r:id="rId12"/>
    <p:sldId id="344" r:id="rId13"/>
    <p:sldId id="345" r:id="rId14"/>
    <p:sldId id="346" r:id="rId15"/>
    <p:sldId id="342" r:id="rId16"/>
    <p:sldId id="343" r:id="rId17"/>
    <p:sldId id="326" r:id="rId18"/>
    <p:sldId id="293" r:id="rId19"/>
    <p:sldId id="294" r:id="rId20"/>
    <p:sldId id="295" r:id="rId21"/>
    <p:sldId id="347" r:id="rId22"/>
    <p:sldId id="348" r:id="rId23"/>
    <p:sldId id="349" r:id="rId24"/>
    <p:sldId id="351" r:id="rId25"/>
    <p:sldId id="350" r:id="rId26"/>
    <p:sldId id="352" r:id="rId27"/>
    <p:sldId id="303" r:id="rId28"/>
    <p:sldId id="300" r:id="rId29"/>
    <p:sldId id="301" r:id="rId30"/>
    <p:sldId id="306" r:id="rId31"/>
    <p:sldId id="302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32" r:id="rId41"/>
    <p:sldId id="327" r:id="rId42"/>
    <p:sldId id="330" r:id="rId43"/>
    <p:sldId id="331" r:id="rId44"/>
    <p:sldId id="292" r:id="rId45"/>
    <p:sldId id="333" r:id="rId46"/>
    <p:sldId id="319" r:id="rId4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G\AppData\Local\Temp\C&#243;pia%20de%20sintese%20das%20a&#231;&#245;es%20programaticas%20-%20marilea-1-1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G\Pictures\TRABALHO%20MARILEA\Planilha%20%20Marilea%20FINAL%2029-01-2013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G\Pictures\TRABALHO%20MARILEA\Planilha%20%20Marilea%20FINAL%2023-02-14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G\Pictures\TRABALHO%20MARILEA\Planilha%20%20Marilea%20FINAL%2023-02-14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G\Pictures\TRABALHO%20MARILEA\Planilha%20%20Marilea%20FINAL%2029-01-2013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G\Pictures\TRABALHO%20MARILEA\Planilha%20%20Marilea%20FINAL%2029-01-2013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G\Pictures\TRABALHO%20MARILEA\Planilha%20%20Marilea%20FINAL%2029-01-2013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G\Pictures\TRABALHO%20MARILEA\Planilha%20%20Marilea%20FINAL%2029-01-2013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G\Pictures\TRABALHO%20MARILEA\Planilha%20%20Marilea%20FINAL%2029-01-2013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G\Pictures\TRABALHO%20MARILEA\Planilha%20%20Marilea%20FINAL%2029-01-2013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G\Pictures\TRABALHO%20MARILEA\Planilha%20%20Marilea%20FINAL%2029-01-201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G\AppData\Local\Temp\C&#243;pia%20de%20sintese%20das%20a&#231;&#245;es%20programaticas%20-%20marilea-1-1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G\Pictures\TRABALHO%20MARILEA\Planilha%20%20Marilea%20FINAL%2029-01-2013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NASUS%20UFPEL\ESPECIALIZANDOS\MARILEA\Planilha%20%20Marilea%20FINAL%2022-02-2013%20(ultima)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G\Pictures\TRABALHO%20MARILEA\Planilha%20%20Marilea%20FINAL%2029-01-2013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G\Pictures\TRABALHO%20MARILEA\Planilha%20%20Marilea%20FINAL%2029-01-2013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G\Pictures\TRABALHO%20MARILEA\Planilha%20%20Marilea%20FINAL%2029-01-2013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ABELS\Downloads\Planilha%20%20Marilea%20FINAL%2029-01-2013%20(3)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NASUS%20UFPEL\ESPECIALIZANDOS\MARILEA\Planilha%20%20Marilea%20FINAL%2022-02-2013%20(ultima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G\AppData\Local\Temp\Planilha%20%20Marilea%20FINAL%2029-01-2013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G\Pictures\TRABALHO%20MARILEA\Planilha%20%20Marilea%20FINAL%2029-01-2013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G\Pictures\TRABALHO%20MARILEA\Planilha%20%20Marilea%20FINAL%2029-01-2013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G\Pictures\TRABALHO%20MARILEA\Planilha%20%20Marilea%20FINAL%2029-01-2013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LG\Pictures\TRABALHO%20MARILEA\Planilha%20%20Marilea%20FINAL%2029-01-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r>
              <a:rPr lang="pt-BR" sz="1600" b="1">
                <a:latin typeface="+mn-lt"/>
              </a:rPr>
              <a:t>Indicadores de Qualidade - Hipertensos (%)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Hipertensos!$F$4:$F$9</c:f>
              <c:strCache>
                <c:ptCount val="6"/>
                <c:pt idx="0">
                  <c:v>Com realização de estratificação de risco cardiovascular por critério clínico</c:v>
                </c:pt>
                <c:pt idx="1">
                  <c:v>Com atraso da consulta agendada em mais de 7 dias</c:v>
                </c:pt>
                <c:pt idx="2">
                  <c:v>Com exames complementares periódicos em dia</c:v>
                </c:pt>
                <c:pt idx="3">
                  <c:v>Com orientação sobre prática de atividade física regular</c:v>
                </c:pt>
                <c:pt idx="4">
                  <c:v>Com orientação nutricional para alimentação saudável</c:v>
                </c:pt>
                <c:pt idx="5">
                  <c:v>Com avaliação de saúde bucal em dia</c:v>
                </c:pt>
              </c:strCache>
            </c:strRef>
          </c:cat>
          <c:val>
            <c:numRef>
              <c:f>Hipertensos!$H$4:$H$9</c:f>
              <c:numCache>
                <c:formatCode>0%</c:formatCode>
                <c:ptCount val="6"/>
                <c:pt idx="0">
                  <c:v>0.5</c:v>
                </c:pt>
                <c:pt idx="1">
                  <c:v>0</c:v>
                </c:pt>
                <c:pt idx="2">
                  <c:v>0.5</c:v>
                </c:pt>
                <c:pt idx="3">
                  <c:v>0.37500000000000028</c:v>
                </c:pt>
                <c:pt idx="4">
                  <c:v>0.125</c:v>
                </c:pt>
                <c:pt idx="5">
                  <c:v>7.5000000000000053E-2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79100160"/>
        <c:axId val="79183872"/>
      </c:barChart>
      <c:catAx>
        <c:axId val="791001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79183872"/>
        <c:crosses val="autoZero"/>
        <c:auto val="1"/>
        <c:lblAlgn val="ctr"/>
        <c:lblOffset val="100"/>
        <c:noMultiLvlLbl val="0"/>
      </c:catAx>
      <c:valAx>
        <c:axId val="79183872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7910016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55877827887539"/>
          <c:y val="8.2954800825240219E-2"/>
          <c:w val="0.8544266477574709"/>
          <c:h val="0.813745780298895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Indicadores!$R$20</c:f>
              <c:strCache>
                <c:ptCount val="1"/>
                <c:pt idx="0">
                  <c:v>Proporção de diabéticos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Indicadores!$S$19:$U$19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Indicadores!$S$20:$U$20</c:f>
              <c:numCache>
                <c:formatCode>0.0%</c:formatCode>
                <c:ptCount val="3"/>
                <c:pt idx="0">
                  <c:v>0.95454545454546291</c:v>
                </c:pt>
                <c:pt idx="1">
                  <c:v>0.97500000000000064</c:v>
                </c:pt>
                <c:pt idx="2">
                  <c:v>0.97333333333333361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91040"/>
        <c:axId val="88396928"/>
      </c:barChart>
      <c:catAx>
        <c:axId val="88391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8396928"/>
        <c:crosses val="autoZero"/>
        <c:auto val="1"/>
        <c:lblAlgn val="ctr"/>
        <c:lblOffset val="100"/>
        <c:noMultiLvlLbl val="0"/>
      </c:catAx>
      <c:valAx>
        <c:axId val="8839692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83910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239084546161537E-2"/>
          <c:y val="5.0312203234711007E-2"/>
          <c:w val="0.89999722253083081"/>
          <c:h val="0.887036554102925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Indicadores!$C$26</c:f>
              <c:strCache>
                <c:ptCount val="1"/>
                <c:pt idx="0">
                  <c:v>Proporção de hipertensos com prescrição de medicamentos  da lista do Hiperdia ou da Farmácia Popular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Indicadores!$D$25:$F$25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Indicadores!$D$26:$F$26</c:f>
              <c:numCache>
                <c:formatCode>0.0%</c:formatCode>
                <c:ptCount val="3"/>
                <c:pt idx="0">
                  <c:v>0.98749999999999949</c:v>
                </c:pt>
                <c:pt idx="1">
                  <c:v>0.99346405228758172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430464"/>
        <c:axId val="88432000"/>
      </c:barChart>
      <c:catAx>
        <c:axId val="8843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8432000"/>
        <c:crosses val="autoZero"/>
        <c:auto val="1"/>
        <c:lblAlgn val="ctr"/>
        <c:lblOffset val="100"/>
        <c:noMultiLvlLbl val="0"/>
      </c:catAx>
      <c:valAx>
        <c:axId val="8843200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84304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Indicadores!$R$26</c:f>
              <c:strCache>
                <c:ptCount val="1"/>
                <c:pt idx="0">
                  <c:v>Proporção de diabéticos com prescrição de medicamentos  da lista do Hiperdia ou da Farmácia Popular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Indicadores!$S$25:$U$25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Indicadores!$S$26:$U$26</c:f>
              <c:numCache>
                <c:formatCode>0.0%</c:formatCode>
                <c:ptCount val="3"/>
                <c:pt idx="0">
                  <c:v>0.95454545454545658</c:v>
                </c:pt>
                <c:pt idx="1">
                  <c:v>0.97368421052631782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543040"/>
        <c:axId val="89544576"/>
      </c:barChart>
      <c:catAx>
        <c:axId val="89543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9544576"/>
        <c:crosses val="autoZero"/>
        <c:auto val="1"/>
        <c:lblAlgn val="ctr"/>
        <c:lblOffset val="100"/>
        <c:noMultiLvlLbl val="0"/>
      </c:catAx>
      <c:valAx>
        <c:axId val="89544576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95430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Indicadores!$C$31</c:f>
              <c:strCache>
                <c:ptCount val="1"/>
                <c:pt idx="0">
                  <c:v>Proporção de hipertensos com registro adequado na ficha de acompanhamento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Indicadores!$D$30:$F$30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Indicadores!$D$31:$F$31</c:f>
              <c:numCache>
                <c:formatCode>0.0%</c:formatCode>
                <c:ptCount val="3"/>
                <c:pt idx="0">
                  <c:v>0.94186046511627908</c:v>
                </c:pt>
                <c:pt idx="1">
                  <c:v>0.94047619047619069</c:v>
                </c:pt>
                <c:pt idx="2">
                  <c:v>0.95629820051414705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9582208"/>
        <c:axId val="89584000"/>
      </c:barChart>
      <c:catAx>
        <c:axId val="8958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9584000"/>
        <c:crosses val="autoZero"/>
        <c:auto val="1"/>
        <c:lblAlgn val="ctr"/>
        <c:lblOffset val="100"/>
        <c:noMultiLvlLbl val="0"/>
      </c:catAx>
      <c:valAx>
        <c:axId val="8958400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958220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Indicadores!$R$31</c:f>
              <c:strCache>
                <c:ptCount val="1"/>
                <c:pt idx="0">
                  <c:v>Proporção de diabéticos com registro adequado na ficha de acompanhamento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Indicadores!$S$30:$U$30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Indicadores!$S$31:$U$31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710016"/>
        <c:axId val="92711552"/>
      </c:barChart>
      <c:catAx>
        <c:axId val="92710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711552"/>
        <c:crosses val="autoZero"/>
        <c:auto val="1"/>
        <c:lblAlgn val="ctr"/>
        <c:lblOffset val="100"/>
        <c:noMultiLvlLbl val="0"/>
      </c:catAx>
      <c:valAx>
        <c:axId val="9271155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71001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Indicadores!$C$37</c:f>
              <c:strCache>
                <c:ptCount val="1"/>
                <c:pt idx="0">
                  <c:v>Proporção de hipertensos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Indicadores!$D$36:$F$36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Indicadores!$D$37:$F$37</c:f>
              <c:numCache>
                <c:formatCode>0.0%</c:formatCode>
                <c:ptCount val="3"/>
                <c:pt idx="0">
                  <c:v>0.9186046511627971</c:v>
                </c:pt>
                <c:pt idx="1">
                  <c:v>0.9285714285714286</c:v>
                </c:pt>
                <c:pt idx="2">
                  <c:v>0.94858611825191985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745088"/>
        <c:axId val="92759168"/>
      </c:barChart>
      <c:catAx>
        <c:axId val="927450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759168"/>
        <c:crosses val="autoZero"/>
        <c:auto val="1"/>
        <c:lblAlgn val="ctr"/>
        <c:lblOffset val="100"/>
        <c:noMultiLvlLbl val="0"/>
      </c:catAx>
      <c:valAx>
        <c:axId val="9275916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927450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Indicadores!$R$37</c:f>
              <c:strCache>
                <c:ptCount val="1"/>
                <c:pt idx="0">
                  <c:v>Proporção de diabéticos com estratificação de risco cardiovascular por  exame clínico em dia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Indicadores!$S$36:$U$36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Indicadores!$S$37:$U$37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792704"/>
        <c:axId val="92794240"/>
      </c:barChart>
      <c:catAx>
        <c:axId val="9279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2794240"/>
        <c:crosses val="autoZero"/>
        <c:auto val="1"/>
        <c:lblAlgn val="ctr"/>
        <c:lblOffset val="100"/>
        <c:noMultiLvlLbl val="0"/>
      </c:catAx>
      <c:valAx>
        <c:axId val="9279424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279270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hipertensos com avaliação odontológica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Indicadores!$D$42:$F$42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Indicadores!$D$43:$F$43</c:f>
              <c:numCache>
                <c:formatCode>0.0%</c:formatCode>
                <c:ptCount val="3"/>
                <c:pt idx="0">
                  <c:v>0.9186046511627971</c:v>
                </c:pt>
                <c:pt idx="1">
                  <c:v>0.89285714285714257</c:v>
                </c:pt>
                <c:pt idx="2">
                  <c:v>0.92287917737790004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483392"/>
        <c:axId val="93484928"/>
      </c:barChart>
      <c:catAx>
        <c:axId val="9348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3484928"/>
        <c:crosses val="autoZero"/>
        <c:auto val="1"/>
        <c:lblAlgn val="ctr"/>
        <c:lblOffset val="100"/>
        <c:noMultiLvlLbl val="0"/>
      </c:catAx>
      <c:valAx>
        <c:axId val="93484928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34833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Indicadores!$R$43</c:f>
              <c:strCache>
                <c:ptCount val="1"/>
                <c:pt idx="0">
                  <c:v>Proporção de diabéticos com avaliação odontológica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Indicadores!$S$42:$U$42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Indicadores!$S$43:$U$43</c:f>
              <c:numCache>
                <c:formatCode>0.0%</c:formatCode>
                <c:ptCount val="3"/>
                <c:pt idx="0">
                  <c:v>0.95454545454546291</c:v>
                </c:pt>
                <c:pt idx="1">
                  <c:v>0.95000000000000062</c:v>
                </c:pt>
                <c:pt idx="2">
                  <c:v>0.97333333333333361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12384"/>
        <c:axId val="94118272"/>
      </c:barChart>
      <c:catAx>
        <c:axId val="94112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4118272"/>
        <c:crosses val="autoZero"/>
        <c:auto val="1"/>
        <c:lblAlgn val="ctr"/>
        <c:lblOffset val="100"/>
        <c:noMultiLvlLbl val="0"/>
      </c:catAx>
      <c:valAx>
        <c:axId val="9411827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411238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Indicadores!$C$48</c:f>
              <c:strCache>
                <c:ptCount val="1"/>
                <c:pt idx="0">
                  <c:v>Proporção de hipertensos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Indicadores!$D$47:$F$47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Indicadores!$D$48:$F$48</c:f>
              <c:numCache>
                <c:formatCode>0.0%</c:formatCode>
                <c:ptCount val="3"/>
                <c:pt idx="0">
                  <c:v>0.94186046511627908</c:v>
                </c:pt>
                <c:pt idx="1">
                  <c:v>0.89285714285714257</c:v>
                </c:pt>
                <c:pt idx="2">
                  <c:v>0.92030848329048864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68192"/>
        <c:axId val="94169728"/>
      </c:barChart>
      <c:catAx>
        <c:axId val="94168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4169728"/>
        <c:crosses val="autoZero"/>
        <c:auto val="1"/>
        <c:lblAlgn val="ctr"/>
        <c:lblOffset val="100"/>
        <c:noMultiLvlLbl val="0"/>
      </c:catAx>
      <c:valAx>
        <c:axId val="9416972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416819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+mn-lt"/>
                <a:ea typeface="Arial"/>
                <a:cs typeface="Arial"/>
              </a:defRPr>
            </a:pPr>
            <a:r>
              <a:rPr lang="pt-BR" sz="1600" b="1">
                <a:latin typeface="+mn-lt"/>
              </a:rPr>
              <a:t>Indicadores de Qualidade - Diabéticos % </a:t>
            </a:r>
          </a:p>
        </c:rich>
      </c:tx>
      <c:layout/>
      <c:overlay val="0"/>
      <c:spPr>
        <a:noFill/>
        <a:ln w="25400">
          <a:noFill/>
        </a:ln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Diabéticos!$F$4:$F$12</c:f>
              <c:strCache>
                <c:ptCount val="9"/>
                <c:pt idx="0">
                  <c:v>Com realização de estratificação de risco cardiovascular por critério clínico</c:v>
                </c:pt>
                <c:pt idx="1">
                  <c:v>Com atraso da consulta agendada em mais de 7 dias</c:v>
                </c:pt>
                <c:pt idx="2">
                  <c:v>Com exames complementares periódicos em dia</c:v>
                </c:pt>
                <c:pt idx="3">
                  <c:v>Com exame físico dos pés nos últimos 3 meses</c:v>
                </c:pt>
                <c:pt idx="4">
                  <c:v>Com palpação dos pulsos tibial posterior e pedioso nos últimos 3 meses</c:v>
                </c:pt>
                <c:pt idx="5">
                  <c:v>Com medida da sensibilidade dos pés nos últimos 3 meses</c:v>
                </c:pt>
                <c:pt idx="6">
                  <c:v>Com orientação sobre prática de atividade física regular</c:v>
                </c:pt>
                <c:pt idx="7">
                  <c:v>Com orientação nutricional para alimentação saudável</c:v>
                </c:pt>
                <c:pt idx="8">
                  <c:v>Com avaliação de saúde bucal em dia</c:v>
                </c:pt>
              </c:strCache>
            </c:strRef>
          </c:cat>
          <c:val>
            <c:numRef>
              <c:f>Diabéticos!$H$4:$H$12</c:f>
              <c:numCache>
                <c:formatCode>0%</c:formatCode>
                <c:ptCount val="9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0.8</c:v>
                </c:pt>
                <c:pt idx="8">
                  <c:v>0.24000000000000013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-25"/>
        <c:axId val="79212544"/>
        <c:axId val="79214080"/>
      </c:barChart>
      <c:catAx>
        <c:axId val="792125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t-BR"/>
          </a:p>
        </c:txPr>
        <c:crossAx val="79214080"/>
        <c:crosses val="autoZero"/>
        <c:auto val="1"/>
        <c:lblAlgn val="ctr"/>
        <c:lblOffset val="100"/>
        <c:noMultiLvlLbl val="0"/>
      </c:catAx>
      <c:valAx>
        <c:axId val="79214080"/>
        <c:scaling>
          <c:orientation val="minMax"/>
          <c:max val="1"/>
          <c:min val="0"/>
        </c:scaling>
        <c:delete val="1"/>
        <c:axPos val="b"/>
        <c:numFmt formatCode="0%" sourceLinked="1"/>
        <c:majorTickMark val="out"/>
        <c:minorTickMark val="none"/>
        <c:tickLblPos val="none"/>
        <c:crossAx val="7921254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Indicadores!$R$48</c:f>
              <c:strCache>
                <c:ptCount val="1"/>
                <c:pt idx="0">
                  <c:v>Proporção de diabéticos com orientação nutricional sobre alimentação saudável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Indicadores!$S$47:$U$47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Indicadores!$S$48:$U$48</c:f>
              <c:numCache>
                <c:formatCode>0.0%</c:formatCode>
                <c:ptCount val="3"/>
                <c:pt idx="0">
                  <c:v>1</c:v>
                </c:pt>
                <c:pt idx="1">
                  <c:v>0.97500000000000064</c:v>
                </c:pt>
                <c:pt idx="2">
                  <c:v>0.98666666666666658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78688"/>
        <c:axId val="94209152"/>
      </c:barChart>
      <c:catAx>
        <c:axId val="94178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4209152"/>
        <c:crosses val="autoZero"/>
        <c:auto val="1"/>
        <c:lblAlgn val="ctr"/>
        <c:lblOffset val="100"/>
        <c:noMultiLvlLbl val="0"/>
      </c:catAx>
      <c:valAx>
        <c:axId val="9420915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4178688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35730639543573"/>
          <c:y val="0.28195121951219509"/>
          <c:w val="0.85864269360457068"/>
          <c:h val="0.618797004033036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Indicadores!$C$53</c:f>
              <c:strCache>
                <c:ptCount val="1"/>
                <c:pt idx="0">
                  <c:v>Proporção de hipertensos com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Indicadores!$D$52:$F$52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Indicadores!$D$53:$F$53</c:f>
              <c:numCache>
                <c:formatCode>0.0%</c:formatCode>
                <c:ptCount val="3"/>
                <c:pt idx="0">
                  <c:v>0.93023255813953487</c:v>
                </c:pt>
                <c:pt idx="1">
                  <c:v>0.88690476190475986</c:v>
                </c:pt>
                <c:pt idx="2">
                  <c:v>0.86632390745501364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234496"/>
        <c:axId val="94236032"/>
      </c:barChart>
      <c:catAx>
        <c:axId val="94234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4236032"/>
        <c:crosses val="autoZero"/>
        <c:auto val="1"/>
        <c:lblAlgn val="ctr"/>
        <c:lblOffset val="100"/>
        <c:noMultiLvlLbl val="0"/>
      </c:catAx>
      <c:valAx>
        <c:axId val="9423603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942344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Indicadores!$R$53</c:f>
              <c:strCache>
                <c:ptCount val="1"/>
                <c:pt idx="0">
                  <c:v>Proporção de diabéticos que receberam orientação sobre a prática de atividade física regular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Indicadores!$S$52:$U$52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Indicadores!$S$53:$U$53</c:f>
              <c:numCache>
                <c:formatCode>0.0%</c:formatCode>
                <c:ptCount val="3"/>
                <c:pt idx="0">
                  <c:v>1</c:v>
                </c:pt>
                <c:pt idx="1">
                  <c:v>0.95000000000000062</c:v>
                </c:pt>
                <c:pt idx="2">
                  <c:v>0.93333333333333335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522112"/>
        <c:axId val="104523648"/>
      </c:barChart>
      <c:catAx>
        <c:axId val="10452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4523648"/>
        <c:crosses val="autoZero"/>
        <c:auto val="1"/>
        <c:lblAlgn val="ctr"/>
        <c:lblOffset val="100"/>
        <c:noMultiLvlLbl val="0"/>
      </c:catAx>
      <c:valAx>
        <c:axId val="10452364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452211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Indicadores!$C$58</c:f>
              <c:strCache>
                <c:ptCount val="1"/>
                <c:pt idx="0">
                  <c:v>Proporção de hipertensos que receberam orientação sobre os riscos do tabagismo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Indicadores!$D$57:$F$57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Indicadores!$D$58:$F$58</c:f>
              <c:numCache>
                <c:formatCode>0.0%</c:formatCode>
                <c:ptCount val="3"/>
                <c:pt idx="0">
                  <c:v>0.94186046511627908</c:v>
                </c:pt>
                <c:pt idx="1">
                  <c:v>0.89285714285714257</c:v>
                </c:pt>
                <c:pt idx="2">
                  <c:v>0.93316195372750643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4544896"/>
        <c:axId val="104558976"/>
      </c:barChart>
      <c:catAx>
        <c:axId val="104544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04558976"/>
        <c:crosses val="autoZero"/>
        <c:auto val="1"/>
        <c:lblAlgn val="ctr"/>
        <c:lblOffset val="100"/>
        <c:noMultiLvlLbl val="0"/>
      </c:catAx>
      <c:valAx>
        <c:axId val="104558976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0454489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Indicadores!$R$58</c:f>
              <c:strCache>
                <c:ptCount val="1"/>
                <c:pt idx="0">
                  <c:v>Proporção de diabéticos que receberam orientação sobre os riscos do tabagismo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Indicadores!$S$57:$U$57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Indicadores!$S$58:$U$58</c:f>
              <c:numCache>
                <c:formatCode>0.0%</c:formatCode>
                <c:ptCount val="3"/>
                <c:pt idx="0">
                  <c:v>1</c:v>
                </c:pt>
                <c:pt idx="1">
                  <c:v>0.95000000000000062</c:v>
                </c:pt>
                <c:pt idx="2">
                  <c:v>0.96000000000000063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177664"/>
        <c:axId val="106179200"/>
      </c:barChart>
      <c:catAx>
        <c:axId val="10617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06179200"/>
        <c:crosses val="autoZero"/>
        <c:auto val="1"/>
        <c:lblAlgn val="ctr"/>
        <c:lblOffset val="100"/>
        <c:noMultiLvlLbl val="0"/>
      </c:catAx>
      <c:valAx>
        <c:axId val="10617920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10617766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</c:f>
              <c:strCache>
                <c:ptCount val="1"/>
                <c:pt idx="0">
                  <c:v>Cobertura do programa de atenção ao  hipertenso na unidade de saúde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Indicadores!$D$3:$F$3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Indicadores!$D$4:$F$4</c:f>
              <c:numCache>
                <c:formatCode>0.0%</c:formatCode>
                <c:ptCount val="3"/>
                <c:pt idx="0">
                  <c:v>0.21500000000000041</c:v>
                </c:pt>
                <c:pt idx="1">
                  <c:v>0.42000000000000032</c:v>
                </c:pt>
                <c:pt idx="2">
                  <c:v>0.9724999999999997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829120"/>
        <c:axId val="87859584"/>
      </c:barChart>
      <c:catAx>
        <c:axId val="878291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7859584"/>
        <c:crosses val="autoZero"/>
        <c:auto val="1"/>
        <c:lblAlgn val="ctr"/>
        <c:lblOffset val="100"/>
        <c:noMultiLvlLbl val="0"/>
      </c:catAx>
      <c:valAx>
        <c:axId val="87859584"/>
        <c:scaling>
          <c:orientation val="minMax"/>
          <c:max val="1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7829120"/>
        <c:crosses val="autoZero"/>
        <c:crossBetween val="between"/>
        <c:majorUnit val="0.2"/>
        <c:minorUnit val="0.2"/>
      </c:valAx>
    </c:plotArea>
    <c:plotVisOnly val="1"/>
    <c:dispBlanksAs val="gap"/>
    <c:showDLblsOverMax val="0"/>
  </c:chart>
  <c:spPr>
    <a:noFill/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99712797868809E-2"/>
          <c:y val="0.13353108584910173"/>
          <c:w val="0.90312660295428171"/>
          <c:h val="0.799114213318804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Indicadores!$R$4</c:f>
              <c:strCache>
                <c:ptCount val="1"/>
                <c:pt idx="0">
                  <c:v>Cobertura do programa de atenção ao  diabético na unidade de saúde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Indicadores!$S$3:$U$3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Indicadores!$S$4:$U$4</c:f>
              <c:numCache>
                <c:formatCode>0.0%</c:formatCode>
                <c:ptCount val="3"/>
                <c:pt idx="0">
                  <c:v>0.19819819819819873</c:v>
                </c:pt>
                <c:pt idx="1">
                  <c:v>0.36036036036036229</c:v>
                </c:pt>
                <c:pt idx="2">
                  <c:v>0.67567567567568088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889024"/>
        <c:axId val="87890560"/>
      </c:barChart>
      <c:catAx>
        <c:axId val="8788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7890560"/>
        <c:crosses val="autoZero"/>
        <c:auto val="1"/>
        <c:lblAlgn val="ctr"/>
        <c:lblOffset val="100"/>
        <c:noMultiLvlLbl val="0"/>
      </c:catAx>
      <c:valAx>
        <c:axId val="8789056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78890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Indicadores!$C$9</c:f>
              <c:strCache>
                <c:ptCount val="1"/>
                <c:pt idx="0">
                  <c:v>Proporção de hipertensos faltosos às consultas com busca ativa 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Indicadores!$D$8:$F$8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Indicadores!$D$9:$F$9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907712"/>
        <c:axId val="87929984"/>
      </c:barChart>
      <c:catAx>
        <c:axId val="87907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7929984"/>
        <c:crosses val="autoZero"/>
        <c:auto val="1"/>
        <c:lblAlgn val="ctr"/>
        <c:lblOffset val="100"/>
        <c:noMultiLvlLbl val="0"/>
      </c:catAx>
      <c:valAx>
        <c:axId val="8792998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879077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pt-BR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Indicadores!$R$9</c:f>
              <c:strCache>
                <c:ptCount val="1"/>
                <c:pt idx="0">
                  <c:v>Proporção de diabéticos faltosos às consultas com busca ativa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Indicadores!$S$8:$U$8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Indicadores!$S$9:$U$9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959424"/>
        <c:axId val="87960960"/>
      </c:barChart>
      <c:catAx>
        <c:axId val="8795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7960960"/>
        <c:crosses val="autoZero"/>
        <c:auto val="1"/>
        <c:lblAlgn val="ctr"/>
        <c:lblOffset val="100"/>
        <c:noMultiLvlLbl val="0"/>
      </c:catAx>
      <c:valAx>
        <c:axId val="87960960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7959424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Indicadores!$C$15</c:f>
              <c:strCache>
                <c:ptCount val="1"/>
                <c:pt idx="0">
                  <c:v>Proporção de hipertensos com o exame clínico em dia de acordo com o protocolo</c:v>
                </c:pt>
              </c:strCache>
            </c:strRef>
          </c:tx>
          <c:spPr>
            <a:gradFill rotWithShape="0">
              <a:gsLst>
                <a:gs pos="0">
                  <a:srgbClr val="3A7CCB"/>
                </a:gs>
                <a:gs pos="20000">
                  <a:srgbClr val="3C7BC7"/>
                </a:gs>
                <a:gs pos="100000">
                  <a:srgbClr val="2C5D98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Indicadores!$D$14:$F$14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Indicadores!$D$15:$F$15</c:f>
              <c:numCache>
                <c:formatCode>0.0%</c:formatCode>
                <c:ptCount val="3"/>
                <c:pt idx="0">
                  <c:v>0.84883720930232553</c:v>
                </c:pt>
                <c:pt idx="1">
                  <c:v>0.88690476190475465</c:v>
                </c:pt>
                <c:pt idx="2">
                  <c:v>0.92287917737790004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011136"/>
        <c:axId val="88012672"/>
      </c:barChart>
      <c:catAx>
        <c:axId val="880111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8012672"/>
        <c:crosses val="autoZero"/>
        <c:auto val="1"/>
        <c:lblAlgn val="ctr"/>
        <c:lblOffset val="100"/>
        <c:noMultiLvlLbl val="0"/>
      </c:catAx>
      <c:valAx>
        <c:axId val="8801267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8011136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Indicadores!$R$15</c:f>
              <c:strCache>
                <c:ptCount val="1"/>
                <c:pt idx="0">
                  <c:v>Proporção de diabéticos com o exame clínico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Indicadores!$S$14:$U$14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Indicadores!$S$15:$U$15</c:f>
              <c:numCache>
                <c:formatCode>0.0%</c:formatCode>
                <c:ptCount val="3"/>
                <c:pt idx="0">
                  <c:v>0.90909090909090906</c:v>
                </c:pt>
                <c:pt idx="1">
                  <c:v>0.95000000000000062</c:v>
                </c:pt>
                <c:pt idx="2">
                  <c:v>0.96000000000000063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033920"/>
        <c:axId val="88056192"/>
      </c:barChart>
      <c:catAx>
        <c:axId val="88033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8056192"/>
        <c:crosses val="autoZero"/>
        <c:auto val="1"/>
        <c:lblAlgn val="ctr"/>
        <c:lblOffset val="100"/>
        <c:noMultiLvlLbl val="0"/>
      </c:catAx>
      <c:valAx>
        <c:axId val="88056192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803392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Indicadores!$C$20</c:f>
              <c:strCache>
                <c:ptCount val="1"/>
                <c:pt idx="0">
                  <c:v>Proporção de hipertensos com os exames complementares  em dia de acordo com o protocolo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Indicadores!$D$19:$F$19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Indicadores!$D$20:$F$20</c:f>
              <c:numCache>
                <c:formatCode>0.0%</c:formatCode>
                <c:ptCount val="3"/>
                <c:pt idx="0">
                  <c:v>0.8837209302325586</c:v>
                </c:pt>
                <c:pt idx="1">
                  <c:v>0.91071428571428559</c:v>
                </c:pt>
                <c:pt idx="2">
                  <c:v>0.92287917737790004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72352"/>
        <c:axId val="88373888"/>
      </c:barChart>
      <c:catAx>
        <c:axId val="88372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8373888"/>
        <c:crosses val="autoZero"/>
        <c:auto val="1"/>
        <c:lblAlgn val="ctr"/>
        <c:lblOffset val="100"/>
        <c:noMultiLvlLbl val="0"/>
      </c:catAx>
      <c:valAx>
        <c:axId val="88373888"/>
        <c:scaling>
          <c:orientation val="minMax"/>
        </c:scaling>
        <c:delete val="0"/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majorTickMark val="out"/>
        <c:minorTickMark val="none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pt-BR"/>
          </a:p>
        </c:txPr>
        <c:crossAx val="88372352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  <c:showDLblsOverMax val="0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7BCC-3DE1-4827-9FE4-47B75D1157B4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B975-4F9C-4659-ADA7-CED75A305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7BCC-3DE1-4827-9FE4-47B75D1157B4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B975-4F9C-4659-ADA7-CED75A305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7BCC-3DE1-4827-9FE4-47B75D1157B4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B975-4F9C-4659-ADA7-CED75A305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7BCC-3DE1-4827-9FE4-47B75D1157B4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B975-4F9C-4659-ADA7-CED75A305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7BCC-3DE1-4827-9FE4-47B75D1157B4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B975-4F9C-4659-ADA7-CED75A305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7BCC-3DE1-4827-9FE4-47B75D1157B4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B975-4F9C-4659-ADA7-CED75A305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7BCC-3DE1-4827-9FE4-47B75D1157B4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B975-4F9C-4659-ADA7-CED75A305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7BCC-3DE1-4827-9FE4-47B75D1157B4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B975-4F9C-4659-ADA7-CED75A305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7BCC-3DE1-4827-9FE4-47B75D1157B4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B975-4F9C-4659-ADA7-CED75A305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7BCC-3DE1-4827-9FE4-47B75D1157B4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B975-4F9C-4659-ADA7-CED75A305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37BCC-3DE1-4827-9FE4-47B75D1157B4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6B975-4F9C-4659-ADA7-CED75A305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37BCC-3DE1-4827-9FE4-47B75D1157B4}" type="datetimeFigureOut">
              <a:rPr lang="pt-BR" smtClean="0"/>
              <a:pPr/>
              <a:t>18/03/2014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6B975-4F9C-4659-ADA7-CED75A305EE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5656" y="4221088"/>
            <a:ext cx="6400800" cy="1752600"/>
          </a:xfrm>
        </p:spPr>
        <p:txBody>
          <a:bodyPr>
            <a:normAutofit fontScale="77500" lnSpcReduction="20000"/>
          </a:bodyPr>
          <a:lstStyle/>
          <a:p>
            <a:endParaRPr lang="pt-BR" b="1" dirty="0" smtClean="0"/>
          </a:p>
          <a:p>
            <a:r>
              <a:rPr lang="pt-BR" b="1" dirty="0" smtClean="0">
                <a:solidFill>
                  <a:schemeClr val="tx1"/>
                </a:solidFill>
                <a:latin typeface="Century Gothic" pitchFamily="34" charset="0"/>
              </a:rPr>
              <a:t>MARILEA PIAIA</a:t>
            </a:r>
          </a:p>
          <a:p>
            <a:endParaRPr lang="pt-BR" dirty="0">
              <a:solidFill>
                <a:schemeClr val="tx1"/>
              </a:solidFill>
              <a:latin typeface="Century Gothic" pitchFamily="34" charset="0"/>
            </a:endParaRPr>
          </a:p>
          <a:p>
            <a:r>
              <a:rPr lang="pt-BR" dirty="0">
                <a:solidFill>
                  <a:schemeClr val="tx1"/>
                </a:solidFill>
                <a:latin typeface="Century Gothic" pitchFamily="34" charset="0"/>
              </a:rPr>
              <a:t>Orientadora: Mabel </a:t>
            </a:r>
            <a:r>
              <a:rPr lang="pt-BR" dirty="0" err="1">
                <a:solidFill>
                  <a:schemeClr val="tx1"/>
                </a:solidFill>
                <a:latin typeface="Century Gothic" pitchFamily="34" charset="0"/>
              </a:rPr>
              <a:t>Miluska</a:t>
            </a:r>
            <a:r>
              <a:rPr lang="pt-BR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pt-BR" dirty="0" err="1">
                <a:solidFill>
                  <a:schemeClr val="tx1"/>
                </a:solidFill>
                <a:latin typeface="Century Gothic" pitchFamily="34" charset="0"/>
              </a:rPr>
              <a:t>Suca</a:t>
            </a:r>
            <a:r>
              <a:rPr lang="pt-BR" dirty="0">
                <a:solidFill>
                  <a:schemeClr val="tx1"/>
                </a:solidFill>
                <a:latin typeface="Century Gothic" pitchFamily="34" charset="0"/>
              </a:rPr>
              <a:t> Salas</a:t>
            </a:r>
          </a:p>
          <a:p>
            <a:endParaRPr lang="pt-BR" dirty="0"/>
          </a:p>
        </p:txBody>
      </p:sp>
      <p:sp>
        <p:nvSpPr>
          <p:cNvPr id="4" name="Rectangle 3"/>
          <p:cNvSpPr>
            <a:spLocks/>
          </p:cNvSpPr>
          <p:nvPr/>
        </p:nvSpPr>
        <p:spPr bwMode="auto">
          <a:xfrm>
            <a:off x="1219200" y="361950"/>
            <a:ext cx="6400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dirty="0" smtClean="0">
                <a:solidFill>
                  <a:srgbClr val="000000"/>
                </a:solidFill>
                <a:ea typeface="Calibri" pitchFamily="34" charset="0"/>
                <a:cs typeface="Arial" charset="0"/>
              </a:rPr>
              <a:t>Universidade Federal de Pelotas</a:t>
            </a:r>
          </a:p>
          <a:p>
            <a:pPr algn="ctr"/>
            <a:r>
              <a:rPr lang="pt-BR" sz="2400" dirty="0" smtClean="0">
                <a:ea typeface="Calibri" pitchFamily="34" charset="0"/>
                <a:cs typeface="Arial" charset="0"/>
              </a:rPr>
              <a:t>Departamento </a:t>
            </a:r>
            <a:r>
              <a:rPr lang="pt-BR" sz="2400" dirty="0">
                <a:ea typeface="Calibri" pitchFamily="34" charset="0"/>
                <a:cs typeface="Arial" charset="0"/>
              </a:rPr>
              <a:t>de Medicina social</a:t>
            </a:r>
          </a:p>
          <a:p>
            <a:pPr algn="r"/>
            <a:r>
              <a:rPr lang="pt-BR" sz="2400" dirty="0" smtClean="0">
                <a:solidFill>
                  <a:srgbClr val="000000"/>
                </a:solidFill>
                <a:latin typeface="Mistral" pitchFamily="66" charset="0"/>
                <a:ea typeface="Calibri" pitchFamily="34" charset="0"/>
                <a:cs typeface="Arial" charset="0"/>
              </a:rPr>
              <a:t> </a:t>
            </a:r>
            <a:endParaRPr lang="pt-BR" sz="2400" dirty="0">
              <a:latin typeface="Mistral" pitchFamily="66" charset="0"/>
              <a:ea typeface="Calibri" pitchFamily="34" charset="0"/>
              <a:cs typeface="Arial" charset="0"/>
            </a:endParaRPr>
          </a:p>
        </p:txBody>
      </p:sp>
      <p:pic>
        <p:nvPicPr>
          <p:cNvPr id="5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188913"/>
            <a:ext cx="10064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00647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55576" y="2348880"/>
            <a:ext cx="784887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/>
              <a:t>Melhora da qualidade de atenção de usuários com hipertensão e diabetes  da  ESF II no município de </a:t>
            </a:r>
            <a:r>
              <a:rPr lang="pt-BR" sz="3600" b="1" dirty="0" err="1" smtClean="0"/>
              <a:t>Seberi</a:t>
            </a:r>
            <a:r>
              <a:rPr lang="pt-BR" sz="3600" b="1" dirty="0" smtClean="0"/>
              <a:t>- RS, 2013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692696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r"/>
            <a:r>
              <a:rPr lang="pt-BR" sz="4400" dirty="0" smtClean="0">
                <a:solidFill>
                  <a:schemeClr val="bg1">
                    <a:lumMod val="75000"/>
                  </a:schemeClr>
                </a:solidFill>
              </a:rPr>
              <a:t>OBJETIVOS ESPECÍFICOS</a:t>
            </a:r>
            <a:endParaRPr lang="en-US" sz="44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2420888"/>
            <a:ext cx="7704856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1200"/>
              </a:spcBef>
              <a:spcAft>
                <a:spcPts val="1200"/>
              </a:spcAft>
            </a:pPr>
            <a:r>
              <a:rPr lang="pt-BR" sz="3200" dirty="0" smtClean="0"/>
              <a:t>4.  Melhorar o registro das informações</a:t>
            </a:r>
          </a:p>
          <a:p>
            <a:pPr marL="514350" indent="-514350" algn="just">
              <a:spcBef>
                <a:spcPts val="1200"/>
              </a:spcBef>
              <a:spcAft>
                <a:spcPts val="1200"/>
              </a:spcAft>
            </a:pPr>
            <a:r>
              <a:rPr lang="pt-BR" sz="3200" dirty="0" smtClean="0"/>
              <a:t>5.  Mapear usuários hipertensos e  diabéticos de risco para doença cardiovascular</a:t>
            </a:r>
            <a:br>
              <a:rPr lang="pt-BR" sz="3200" dirty="0" smtClean="0"/>
            </a:br>
            <a:r>
              <a:rPr lang="pt-BR" sz="3200" dirty="0" smtClean="0"/>
              <a:t>promoção da saúde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/>
              <a:t>METODOLOGIA</a:t>
            </a:r>
            <a:endParaRPr lang="pt-BR" b="1" dirty="0"/>
          </a:p>
        </p:txBody>
      </p:sp>
      <p:sp>
        <p:nvSpPr>
          <p:cNvPr id="6" name="Subtítulo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5184576"/>
          </a:xfrm>
        </p:spPr>
        <p:txBody>
          <a:bodyPr rtlCol="0">
            <a:noAutofit/>
          </a:bodyPr>
          <a:lstStyle/>
          <a:p>
            <a:pPr marL="463550" indent="-4635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801688" indent="-4064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solidFill>
                  <a:schemeClr val="tx1"/>
                </a:solidFill>
              </a:rPr>
              <a:t>Tempo de intervenção: 03 meses</a:t>
            </a:r>
          </a:p>
          <a:p>
            <a:pPr marL="801688" indent="-40640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Seberi- RS</a:t>
            </a:r>
          </a:p>
          <a:p>
            <a:pPr marL="801688" indent="-406400" algn="just">
              <a:defRPr/>
            </a:pPr>
            <a:r>
              <a:rPr lang="pt-BR" sz="2800" dirty="0" smtClean="0"/>
              <a:t>Equipe multidisciplinar ESF II</a:t>
            </a:r>
          </a:p>
          <a:p>
            <a:pPr marL="801688" indent="-406400" algn="just">
              <a:defRPr/>
            </a:pPr>
            <a:r>
              <a:rPr lang="pt-BR" sz="2800" dirty="0" smtClean="0"/>
              <a:t>Pessoas hipertensas e diabéticas da área adstrita</a:t>
            </a:r>
          </a:p>
          <a:p>
            <a:pPr marL="801688" indent="-406400" algn="just">
              <a:defRPr/>
            </a:pPr>
            <a:r>
              <a:rPr lang="pt-BR" sz="2800" dirty="0" smtClean="0"/>
              <a:t>Ficha espelho e a planilha de coleta de dados.</a:t>
            </a:r>
          </a:p>
          <a:p>
            <a:pPr marL="463550" indent="-4635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 smtClean="0">
              <a:solidFill>
                <a:schemeClr val="tx1"/>
              </a:solidFill>
            </a:endParaRPr>
          </a:p>
          <a:p>
            <a:pPr marL="463550" indent="-4635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/>
              <a:t>METODOLOGIA – Ações</a:t>
            </a:r>
            <a:endParaRPr lang="pt-BR" b="1" dirty="0"/>
          </a:p>
        </p:txBody>
      </p:sp>
      <p:pic>
        <p:nvPicPr>
          <p:cNvPr id="4" name="Espaço Reservado para Conteúdo 3" descr="C:\Users\LG\Desktop\Nova pasta\PA253233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772816"/>
            <a:ext cx="6336704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 smtClean="0"/>
              <a:t>METODOLOGIA – Ações</a:t>
            </a:r>
            <a:endParaRPr lang="pt-BR" b="1" dirty="0"/>
          </a:p>
        </p:txBody>
      </p:sp>
      <p:pic>
        <p:nvPicPr>
          <p:cNvPr id="7" name="Espaço Reservado para Conteúdo 6" descr="C:\Users\LG\Desktop\Nova pasta\PA213157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299958" cy="4048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t-BR" b="1" dirty="0" smtClean="0"/>
              <a:t>METODOLOGIA – Ações</a:t>
            </a:r>
            <a:endParaRPr lang="pt-BR" b="1" dirty="0"/>
          </a:p>
        </p:txBody>
      </p:sp>
      <p:pic>
        <p:nvPicPr>
          <p:cNvPr id="5" name="Espaço Reservado para Conteúdo 4" descr="F:\FOTOS\11-03-2013\DSC0045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916832"/>
            <a:ext cx="6408712" cy="4188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METODOLOGIA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67544" y="1628800"/>
            <a:ext cx="7848872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pt-BR" sz="3200" b="1" dirty="0" smtClean="0"/>
              <a:t>Logística</a:t>
            </a:r>
          </a:p>
          <a:p>
            <a:pPr marL="463550" indent="-463550" algn="just" fontAlgn="auto">
              <a:spcAft>
                <a:spcPts val="0"/>
              </a:spcAft>
              <a:defRPr/>
            </a:pPr>
            <a:endParaRPr lang="pt-BR" sz="2800" dirty="0" smtClean="0">
              <a:latin typeface="Century Gothic" pitchFamily="34" charset="0"/>
            </a:endParaRPr>
          </a:p>
          <a:p>
            <a:pPr marL="857250" indent="-461963" algn="just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Protocolo</a:t>
            </a:r>
          </a:p>
          <a:p>
            <a:pPr marL="857250" indent="-461963" algn="just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Ficha Espelho</a:t>
            </a:r>
          </a:p>
          <a:p>
            <a:pPr marL="857250" indent="-461963" algn="just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Planilha de coleta de dados</a:t>
            </a:r>
          </a:p>
          <a:p>
            <a:pPr marL="857250" indent="-461963" algn="just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Capacitação registro dados</a:t>
            </a:r>
          </a:p>
          <a:p>
            <a:pPr marL="857250" indent="-461963" algn="just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Locais para Reuniões</a:t>
            </a:r>
          </a:p>
          <a:p>
            <a:pPr marL="463550" indent="-463550" algn="just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endParaRPr lang="pt-BR" sz="2800" dirty="0" smtClean="0">
              <a:latin typeface="Century Gothic" pitchFamily="34" charset="0"/>
            </a:endParaRPr>
          </a:p>
          <a:p>
            <a:pPr marL="463550" indent="-463550"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 smtClean="0">
              <a:latin typeface="Century Gothic" pitchFamily="34" charset="0"/>
            </a:endParaRPr>
          </a:p>
          <a:p>
            <a:pPr marL="1027113" indent="-631825" algn="just" fontAlgn="auto">
              <a:spcAft>
                <a:spcPts val="0"/>
              </a:spcAft>
              <a:defRPr/>
            </a:pPr>
            <a:endParaRPr lang="pt-BR" sz="2800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METODOLOGIA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9552" y="2132856"/>
            <a:ext cx="7848872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3550" indent="-463550" algn="just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None/>
              <a:defRPr/>
            </a:pPr>
            <a:endParaRPr lang="pt-BR" sz="2800" dirty="0" smtClean="0"/>
          </a:p>
          <a:p>
            <a:pPr marL="1027113" indent="-631825" algn="just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Apresentação do projeto: gestão e equipe e comunidade</a:t>
            </a:r>
          </a:p>
          <a:p>
            <a:pPr marL="1027113" indent="-631825" algn="just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Equipe Multidisciplinar</a:t>
            </a:r>
          </a:p>
          <a:p>
            <a:pPr marL="1027113" indent="-631825" algn="just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Protocolos de HAS e DM</a:t>
            </a:r>
          </a:p>
          <a:p>
            <a:pPr marL="1027113" indent="-631825" algn="just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Ficha espelho</a:t>
            </a:r>
          </a:p>
          <a:p>
            <a:pPr marL="1027113" indent="-631825" algn="just" fontAlgn="auto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sz="2800" dirty="0" smtClean="0"/>
              <a:t>Planilha de coleta de Dados</a:t>
            </a:r>
          </a:p>
          <a:p>
            <a:pPr marL="1027113" indent="-631825" algn="just" fontAlgn="auto">
              <a:spcBef>
                <a:spcPts val="600"/>
              </a:spcBef>
              <a:spcAft>
                <a:spcPts val="600"/>
              </a:spcAft>
              <a:defRPr/>
            </a:pPr>
            <a:endParaRPr lang="pt-BR" sz="2800" dirty="0" smtClean="0"/>
          </a:p>
        </p:txBody>
      </p:sp>
      <p:sp>
        <p:nvSpPr>
          <p:cNvPr id="4" name="Retângulo 3"/>
          <p:cNvSpPr/>
          <p:nvPr/>
        </p:nvSpPr>
        <p:spPr>
          <a:xfrm>
            <a:off x="467544" y="1340768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pt-BR" sz="3200" b="1" dirty="0" smtClean="0"/>
              <a:t>Logística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>
            <a:normAutofit/>
          </a:bodyPr>
          <a:lstStyle/>
          <a:p>
            <a:pPr>
              <a:buFont typeface="Courier New" pitchFamily="49" charset="0"/>
              <a:buChar char="o"/>
            </a:pPr>
            <a:r>
              <a:rPr lang="pt-BR" sz="3600" b="1" dirty="0" smtClean="0"/>
              <a:t>Logística</a:t>
            </a:r>
          </a:p>
          <a:p>
            <a:pPr>
              <a:buFont typeface="Courier New" pitchFamily="49" charset="0"/>
              <a:buChar char="o"/>
            </a:pPr>
            <a:endParaRPr lang="pt-BR" sz="3600" b="1" dirty="0" smtClean="0"/>
          </a:p>
          <a:p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dirty="0" smtClean="0">
                <a:solidFill>
                  <a:schemeClr val="bg1">
                    <a:lumMod val="75000"/>
                  </a:schemeClr>
                </a:solidFill>
              </a:rPr>
              <a:t>METODOLOGIA</a:t>
            </a:r>
            <a:endParaRPr lang="pt-BR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755576" y="2348880"/>
            <a:ext cx="7560840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Instrumental e Equipamentos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Veículos para trabalho de campo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Equipamentos de Informática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Recursos financeiros para custear exames, medicações</a:t>
            </a:r>
          </a:p>
          <a:p>
            <a:pPr marL="1027113" marR="0" lvl="0" indent="-63182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1027113" marR="0" lvl="0" indent="-63182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1027113" marR="0" lvl="0" indent="-631825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67544" y="1412776"/>
            <a:ext cx="81369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b="1" dirty="0" smtClean="0"/>
              <a:t>Meta: </a:t>
            </a:r>
            <a:r>
              <a:rPr lang="pt-BR" sz="3200" dirty="0" smtClean="0"/>
              <a:t>cadastrar 100% dos usuários hipertensos da área de abrangência.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230832" y="11663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b="1" dirty="0" smtClean="0"/>
              <a:t>METAS E RESULTADOS</a:t>
            </a:r>
            <a:endParaRPr lang="pt-BR" b="1" dirty="0"/>
          </a:p>
        </p:txBody>
      </p:sp>
      <p:graphicFrame>
        <p:nvGraphicFramePr>
          <p:cNvPr id="13" name="Chart 1"/>
          <p:cNvGraphicFramePr/>
          <p:nvPr/>
        </p:nvGraphicFramePr>
        <p:xfrm>
          <a:off x="827584" y="2708920"/>
          <a:ext cx="727280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647056"/>
          </a:xfrm>
        </p:spPr>
        <p:txBody>
          <a:bodyPr>
            <a:normAutofit fontScale="90000"/>
          </a:bodyPr>
          <a:lstStyle/>
          <a:p>
            <a:pPr lvl="0" algn="l"/>
            <a:r>
              <a:rPr lang="pt-BR" sz="3600" b="1" dirty="0" smtClean="0"/>
              <a:t>Meta</a:t>
            </a:r>
            <a:r>
              <a:rPr lang="pt-BR" sz="3600" dirty="0" smtClean="0"/>
              <a:t> cadastrar 100% dos usuários diabéticos da área de abrangência no ESF II.</a:t>
            </a:r>
            <a:endParaRPr lang="pt-BR" dirty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METAS E RESULTADOS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Chart 3"/>
          <p:cNvGraphicFramePr/>
          <p:nvPr/>
        </p:nvGraphicFramePr>
        <p:xfrm>
          <a:off x="971600" y="2420888"/>
          <a:ext cx="712879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www.metroparamedicalsvc.com/images/diabe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12950"/>
            <a:ext cx="3070288" cy="2045050"/>
          </a:xfrm>
          <a:prstGeom prst="rect">
            <a:avLst/>
          </a:prstGeom>
          <a:noFill/>
        </p:spPr>
      </p:pic>
      <p:pic>
        <p:nvPicPr>
          <p:cNvPr id="22530" name="Picture 2" descr="http://blog.mundoverde.com.br/wp-content/uploads/sites/9/2010/04/coraca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4211960" cy="1536611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2321496"/>
            <a:ext cx="8208912" cy="1899592"/>
          </a:xfrm>
        </p:spPr>
        <p:txBody>
          <a:bodyPr>
            <a:noAutofit/>
          </a:bodyPr>
          <a:lstStyle/>
          <a:p>
            <a:pPr marL="395288" indent="-395288" algn="just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pt-BR" sz="2800" dirty="0" smtClean="0"/>
              <a:t>Agravos de saúde pública </a:t>
            </a:r>
          </a:p>
          <a:p>
            <a:pPr marL="576263" indent="-350838" algn="just">
              <a:spcBef>
                <a:spcPts val="600"/>
              </a:spcBef>
              <a:spcAft>
                <a:spcPts val="600"/>
              </a:spcAft>
              <a:buFont typeface="Courier New" pitchFamily="49" charset="0"/>
              <a:buChar char="o"/>
            </a:pPr>
            <a:r>
              <a:rPr lang="pt-BR" sz="2800" b="1" dirty="0" smtClean="0"/>
              <a:t>HAS . </a:t>
            </a:r>
            <a:r>
              <a:rPr lang="pt-BR" sz="2800" dirty="0" smtClean="0"/>
              <a:t>fator de risco para acidente vascular cerebral,  infarto agudo do miocárdio, doença renal crônica terminal.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1340768"/>
            <a:ext cx="7883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None/>
            </a:pPr>
            <a:r>
              <a:rPr lang="pt-BR" sz="3600" b="1" dirty="0" smtClean="0"/>
              <a:t>Hipertensão Arterial e Diabetes </a:t>
            </a:r>
            <a:r>
              <a:rPr lang="pt-BR" sz="3600" b="1" dirty="0" err="1" smtClean="0"/>
              <a:t>Mellitus</a:t>
            </a:r>
            <a:endParaRPr lang="pt-BR" sz="3600" b="1" dirty="0" smtClean="0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95536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INTRODUÇÃO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935088" y="4293096"/>
            <a:ext cx="8029400" cy="1440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95288" marR="0" lvl="0" indent="-3952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DM.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Responsável de disfunções e insuficiência de vários órgãos (olhos, rins, nervos, cérebro, coração e vasos sanguíneos), amputações e HAS</a:t>
            </a: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3094312" y="5877272"/>
            <a:ext cx="6014192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95288" marR="0" lvl="0" indent="-395288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Cerca de </a:t>
            </a:r>
            <a:r>
              <a:rPr kumimoji="0" lang="pt-BR" sz="28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60 a 80% </a:t>
            </a:r>
            <a:r>
              <a:rPr kumimoji="0" lang="pt-B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dos casos podem ser tratados na rede básica.</a:t>
            </a:r>
            <a:endParaRPr kumimoji="0" lang="pt-BR" sz="2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METAS E RESULTADOS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517632" cy="129614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pt-BR" sz="2800" b="1" dirty="0" smtClean="0"/>
              <a:t>Meta</a:t>
            </a:r>
            <a:r>
              <a:rPr lang="pt-BR" sz="2800" dirty="0" smtClean="0"/>
              <a:t> Buscar 100% dos usuários hipertensos faltosos às consultas na unidade de saúde conforme  a periodicidade recomendada.</a:t>
            </a:r>
            <a:endParaRPr lang="pt-BR" sz="2800" dirty="0"/>
          </a:p>
        </p:txBody>
      </p:sp>
      <p:graphicFrame>
        <p:nvGraphicFramePr>
          <p:cNvPr id="9" name="Gráfico 8"/>
          <p:cNvGraphicFramePr/>
          <p:nvPr/>
        </p:nvGraphicFramePr>
        <p:xfrm>
          <a:off x="899592" y="2319337"/>
          <a:ext cx="7128792" cy="4350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METAS E RESULTADOS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 smtClean="0"/>
              <a:t>Meta</a:t>
            </a:r>
            <a:r>
              <a:rPr lang="pt-BR" sz="2800" dirty="0" smtClean="0"/>
              <a:t> Buscar 100% dos usuários diabéticos  faltosos às consultas na unidade de saúde conforme a periodicidade recomendada.</a:t>
            </a:r>
            <a:endParaRPr lang="pt-BR" sz="2800" dirty="0"/>
          </a:p>
        </p:txBody>
      </p:sp>
      <p:graphicFrame>
        <p:nvGraphicFramePr>
          <p:cNvPr id="5" name="Gráfico 4"/>
          <p:cNvGraphicFramePr/>
          <p:nvPr/>
        </p:nvGraphicFramePr>
        <p:xfrm>
          <a:off x="755576" y="2328862"/>
          <a:ext cx="7488832" cy="4340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METAS E RESULTADOS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Gráfico 2"/>
          <p:cNvGraphicFramePr/>
          <p:nvPr/>
        </p:nvGraphicFramePr>
        <p:xfrm>
          <a:off x="1187624" y="2204864"/>
          <a:ext cx="6401697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/>
              <a:t>Meta : </a:t>
            </a:r>
            <a:r>
              <a:rPr lang="pt-BR" sz="2800" dirty="0" smtClean="0"/>
              <a:t>Realizar exame clínico apropriado em 100% dos hipertensos</a:t>
            </a:r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METAS E RESULTADOS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6"/>
          <p:cNvSpPr/>
          <p:nvPr/>
        </p:nvSpPr>
        <p:spPr>
          <a:xfrm>
            <a:off x="683568" y="908720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/>
              <a:t>Meta</a:t>
            </a:r>
            <a:r>
              <a:rPr lang="pt-BR" sz="3200" dirty="0" smtClean="0"/>
              <a:t> realizar exame clínico apropriado em 100% dos diabéticos.</a:t>
            </a:r>
            <a:endParaRPr lang="en-US" sz="3200" dirty="0"/>
          </a:p>
        </p:txBody>
      </p:sp>
      <p:graphicFrame>
        <p:nvGraphicFramePr>
          <p:cNvPr id="4" name="Gráfico 3"/>
          <p:cNvGraphicFramePr/>
          <p:nvPr/>
        </p:nvGraphicFramePr>
        <p:xfrm>
          <a:off x="1043608" y="2348880"/>
          <a:ext cx="7200800" cy="420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METAS E RESULTADOS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683568" y="908720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3200" b="1" dirty="0" smtClean="0"/>
              <a:t>Meta</a:t>
            </a:r>
            <a:r>
              <a:rPr lang="pt-BR" sz="3200" dirty="0" smtClean="0"/>
              <a:t> Garantir a 100% dos hipertensos a realização de exames complementares em dia de acordo com o protocolo.</a:t>
            </a:r>
          </a:p>
          <a:p>
            <a:endParaRPr lang="en-US" sz="32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1043608" y="2564904"/>
          <a:ext cx="6912768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METAS E RESULTADOS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6"/>
          <p:cNvSpPr/>
          <p:nvPr/>
        </p:nvSpPr>
        <p:spPr>
          <a:xfrm>
            <a:off x="683568" y="908720"/>
            <a:ext cx="799288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pt-BR" sz="3200" b="1" dirty="0" smtClean="0"/>
              <a:t>Meta:</a:t>
            </a:r>
            <a:r>
              <a:rPr lang="pt-BR" sz="3200" dirty="0" smtClean="0"/>
              <a:t> Garantir a 100% dos diabéticos a realização de exames complementares em dia de acordo com o protocolo.</a:t>
            </a:r>
          </a:p>
          <a:p>
            <a:endParaRPr lang="en-US" sz="32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971600" y="2492896"/>
          <a:ext cx="6912768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METAS E RESULTADOS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 smtClean="0"/>
              <a:t>Meta: </a:t>
            </a:r>
            <a:r>
              <a:rPr lang="pt-BR" sz="2800" dirty="0" smtClean="0"/>
              <a:t>garantir a totalidade da prescrição de medicamentos da farmácia popular para 100% dos hipertensos cadastrados na unidade de saúde.</a:t>
            </a:r>
            <a:br>
              <a:rPr lang="pt-BR" sz="2800" dirty="0" smtClean="0"/>
            </a:br>
            <a:endParaRPr lang="pt-BR" sz="2800" dirty="0"/>
          </a:p>
        </p:txBody>
      </p:sp>
      <p:graphicFrame>
        <p:nvGraphicFramePr>
          <p:cNvPr id="9" name="Gráfico 8"/>
          <p:cNvGraphicFramePr/>
          <p:nvPr/>
        </p:nvGraphicFramePr>
        <p:xfrm>
          <a:off x="899592" y="2348880"/>
          <a:ext cx="7200800" cy="4064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METAS E RESULTADOS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pt-BR" sz="2800" dirty="0" smtClean="0"/>
              <a:t>Meta garantir a totalidade da prescrição de medicamentos da farmácia popular para 100% dos diabéticos cadastrados na unidade de saúde</a:t>
            </a:r>
            <a:endParaRPr lang="pt-BR" sz="2800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899592" y="2564904"/>
          <a:ext cx="705678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METAS E RESULTADOS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1143000"/>
          </a:xfrm>
        </p:spPr>
        <p:txBody>
          <a:bodyPr>
            <a:normAutofit fontScale="90000"/>
          </a:bodyPr>
          <a:lstStyle/>
          <a:p>
            <a:pPr lvl="0" algn="just"/>
            <a:r>
              <a:rPr lang="pt-BR" sz="3100" b="1" dirty="0" smtClean="0"/>
              <a:t>Meta</a:t>
            </a:r>
            <a:r>
              <a:rPr lang="pt-BR" sz="3100" dirty="0" smtClean="0"/>
              <a:t>: manter ficha de acompanhamento de 100% dos hipertensos cadastrados na unidade de saúde.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899592" y="2185034"/>
          <a:ext cx="7704856" cy="4196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METAS E RESULTADOS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720080"/>
          </a:xfrm>
        </p:spPr>
        <p:txBody>
          <a:bodyPr>
            <a:normAutofit fontScale="90000"/>
          </a:bodyPr>
          <a:lstStyle/>
          <a:p>
            <a:pPr lvl="0" algn="just"/>
            <a:r>
              <a:rPr lang="pt-BR" sz="3100" dirty="0" smtClean="0"/>
              <a:t>Meta manter ficha de acompanhamento de 100% dos diabéticos cadastrados na unidade de saúde.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1115616" y="2194560"/>
          <a:ext cx="7056784" cy="4258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scielo.iec.pa.gov.br/img/revistas/ess/v21n1/1a02f3.gif"/>
          <p:cNvPicPr>
            <a:picLocks noChangeAspect="1" noChangeArrowheads="1"/>
          </p:cNvPicPr>
          <p:nvPr/>
        </p:nvPicPr>
        <p:blipFill>
          <a:blip r:embed="rId2" cstate="print">
            <a:lum bright="12000"/>
          </a:blip>
          <a:srcRect t="3554" r="1205"/>
          <a:stretch>
            <a:fillRect/>
          </a:stretch>
        </p:blipFill>
        <p:spPr bwMode="auto">
          <a:xfrm>
            <a:off x="1115616" y="4653136"/>
            <a:ext cx="6480720" cy="2636912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980728"/>
            <a:ext cx="8208912" cy="5174035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pt-BR" sz="3600" b="1" dirty="0" smtClean="0"/>
              <a:t>Epidemiologia de HAS e DM (Brasil)</a:t>
            </a:r>
          </a:p>
          <a:p>
            <a:pPr marL="338138" indent="-338138" algn="just"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pt-BR" sz="2800" dirty="0" smtClean="0"/>
              <a:t>Desde 1970, estudos encontraram </a:t>
            </a:r>
            <a:r>
              <a:rPr lang="pt-BR" sz="2800" dirty="0" err="1" smtClean="0"/>
              <a:t>frequencias</a:t>
            </a:r>
            <a:r>
              <a:rPr lang="pt-BR" sz="2800" dirty="0" smtClean="0"/>
              <a:t> de hipertensão em adultos de 11,6% a 44,4%.</a:t>
            </a:r>
          </a:p>
          <a:p>
            <a:pPr marL="338138" indent="-338138" algn="just"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pt-BR" sz="2800" dirty="0" smtClean="0"/>
              <a:t>Entre 1986 e  1988, a prevalência de diabetes diagnosticada foi de 7,6%. A OMS estimou que  o pais teria 4,6 milhões de diabéticos em 2000 e 11,3  milhões no ano de 2030.</a:t>
            </a:r>
          </a:p>
          <a:p>
            <a:pPr marL="0" indent="0" algn="just">
              <a:buNone/>
            </a:pPr>
            <a:endParaRPr lang="pt-BR" sz="2800" dirty="0" smtClean="0"/>
          </a:p>
          <a:p>
            <a:pPr algn="just">
              <a:buNone/>
            </a:pPr>
            <a:endParaRPr lang="pt-BR" dirty="0" smtClean="0">
              <a:solidFill>
                <a:srgbClr val="FF0000"/>
              </a:solidFill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4000" dirty="0" smtClean="0">
                <a:solidFill>
                  <a:schemeClr val="bg1">
                    <a:lumMod val="75000"/>
                  </a:schemeClr>
                </a:solidFill>
              </a:rPr>
              <a:t>INTRODUÇÃO</a:t>
            </a:r>
            <a:endParaRPr lang="pt-BR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511437" y="6488668"/>
            <a:ext cx="16325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Schmidt et al.,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METAS E RESULTADOS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39552" y="1196752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pt-BR" sz="3100" dirty="0" smtClean="0"/>
              <a:t>Meta realizar estratificação do risco cardiovascular em 100% dos hipertensos cadastrados na unidade de saúde</a:t>
            </a:r>
            <a:r>
              <a:rPr lang="pt-BR" dirty="0" smtClean="0"/>
              <a:t>.</a:t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899592" y="2276872"/>
          <a:ext cx="7416824" cy="4179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METAS E RESULTADOS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51520" y="908720"/>
            <a:ext cx="8229600" cy="1143000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Meta: </a:t>
            </a:r>
            <a:r>
              <a:rPr lang="pt-BR" sz="2800" dirty="0" smtClean="0"/>
              <a:t>Realizar estratificação do risco cardiovascular em 100% dos diabéticos cadastrados na unidade de saúde</a:t>
            </a:r>
            <a:endParaRPr lang="pt-BR" sz="2800" dirty="0"/>
          </a:p>
        </p:txBody>
      </p:sp>
      <p:graphicFrame>
        <p:nvGraphicFramePr>
          <p:cNvPr id="9" name="Gráfico 8"/>
          <p:cNvGraphicFramePr/>
          <p:nvPr/>
        </p:nvGraphicFramePr>
        <p:xfrm>
          <a:off x="755576" y="2148840"/>
          <a:ext cx="7272807" cy="416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METAS E RESULTADOS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782960"/>
          </a:xfrm>
        </p:spPr>
        <p:txBody>
          <a:bodyPr>
            <a:normAutofit fontScale="90000"/>
          </a:bodyPr>
          <a:lstStyle/>
          <a:p>
            <a:pPr lvl="0" algn="l"/>
            <a:r>
              <a:rPr lang="pt-BR" sz="3100" b="1" dirty="0" smtClean="0"/>
              <a:t>Meta:  </a:t>
            </a:r>
            <a:r>
              <a:rPr lang="pt-BR" sz="3100" dirty="0" smtClean="0"/>
              <a:t>garantir avaliação odontológica a 100% dos pacientes hipertensos</a:t>
            </a:r>
            <a:r>
              <a:rPr lang="pt-BR" dirty="0" smtClean="0"/>
              <a:t>.</a:t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683568" y="2260282"/>
          <a:ext cx="7560840" cy="4049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METAS E RESULTADOS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pt-BR" sz="3100" b="1" dirty="0" smtClean="0"/>
              <a:t>Meta: </a:t>
            </a:r>
            <a:r>
              <a:rPr lang="pt-BR" sz="3100" dirty="0" smtClean="0"/>
              <a:t>garantir avaliação odontológica a 100% dos pacientes diabéticos.</a:t>
            </a:r>
            <a:r>
              <a:rPr lang="pt-BR" sz="2800" dirty="0" smtClean="0"/>
              <a:t/>
            </a:r>
            <a:br>
              <a:rPr lang="pt-BR" sz="2800" dirty="0" smtClean="0"/>
            </a:br>
            <a:endParaRPr lang="pt-BR" sz="2800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971600" y="2245994"/>
          <a:ext cx="7272808" cy="4207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METAS E RESULTADOS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229600" cy="1143000"/>
          </a:xfrm>
        </p:spPr>
        <p:txBody>
          <a:bodyPr>
            <a:normAutofit fontScale="90000"/>
          </a:bodyPr>
          <a:lstStyle/>
          <a:p>
            <a:pPr lvl="0" algn="just"/>
            <a:r>
              <a:rPr lang="pt-BR" sz="3100" b="1" dirty="0" smtClean="0"/>
              <a:t>Meta</a:t>
            </a:r>
            <a:r>
              <a:rPr lang="pt-BR" sz="3100" dirty="0" smtClean="0"/>
              <a:t> garantir orientação nutricional sobre alimentação saudável a 100% dos hipertensos.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827584" y="2492896"/>
          <a:ext cx="7488832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METAS E RESULTADOS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pt-BR" sz="2800" b="1" dirty="0" smtClean="0"/>
              <a:t>Meta:</a:t>
            </a:r>
            <a:r>
              <a:rPr lang="pt-BR" sz="2800" dirty="0" smtClean="0"/>
              <a:t> garantir orientação nutricional sobre alimentação saudável a 100% dos diabéticos.</a:t>
            </a:r>
            <a:br>
              <a:rPr lang="pt-BR" sz="2800" dirty="0" smtClean="0"/>
            </a:br>
            <a:endParaRPr lang="pt-BR" sz="2800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1187624" y="2056447"/>
          <a:ext cx="6768752" cy="43248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METAS E RESULTADOS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29600" cy="1143000"/>
          </a:xfrm>
        </p:spPr>
        <p:txBody>
          <a:bodyPr>
            <a:noAutofit/>
          </a:bodyPr>
          <a:lstStyle/>
          <a:p>
            <a:pPr lvl="0" algn="l"/>
            <a:r>
              <a:rPr lang="pt-BR" sz="2800" b="1" dirty="0" smtClean="0"/>
              <a:t>Meta </a:t>
            </a:r>
            <a:r>
              <a:rPr lang="pt-BR" sz="2800" dirty="0" smtClean="0"/>
              <a:t>garantir orientação em relação à prática de atividade física regular a 100% dos pacientes hipertensos.</a:t>
            </a:r>
            <a:br>
              <a:rPr lang="pt-BR" sz="2800" dirty="0" smtClean="0"/>
            </a:br>
            <a:endParaRPr lang="pt-BR" sz="2800" dirty="0"/>
          </a:p>
        </p:txBody>
      </p:sp>
      <p:graphicFrame>
        <p:nvGraphicFramePr>
          <p:cNvPr id="8" name="Chart 4"/>
          <p:cNvGraphicFramePr/>
          <p:nvPr/>
        </p:nvGraphicFramePr>
        <p:xfrm>
          <a:off x="899592" y="2125027"/>
          <a:ext cx="7344816" cy="4544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METAS E RESULTADOS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>
            <a:noAutofit/>
          </a:bodyPr>
          <a:lstStyle/>
          <a:p>
            <a:pPr lvl="0" algn="l"/>
            <a:r>
              <a:rPr lang="pt-BR" sz="2800" dirty="0" smtClean="0"/>
              <a:t>Meta garantir orientação em relação à prática de atividade física regular a 100% dos pacientes diabéticos.</a:t>
            </a:r>
            <a:br>
              <a:rPr lang="pt-BR" sz="2800" dirty="0" smtClean="0"/>
            </a:br>
            <a:endParaRPr lang="pt-BR" sz="2800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1115616" y="2420888"/>
          <a:ext cx="6840760" cy="372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METAS E RESULTADOS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pt-BR" sz="3100" b="1" dirty="0" smtClean="0"/>
              <a:t>Meta</a:t>
            </a:r>
            <a:r>
              <a:rPr lang="pt-BR" sz="3100" dirty="0" smtClean="0"/>
              <a:t> garantir orientação sobre os riscos do tabagismo a 100% dos pacientes hipertensos</a:t>
            </a:r>
            <a:r>
              <a:rPr lang="pt-BR" dirty="0" smtClean="0"/>
              <a:t>.</a:t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1187624" y="2204864"/>
          <a:ext cx="6768752" cy="44003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44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METAS E RESULTADOS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1143000"/>
          </a:xfrm>
        </p:spPr>
        <p:txBody>
          <a:bodyPr>
            <a:normAutofit fontScale="90000"/>
          </a:bodyPr>
          <a:lstStyle/>
          <a:p>
            <a:pPr lvl="0" algn="l"/>
            <a:r>
              <a:rPr lang="pt-BR" sz="3100" b="1" dirty="0" smtClean="0"/>
              <a:t>Meta </a:t>
            </a:r>
            <a:r>
              <a:rPr lang="pt-BR" sz="3100" dirty="0" smtClean="0"/>
              <a:t>garantir orientação sobre os riscos do tabagismo a 100% dos pacientes diabéticos.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1043608" y="2348880"/>
          <a:ext cx="7272807" cy="4131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4000" dirty="0" smtClean="0">
                <a:solidFill>
                  <a:schemeClr val="bg1">
                    <a:lumMod val="75000"/>
                  </a:schemeClr>
                </a:solidFill>
              </a:rPr>
              <a:t>INTRODUÇÃO</a:t>
            </a:r>
            <a:endParaRPr lang="pt-BR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176464"/>
          </a:xfrm>
        </p:spPr>
        <p:txBody>
          <a:bodyPr>
            <a:normAutofit/>
          </a:bodyPr>
          <a:lstStyle/>
          <a:p>
            <a:pPr algn="just"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pt-BR" sz="2800" dirty="0" smtClean="0"/>
              <a:t>No Brasil as doenças do Aparelho </a:t>
            </a:r>
            <a:r>
              <a:rPr lang="pt-BR" sz="2800" smtClean="0"/>
              <a:t>circulatório </a:t>
            </a:r>
            <a:r>
              <a:rPr lang="pt-BR" sz="2800" smtClean="0"/>
              <a:t>são a </a:t>
            </a:r>
            <a:r>
              <a:rPr lang="pt-BR" sz="2800" smtClean="0"/>
              <a:t> </a:t>
            </a:r>
            <a:r>
              <a:rPr lang="pt-BR" sz="2800" dirty="0" smtClean="0"/>
              <a:t>principal  causa de morte 32% do total de mortes no ano de 1998 (BRASIL, 2006).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pt-BR" sz="2800" dirty="0" smtClean="0"/>
              <a:t>No Rio Grande do Sul,  a taxa de mortalidade por doenças do aparelho circulatório no ano de 2010 foi de 23.385 habitantes, representando a principal causa de mortalidade, com 31,39% das mortes no Estado (BRASIL, 2013).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DISCUSSÃO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683568" y="1628800"/>
          <a:ext cx="7920879" cy="4803976"/>
        </p:xfrm>
        <a:graphic>
          <a:graphicData uri="http://schemas.openxmlformats.org/drawingml/2006/table">
            <a:tbl>
              <a:tblPr/>
              <a:tblGrid>
                <a:gridCol w="6423763"/>
                <a:gridCol w="774967"/>
                <a:gridCol w="722149"/>
              </a:tblGrid>
              <a:tr h="3197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Resultados</a:t>
                      </a:r>
                      <a:r>
                        <a:rPr lang="pt-BR" sz="1600" b="1" baseline="0" dirty="0" smtClean="0">
                          <a:latin typeface="Century Gothic" pitchFamily="34" charset="0"/>
                          <a:ea typeface="Calibri"/>
                          <a:cs typeface="Times New Roman"/>
                        </a:rPr>
                        <a:t> depois da intervenção</a:t>
                      </a:r>
                      <a:endParaRPr lang="pt-BR" sz="1600" b="1" dirty="0">
                        <a:latin typeface="Century Gothic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HAS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DM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2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C</a:t>
                      </a:r>
                      <a:r>
                        <a:rPr lang="pt-BR" sz="16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obertura do programa de atenção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97,3%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67,6%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0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Faltosos com a consulta médica com busca ativa na unidade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Pacientes com o exame clínico em dia de acordo com o protocolo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92,3%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96,0%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7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Pacientes com exames complementares em dia de acordo com o protocolo.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92,3%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97,3%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Prescrição de medicamentos da Farmácia Popular/Hiperdia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Registro adequado na ficha de acompanhamento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95,6%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Estratificação de risco cardiovascular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94,9%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100%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8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Avaliação odontológica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92,3%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97,3%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0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Orientação sobre prática de atividade física regular.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92,0%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98,7%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502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Orientação sobre os riscos do tabagismo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latin typeface="Century Gothic" pitchFamily="34" charset="0"/>
                          <a:ea typeface="Calibri"/>
                          <a:cs typeface="Times New Roman"/>
                        </a:rPr>
                        <a:t>86,6%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latin typeface="Century Gothic" pitchFamily="34" charset="0"/>
                          <a:ea typeface="Calibri"/>
                          <a:cs typeface="Times New Roman"/>
                        </a:rPr>
                        <a:t>93,3%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DISCUSSÃO</a:t>
            </a:r>
            <a:endParaRPr lang="pt-B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32859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pt-BR" b="1" dirty="0" smtClean="0"/>
              <a:t>Benefícios trazidos à população</a:t>
            </a:r>
          </a:p>
          <a:p>
            <a:pPr>
              <a:buNone/>
            </a:pPr>
            <a:endParaRPr lang="pt-BR" sz="2800" b="1" dirty="0" smtClean="0"/>
          </a:p>
          <a:p>
            <a:r>
              <a:rPr lang="pt-BR" sz="2800" dirty="0" smtClean="0"/>
              <a:t>Conhecedores da periodicidade consultas, </a:t>
            </a:r>
          </a:p>
          <a:p>
            <a:r>
              <a:rPr lang="pt-BR" sz="2800" dirty="0" smtClean="0"/>
              <a:t> Garantia dos medicamentos </a:t>
            </a:r>
          </a:p>
          <a:p>
            <a:r>
              <a:rPr lang="pt-BR" sz="2800" dirty="0" smtClean="0"/>
              <a:t>Garantia exames clínicos e complementares</a:t>
            </a:r>
          </a:p>
          <a:p>
            <a:r>
              <a:rPr lang="pt-BR" sz="2800" dirty="0" smtClean="0"/>
              <a:t>Cuidados integrais e humanizados</a:t>
            </a:r>
          </a:p>
          <a:p>
            <a:r>
              <a:rPr lang="pt-BR" sz="2800" dirty="0" smtClean="0"/>
              <a:t>Melhor atendimento na atenção básica</a:t>
            </a:r>
          </a:p>
          <a:p>
            <a:r>
              <a:rPr lang="pt-BR" sz="2800" dirty="0" smtClean="0"/>
              <a:t>Orientação sobre promoção e prevenção da saúde, riscos de doenças cardiovasculares e neurológicas</a:t>
            </a:r>
            <a:endParaRPr lang="pt-BR" sz="28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DISCUSSÃO</a:t>
            </a:r>
            <a:endParaRPr lang="pt-BR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51723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  <a:buNone/>
            </a:pPr>
            <a:r>
              <a:rPr lang="pt-BR" b="1" dirty="0" smtClean="0"/>
              <a:t>Benefícios para a equipe</a:t>
            </a:r>
          </a:p>
          <a:p>
            <a:pPr>
              <a:spcBef>
                <a:spcPts val="1800"/>
              </a:spcBef>
              <a:buNone/>
            </a:pPr>
            <a:endParaRPr lang="pt-BR" sz="2800" dirty="0" smtClean="0"/>
          </a:p>
          <a:p>
            <a:pPr marL="688975" indent="-406400"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 smtClean="0"/>
              <a:t>Capacitação da equipe multiprofissional em saúde protocolos</a:t>
            </a:r>
          </a:p>
          <a:p>
            <a:pPr marL="688975" indent="-406400"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 smtClean="0"/>
              <a:t>Estabeleceu periodicidade para atualização</a:t>
            </a:r>
          </a:p>
          <a:p>
            <a:pPr marL="688975" indent="-406400" algn="just">
              <a:spcBef>
                <a:spcPts val="600"/>
              </a:spcBef>
              <a:spcAft>
                <a:spcPts val="600"/>
              </a:spcAft>
            </a:pPr>
            <a:r>
              <a:rPr lang="pt-BR" sz="2800" dirty="0" smtClean="0"/>
              <a:t>Protocolos de saúde, palestras com os profissionais da equipe incluindo enfermeiros, assistente social, psicólogos, nutricionista dentre outros. </a:t>
            </a:r>
          </a:p>
          <a:p>
            <a:pPr marL="688975" indent="-406400">
              <a:spcBef>
                <a:spcPts val="1800"/>
              </a:spcBef>
            </a:pPr>
            <a:r>
              <a:rPr lang="pt-BR" sz="2800" dirty="0" smtClean="0"/>
              <a:t>Trabalho  </a:t>
            </a:r>
            <a:r>
              <a:rPr lang="pt-BR" sz="2800" dirty="0" err="1" smtClean="0"/>
              <a:t>multi-profissional</a:t>
            </a:r>
            <a:r>
              <a:rPr lang="pt-BR" sz="28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824536"/>
          </a:xfrm>
        </p:spPr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pt-BR" b="1" dirty="0" smtClean="0"/>
              <a:t>Benefícios para o serviço </a:t>
            </a:r>
          </a:p>
          <a:p>
            <a:pPr>
              <a:lnSpc>
                <a:spcPct val="150000"/>
              </a:lnSpc>
              <a:buNone/>
            </a:pPr>
            <a:endParaRPr lang="pt-BR" sz="1200" dirty="0" smtClean="0"/>
          </a:p>
          <a:p>
            <a:pPr marL="688975" indent="-350838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 smtClean="0"/>
              <a:t>Melhoria dos indicadores e ampliação da cobertura da atenção dos hipertensos e diabéticos;</a:t>
            </a:r>
          </a:p>
          <a:p>
            <a:pPr marL="688975" indent="-350838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 smtClean="0"/>
              <a:t> Melhora dos registro e qualificação da atenção;</a:t>
            </a:r>
          </a:p>
          <a:p>
            <a:pPr marL="688975" indent="-350838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 smtClean="0"/>
              <a:t>Agenda para atendimento da  demanda</a:t>
            </a:r>
          </a:p>
          <a:p>
            <a:pPr marL="688975" indent="-350838"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t-BR" sz="2800" dirty="0" smtClean="0"/>
              <a:t>Grupos de saúde, sala de espera</a:t>
            </a: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dirty="0" smtClean="0">
                <a:solidFill>
                  <a:schemeClr val="bg1">
                    <a:lumMod val="85000"/>
                  </a:schemeClr>
                </a:solidFill>
              </a:rPr>
              <a:t>DISCUSSÃO</a:t>
            </a:r>
            <a:endParaRPr lang="pt-BR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136904" cy="1143000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 smtClean="0">
                <a:latin typeface="+mn-lt"/>
              </a:rPr>
              <a:t>Reflexão critica do processo de aprendizado</a:t>
            </a:r>
            <a:endParaRPr lang="pt-BR" sz="3600" b="1" dirty="0"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algn="just"/>
            <a:endParaRPr lang="pt-BR" dirty="0" smtClean="0"/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Desenvolvimento do curso em Relação às expectativas iniciais 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 O significado do curso para a prática profissional  </a:t>
            </a:r>
          </a:p>
          <a:p>
            <a:pPr algn="just">
              <a:buFont typeface="Courier New" pitchFamily="49" charset="0"/>
              <a:buChar char="o"/>
            </a:pPr>
            <a:r>
              <a:rPr lang="pt-BR" dirty="0" smtClean="0"/>
              <a:t> Aprendizados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7772400" cy="1080119"/>
          </a:xfrm>
        </p:spPr>
        <p:txBody>
          <a:bodyPr>
            <a:noAutofit/>
          </a:bodyPr>
          <a:lstStyle/>
          <a:p>
            <a:pPr algn="l"/>
            <a:r>
              <a:rPr lang="pt-BR" sz="3600" dirty="0" smtClean="0">
                <a:latin typeface="+mn-lt"/>
              </a:rPr>
              <a:t>CONCLUSÃO </a:t>
            </a:r>
            <a:br>
              <a:rPr lang="pt-BR" sz="3600" dirty="0" smtClean="0">
                <a:latin typeface="+mn-lt"/>
              </a:rPr>
            </a:br>
            <a:endParaRPr lang="pt-BR" sz="3600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8280920" cy="4104456"/>
          </a:xfrm>
        </p:spPr>
        <p:txBody>
          <a:bodyPr>
            <a:noAutofit/>
          </a:bodyPr>
          <a:lstStyle/>
          <a:p>
            <a:pPr marL="576263" indent="-576263" algn="just"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1"/>
                </a:solidFill>
                <a:cs typeface="Arial" charset="0"/>
              </a:rPr>
              <a:t>Todos os indicadores da qualidade de  atenção na saúde dos usuários hipertensos e diabéticos melhoraram.</a:t>
            </a:r>
          </a:p>
          <a:p>
            <a:pPr marL="576263" indent="-576263" algn="just">
              <a:spcBef>
                <a:spcPts val="1200"/>
              </a:spcBef>
              <a:spcAft>
                <a:spcPts val="1200"/>
              </a:spcAft>
              <a:buFont typeface="Courier New" pitchFamily="49" charset="0"/>
              <a:buChar char="o"/>
            </a:pPr>
            <a:r>
              <a:rPr lang="pt-BR" dirty="0" smtClean="0">
                <a:solidFill>
                  <a:schemeClr val="tx1"/>
                </a:solidFill>
              </a:rPr>
              <a:t>A intervenção foi incorporada e continuará como parte da rotina da UB </a:t>
            </a:r>
            <a:r>
              <a:rPr lang="pt-BR" dirty="0" smtClean="0">
                <a:solidFill>
                  <a:schemeClr val="tx1"/>
                </a:solidFill>
                <a:cs typeface="Arial" charset="0"/>
              </a:rPr>
              <a:t>e se expandirá a todas as ESF do município. </a:t>
            </a:r>
          </a:p>
          <a:p>
            <a:pPr marL="576263" indent="-576263" algn="just">
              <a:spcBef>
                <a:spcPts val="1200"/>
              </a:spcBef>
              <a:spcAft>
                <a:spcPts val="1200"/>
              </a:spcAft>
            </a:pPr>
            <a:endParaRPr lang="pt-BR" b="1" dirty="0">
              <a:solidFill>
                <a:srgbClr val="FF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2348880"/>
            <a:ext cx="8229600" cy="11521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6000" dirty="0" smtClean="0"/>
              <a:t>Obrigada pela atenção!</a:t>
            </a:r>
          </a:p>
          <a:p>
            <a:pPr algn="ctr">
              <a:buNone/>
            </a:pPr>
            <a:endParaRPr lang="pt-BR" sz="6000" dirty="0"/>
          </a:p>
        </p:txBody>
      </p:sp>
      <p:pic>
        <p:nvPicPr>
          <p:cNvPr id="1028" name="Picture 4" descr="http://novotempo.com/audios/files/2014/02/diabet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5328592" cy="3543514"/>
          </a:xfrm>
          <a:prstGeom prst="rect">
            <a:avLst/>
          </a:prstGeom>
          <a:noFill/>
        </p:spPr>
      </p:pic>
      <p:pic>
        <p:nvPicPr>
          <p:cNvPr id="5" name="Picture 2" descr="http://papofeminino.uol.com.br/wp-content/uploads/2012/08/hipertensao_materia_Shutterstock_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3356992"/>
            <a:ext cx="3635896" cy="33548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Ficheiro:RioGrandedoSul Municip Seberi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96752"/>
            <a:ext cx="3275856" cy="2832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750" y="981075"/>
            <a:ext cx="8208963" cy="532765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dirty="0" smtClean="0">
                <a:cs typeface="Arial" pitchFamily="34" charset="0"/>
              </a:rPr>
              <a:t>Município </a:t>
            </a:r>
            <a:r>
              <a:rPr lang="pt-BR" dirty="0">
                <a:cs typeface="Arial" pitchFamily="34" charset="0"/>
              </a:rPr>
              <a:t>de </a:t>
            </a:r>
            <a:r>
              <a:rPr lang="pt-BR" dirty="0" err="1" smtClean="0">
                <a:cs typeface="Arial" pitchFamily="34" charset="0"/>
              </a:rPr>
              <a:t>Seberi</a:t>
            </a:r>
            <a:r>
              <a:rPr lang="pt-BR" dirty="0" smtClean="0">
                <a:cs typeface="Arial" pitchFamily="34" charset="0"/>
              </a:rPr>
              <a:t>- RS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 smtClean="0"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cs typeface="Arial" pitchFamily="34" charset="0"/>
              </a:rPr>
              <a:t>Região </a:t>
            </a:r>
            <a:r>
              <a:rPr lang="pt-BR" sz="2800" dirty="0">
                <a:cs typeface="Arial" pitchFamily="34" charset="0"/>
              </a:rPr>
              <a:t>Norte do Médio Alto Uruguai </a:t>
            </a:r>
            <a:r>
              <a:rPr lang="pt-BR" sz="2800" dirty="0" smtClean="0">
                <a:cs typeface="Arial" pitchFamily="34" charset="0"/>
              </a:rPr>
              <a:t>-RS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cs typeface="Arial" pitchFamily="34" charset="0"/>
              </a:rPr>
              <a:t>População: 10.897 </a:t>
            </a:r>
            <a:r>
              <a:rPr lang="pt-PT" sz="2800" dirty="0" smtClean="0">
                <a:cs typeface="Arial" pitchFamily="34" charset="0"/>
              </a:rPr>
              <a:t>h.  (aprox.)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PT" sz="2800" dirty="0" smtClean="0">
                <a:cs typeface="Arial" pitchFamily="34" charset="0"/>
              </a:rPr>
              <a:t>S</a:t>
            </a:r>
            <a:r>
              <a:rPr lang="pt-BR" sz="2800" dirty="0" err="1" smtClean="0">
                <a:cs typeface="Arial" pitchFamily="34" charset="0"/>
              </a:rPr>
              <a:t>erviços</a:t>
            </a:r>
            <a:r>
              <a:rPr lang="pt-BR" sz="2800" dirty="0" smtClean="0">
                <a:cs typeface="Arial" pitchFamily="34" charset="0"/>
              </a:rPr>
              <a:t> de saúde do município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>
                <a:cs typeface="Arial" pitchFamily="34" charset="0"/>
              </a:rPr>
              <a:t>   </a:t>
            </a:r>
          </a:p>
          <a:p>
            <a:pPr marL="744538" indent="-349250" algn="just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 smtClean="0">
                <a:cs typeface="Arial" pitchFamily="34" charset="0"/>
              </a:rPr>
              <a:t>Secretaria Municipal de Saúde (SMS),</a:t>
            </a:r>
          </a:p>
          <a:p>
            <a:pPr marL="744538" indent="-349250" algn="just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 smtClean="0">
                <a:cs typeface="Arial" pitchFamily="34" charset="0"/>
              </a:rPr>
              <a:t>Estratégia de Saúde da Família (ESF) I, II, III</a:t>
            </a:r>
          </a:p>
          <a:p>
            <a:pPr marL="744538" indent="-349250" algn="just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 smtClean="0">
                <a:cs typeface="Arial" pitchFamily="34" charset="0"/>
              </a:rPr>
              <a:t> Serviço de Atendimento Móvel de Urgência-Básica (SAMU), </a:t>
            </a:r>
          </a:p>
          <a:p>
            <a:pPr marL="744538" indent="-349250" algn="just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 smtClean="0">
                <a:cs typeface="Arial" pitchFamily="34" charset="0"/>
              </a:rPr>
              <a:t>Hospital PIO XII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sz="2800" dirty="0">
              <a:cs typeface="Arial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611188" y="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85000"/>
                  </a:schemeClr>
                </a:solidFill>
                <a:ea typeface="+mj-ea"/>
                <a:cs typeface="Arial" pitchFamily="34" charset="0"/>
              </a:rPr>
              <a:t>Introdução</a:t>
            </a:r>
          </a:p>
        </p:txBody>
      </p:sp>
      <p:sp>
        <p:nvSpPr>
          <p:cNvPr id="16387" name="Rectangle 5"/>
          <p:cNvSpPr>
            <a:spLocks noChangeArrowheads="1"/>
          </p:cNvSpPr>
          <p:nvPr/>
        </p:nvSpPr>
        <p:spPr bwMode="auto">
          <a:xfrm>
            <a:off x="4716463" y="6308725"/>
            <a:ext cx="36337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>
                <a:latin typeface="Arial" charset="0"/>
                <a:cs typeface="Arial" charset="0"/>
              </a:rPr>
              <a:t>(IBGE 2010; Ministério de Saúde)</a:t>
            </a:r>
            <a:endParaRPr 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darcisioperondi.com.br/wp-content/uploads/2013/07/posto-de-saude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80728"/>
            <a:ext cx="3792420" cy="2844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11560" y="836712"/>
            <a:ext cx="8229600" cy="5616575"/>
          </a:xfrm>
        </p:spPr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600" dirty="0" smtClean="0">
                <a:cs typeface="Arial" pitchFamily="34" charset="0"/>
              </a:rPr>
              <a:t>ESF II</a:t>
            </a:r>
            <a:endParaRPr lang="pt-BR" sz="2000" dirty="0" smtClean="0"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cs typeface="Arial" pitchFamily="34" charset="0"/>
              </a:rPr>
              <a:t>Equipe: </a:t>
            </a:r>
          </a:p>
          <a:p>
            <a:pPr marL="744538" indent="-461963" algn="just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 smtClean="0">
                <a:cs typeface="Arial" pitchFamily="34" charset="0"/>
              </a:rPr>
              <a:t>Médico, </a:t>
            </a:r>
          </a:p>
          <a:p>
            <a:pPr marL="744538" indent="-461963" algn="just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 smtClean="0">
                <a:cs typeface="Arial" pitchFamily="34" charset="0"/>
              </a:rPr>
              <a:t>Enfermeiro, </a:t>
            </a:r>
          </a:p>
          <a:p>
            <a:pPr marL="744538" indent="-461963" algn="just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 smtClean="0">
                <a:cs typeface="Arial" pitchFamily="34" charset="0"/>
              </a:rPr>
              <a:t>Técnico em enfermagem, </a:t>
            </a:r>
          </a:p>
          <a:p>
            <a:pPr marL="744538" indent="-461963" algn="just" fontAlgn="auto">
              <a:spcAft>
                <a:spcPts val="0"/>
              </a:spcAft>
              <a:buFont typeface="Courier New" pitchFamily="49" charset="0"/>
              <a:buChar char="o"/>
              <a:defRPr/>
            </a:pPr>
            <a:r>
              <a:rPr lang="pt-BR" sz="2400" dirty="0" smtClean="0">
                <a:cs typeface="Arial" pitchFamily="34" charset="0"/>
              </a:rPr>
              <a:t>Dentista 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cs typeface="Arial" pitchFamily="34" charset="0"/>
              </a:rPr>
              <a:t>Funcionários: </a:t>
            </a:r>
            <a:r>
              <a:rPr lang="pt-BR" sz="2400" dirty="0" smtClean="0">
                <a:cs typeface="Arial" pitchFamily="34" charset="0"/>
              </a:rPr>
              <a:t>agentes comunitários de saúde, digitador, recepcionista, profissional da limpeza</a:t>
            </a:r>
          </a:p>
          <a:p>
            <a:pPr algn="just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pt-BR" sz="2400" dirty="0" smtClean="0">
              <a:cs typeface="Arial" pitchFamily="34" charset="0"/>
            </a:endParaRPr>
          </a:p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sz="2800" dirty="0" smtClean="0">
                <a:cs typeface="Arial" pitchFamily="34" charset="0"/>
              </a:rPr>
              <a:t>Atendem aprox. 2970. pessoas cadastradas, da área urbana e rural.</a:t>
            </a:r>
            <a:endParaRPr lang="pt-BR" sz="2800" dirty="0">
              <a:cs typeface="Arial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84213" y="11588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pt-BR" sz="3600" dirty="0">
                <a:solidFill>
                  <a:schemeClr val="bg1">
                    <a:lumMod val="85000"/>
                  </a:schemeClr>
                </a:solidFill>
                <a:ea typeface="+mj-ea"/>
                <a:cs typeface="Arial" pitchFamily="34" charset="0"/>
              </a:rPr>
              <a:t>Introdução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83568" y="0"/>
            <a:ext cx="8229600" cy="1143000"/>
          </a:xfrm>
        </p:spPr>
        <p:txBody>
          <a:bodyPr>
            <a:normAutofit/>
          </a:bodyPr>
          <a:lstStyle/>
          <a:p>
            <a:pPr algn="r"/>
            <a:r>
              <a:rPr lang="pt-BR" sz="4000" dirty="0" smtClean="0">
                <a:solidFill>
                  <a:schemeClr val="bg1">
                    <a:lumMod val="75000"/>
                  </a:schemeClr>
                </a:solidFill>
              </a:rPr>
              <a:t>INTRODUÇÃO</a:t>
            </a:r>
            <a:endParaRPr lang="pt-BR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76470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 smtClean="0"/>
              <a:t>Situação dos usuários com HAS e DM antes da intervenção </a:t>
            </a:r>
          </a:p>
        </p:txBody>
      </p:sp>
      <p:graphicFrame>
        <p:nvGraphicFramePr>
          <p:cNvPr id="7" name="Gráfico 6"/>
          <p:cNvGraphicFramePr>
            <a:graphicFrameLocks noGrp="1"/>
          </p:cNvGraphicFramePr>
          <p:nvPr/>
        </p:nvGraphicFramePr>
        <p:xfrm>
          <a:off x="179512" y="1916832"/>
          <a:ext cx="3960440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/>
          <p:cNvGraphicFramePr>
            <a:graphicFrameLocks noGrp="1"/>
          </p:cNvGraphicFramePr>
          <p:nvPr/>
        </p:nvGraphicFramePr>
        <p:xfrm>
          <a:off x="4211961" y="1916832"/>
          <a:ext cx="4536503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2420888"/>
            <a:ext cx="763284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200" dirty="0" smtClean="0"/>
              <a:t>Melhorar a atenção aos adultos portadores de Hipertensão Arterial Sistêmica e/ou Diabetes </a:t>
            </a:r>
            <a:r>
              <a:rPr lang="pt-BR" sz="3200" dirty="0" err="1" smtClean="0"/>
              <a:t>Mellitus</a:t>
            </a:r>
            <a:r>
              <a:rPr lang="pt-BR" sz="3200" dirty="0" smtClean="0"/>
              <a:t>.</a:t>
            </a:r>
          </a:p>
          <a:p>
            <a:pPr algn="just"/>
            <a:r>
              <a:rPr lang="pt-BR" dirty="0" smtClean="0"/>
              <a:t/>
            </a:r>
            <a:br>
              <a:rPr lang="pt-BR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83568" y="1196752"/>
            <a:ext cx="446449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b="1" dirty="0" smtClean="0"/>
              <a:t>OBJETIVO GERAL 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5536" y="836712"/>
            <a:ext cx="7848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pt-BR" sz="4400" b="1" dirty="0" smtClean="0"/>
              <a:t>OBJETIVOS ESPECÍFICOS</a:t>
            </a:r>
            <a:endParaRPr lang="en-US" sz="4400" dirty="0"/>
          </a:p>
        </p:txBody>
      </p:sp>
      <p:sp>
        <p:nvSpPr>
          <p:cNvPr id="4" name="Rectangle 3"/>
          <p:cNvSpPr/>
          <p:nvPr/>
        </p:nvSpPr>
        <p:spPr>
          <a:xfrm>
            <a:off x="611560" y="2348880"/>
            <a:ext cx="770485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800" dirty="0" smtClean="0"/>
              <a:t>Ampliar a cobertura à usuários hipertensos e/ou diabéticos</a:t>
            </a:r>
          </a:p>
          <a:p>
            <a:pPr marL="514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800" dirty="0" smtClean="0"/>
              <a:t>Melhorar a adesão do usuário hipertenso e/ou diabético ao programa</a:t>
            </a:r>
          </a:p>
          <a:p>
            <a:pPr marL="514350" indent="-51435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pt-BR" sz="2800" dirty="0" smtClean="0"/>
              <a:t>Melhorar a qualidade do atendimento ao paciente hipertenso e/ou diabético realizado na unidade de saúde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2536</TotalTime>
  <Words>1283</Words>
  <Application>Microsoft Office PowerPoint</Application>
  <PresentationFormat>Apresentação na tela (4:3)</PresentationFormat>
  <Paragraphs>205</Paragraphs>
  <Slides>46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Tema do Office</vt:lpstr>
      <vt:lpstr>Apresentação do PowerPoint</vt:lpstr>
      <vt:lpstr>Apresentação do PowerPoint</vt:lpstr>
      <vt:lpstr>INTRODUÇÃO</vt:lpstr>
      <vt:lpstr>INTRODUÇÃO</vt:lpstr>
      <vt:lpstr>Apresentação do PowerPoint</vt:lpstr>
      <vt:lpstr>Apresentação do PowerPoint</vt:lpstr>
      <vt:lpstr>INTRODUÇÃO</vt:lpstr>
      <vt:lpstr>Apresentação do PowerPoint</vt:lpstr>
      <vt:lpstr>Apresentação do PowerPoint</vt:lpstr>
      <vt:lpstr>Apresentação do PowerPoint</vt:lpstr>
      <vt:lpstr>METODOLOGIA</vt:lpstr>
      <vt:lpstr>METODOLOGIA – Ações</vt:lpstr>
      <vt:lpstr>METODOLOGIA – Ações</vt:lpstr>
      <vt:lpstr>METODOLOGIA – Ações</vt:lpstr>
      <vt:lpstr>METODOLOGIA</vt:lpstr>
      <vt:lpstr>METODOLOGIA</vt:lpstr>
      <vt:lpstr>METODOLOGIA</vt:lpstr>
      <vt:lpstr>METAS E RESULTADOS</vt:lpstr>
      <vt:lpstr>Meta cadastrar 100% dos usuários diabéticos da área de abrangência no ESF II.</vt:lpstr>
      <vt:lpstr>Meta Buscar 100% dos usuários hipertensos faltosos às consultas na unidade de saúde conforme  a periodicidade recomendada.</vt:lpstr>
      <vt:lpstr>Meta Buscar 100% dos usuários diabéticos  faltosos às consultas na unidade de saúde conforme a periodicidade recomendada.</vt:lpstr>
      <vt:lpstr>Meta : Realizar exame clínico apropriado em 100% dos hipertensos</vt:lpstr>
      <vt:lpstr>Apresentação do PowerPoint</vt:lpstr>
      <vt:lpstr>Apresentação do PowerPoint</vt:lpstr>
      <vt:lpstr>Apresentação do PowerPoint</vt:lpstr>
      <vt:lpstr>Meta: garantir a totalidade da prescrição de medicamentos da farmácia popular para 100% dos hipertensos cadastrados na unidade de saúde. </vt:lpstr>
      <vt:lpstr>Meta garantir a totalidade da prescrição de medicamentos da farmácia popular para 100% dos diabéticos cadastrados na unidade de saúde</vt:lpstr>
      <vt:lpstr>Meta: manter ficha de acompanhamento de 100% dos hipertensos cadastrados na unidade de saúde. </vt:lpstr>
      <vt:lpstr>Meta manter ficha de acompanhamento de 100% dos diabéticos cadastrados na unidade de saúde. </vt:lpstr>
      <vt:lpstr>Meta realizar estratificação do risco cardiovascular em 100% dos hipertensos cadastrados na unidade de saúde. </vt:lpstr>
      <vt:lpstr>Meta: Realizar estratificação do risco cardiovascular em 100% dos diabéticos cadastrados na unidade de saúde</vt:lpstr>
      <vt:lpstr>Meta:  garantir avaliação odontológica a 100% dos pacientes hipertensos. </vt:lpstr>
      <vt:lpstr>Meta: garantir avaliação odontológica a 100% dos pacientes diabéticos. </vt:lpstr>
      <vt:lpstr>Meta garantir orientação nutricional sobre alimentação saudável a 100% dos hipertensos. </vt:lpstr>
      <vt:lpstr>Meta: garantir orientação nutricional sobre alimentação saudável a 100% dos diabéticos. </vt:lpstr>
      <vt:lpstr>Meta garantir orientação em relação à prática de atividade física regular a 100% dos pacientes hipertensos. </vt:lpstr>
      <vt:lpstr>Meta garantir orientação em relação à prática de atividade física regular a 100% dos pacientes diabéticos. </vt:lpstr>
      <vt:lpstr>Meta garantir orientação sobre os riscos do tabagismo a 100% dos pacientes hipertensos. </vt:lpstr>
      <vt:lpstr>Meta garantir orientação sobre os riscos do tabagismo a 100% dos pacientes diabéticos. </vt:lpstr>
      <vt:lpstr>Apresentação do PowerPoint</vt:lpstr>
      <vt:lpstr>DISCUSSÃO</vt:lpstr>
      <vt:lpstr>DISCUSSÃO</vt:lpstr>
      <vt:lpstr>DISCUSSÃO</vt:lpstr>
      <vt:lpstr>Reflexão critica do processo de aprendizado</vt:lpstr>
      <vt:lpstr>CONCLUSÃO 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MELHORA DA QUALIDADE DE ATENÇÃO DE PACIENTES HIPERTENSOS E DIABETICOS DO ESF II NO MUNICÍPIO DE SEBERI- RS</dc:title>
  <dc:creator>not</dc:creator>
  <cp:lastModifiedBy>Enfermagem</cp:lastModifiedBy>
  <cp:revision>82</cp:revision>
  <dcterms:created xsi:type="dcterms:W3CDTF">2014-02-17T16:29:49Z</dcterms:created>
  <dcterms:modified xsi:type="dcterms:W3CDTF">2014-03-18T13:54:12Z</dcterms:modified>
</cp:coreProperties>
</file>