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744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:Users:anderson:Desktop:TCC%20-%20EAD:MARILENE:C&#243;pia%20de%20Planilha%20S16%20UTERO(1)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:Users:anderson:Desktop:TCC%20-%20EAD:MARILENE:C&#243;pia%20de%20Planilha%20de%20Coleta%20de%20Dados%20para%20CA%20de%20Mama-%20Marilene%20S16(2)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:Users:anderson:Desktop:TCC%20-%20EAD:MARILENE:C&#243;pia%20de%20Planilha%20S16%20UTERO(1)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:Users:anderson:Desktop:TCC%20-%20EAD:MARILENE:C&#243;pia%20de%20Planilha%20de%20Coleta%20de%20Dados%20para%20CA%20de%20Mama-%20Marilene%20S16(2)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:Users:anderson:Desktop:TCC%20-%20EAD:MARILENE:C&#243;pia%20de%20Planilha%20S16%20UTERO(1)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:Users:anderson:Desktop:TCC%20-%20EAD:MARILENE:C&#243;pia%20de%20Planilha%20de%20Coleta%20de%20Dados%20para%20CA%20de%20Mama-%20Marilene%20S16(2)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:Users:anderson:Desktop:TCC%20-%20EAD:MARILENE:C&#243;pia%20de%20Planilha%20S16%20UTERO(1)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:Users:anderson:Desktop:TCC%20-%20EAD:MARILENE:C&#243;pia%20de%20Planilha%20S16%20UTERO(1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:Users:anderson:Desktop:TCC%20-%20EAD:MARILENE:C&#243;pia%20de%20Planilha%20de%20Coleta%20de%20Dados%20para%20CA%20de%20Mama-%20Marilene%20S16(2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:Users:anderson:Desktop:TCC%20-%20EAD:MARILENE:C&#243;pia%20de%20Planilha%20S16%20UTERO(1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:Users:anderson:Desktop:TCC%20-%20EAD:MARILENE:C&#243;pia%20de%20Planilha%20de%20Coleta%20de%20Dados%20para%20CA%20de%20Mama-%20Marilene%20S16(2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:Users:anderson:Desktop:TCC%20-%20EAD:MARILENE:C&#243;pia%20de%20Planilha%20S16%20UTERO(1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:Users:anderson:Desktop:TCC%20-%20EAD:MARILENE:C&#243;pia%20de%20Planilha%20S16%20UTERO(1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:Users:anderson:Desktop:TCC%20-%20EAD:MARILENE:C&#243;pia%20de%20Planilha%20S16%20UTERO(1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:Users:anderson:Desktop:TCC%20-%20EAD:MARILENE:C&#243;pia%20de%20Planilha%20S16%20UTERO(1)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:Users:anderson:Desktop:TCC%20-%20EAD:MARILENE:C&#243;pia%20de%20Planilha%20S16%20UTERO(1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170212765957"/>
          <c:y val="0.15401276867418601"/>
          <c:w val="0.82978723404255295"/>
          <c:h val="0.70927005745903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Cobertura do programa de prevenção ao CA de colo uterino </c:v>
                </c:pt>
              </c:strCache>
            </c:strRef>
          </c:tx>
          <c:spPr>
            <a:gradFill rotWithShape="0">
              <a:gsLst>
                <a:gs pos="0">
                  <a:srgbClr val="3366FF"/>
                </a:gs>
                <a:gs pos="100000">
                  <a:srgbClr val="99CCFF"/>
                </a:gs>
              </a:gsLst>
              <a:lin ang="5400000" scaled="1"/>
            </a:gradFill>
            <a:ln w="25400">
              <a:noFill/>
            </a:ln>
          </c:spPr>
          <c:invertIfNegative val="0"/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7.7011494252873597E-2</c:v>
                </c:pt>
                <c:pt idx="1">
                  <c:v>0.12873563218390799</c:v>
                </c:pt>
                <c:pt idx="2">
                  <c:v>0.185057471264368</c:v>
                </c:pt>
                <c:pt idx="3">
                  <c:v>0.24367816091954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079808"/>
        <c:axId val="93114368"/>
      </c:barChart>
      <c:catAx>
        <c:axId val="93079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3114368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9311436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307980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63469765351499"/>
          <c:y val="0.13753543307086599"/>
          <c:w val="0.82795872807192605"/>
          <c:h val="0.72019116360455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mulheres na faixa etária com avaliação de risco para câncer de mama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Indicadores!$D$36:$G$36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Indicadores!$D$37:$G$37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515456"/>
        <c:axId val="122516992"/>
      </c:barChart>
      <c:catAx>
        <c:axId val="122515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2516992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2251699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251545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04496788008599"/>
          <c:y val="0.12791704315649099"/>
          <c:w val="0.82869379014989397"/>
          <c:h val="0.75383976593089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mulheres entre 25 e 64 anos que receberam orientação sobre detecção precoce de CA de colo</c:v>
                </c:pt>
              </c:strCache>
            </c:strRef>
          </c:tx>
          <c:spPr>
            <a:gradFill rotWithShape="0">
              <a:gsLst>
                <a:gs pos="0">
                  <a:srgbClr val="3366FF"/>
                </a:gs>
                <a:gs pos="100000">
                  <a:srgbClr val="99CCFF"/>
                </a:gs>
              </a:gsLst>
              <a:lin ang="5400000" scaled="1"/>
            </a:gradFill>
            <a:ln w="25400">
              <a:noFill/>
            </a:ln>
          </c:spPr>
          <c:invertIfNegative val="0"/>
          <c:cat>
            <c:strRef>
              <c:f>Indicadores!$D$48:$G$48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Indicadores!$D$49:$G$49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530048"/>
        <c:axId val="122576896"/>
      </c:barChart>
      <c:catAx>
        <c:axId val="122530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2576896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2257689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253004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93103448275901"/>
          <c:y val="9.6061003738169198E-2"/>
          <c:w val="0.82758620689655205"/>
          <c:h val="0.786882207905829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Indicadores!$C$62</c:f>
              <c:strCache>
                <c:ptCount val="1"/>
                <c:pt idx="0">
                  <c:v>Proporção de mulheres entre 50 e 69 anos que receberam orientação sobre rotinas para detecção precoce de CA de mama</c:v>
                </c:pt>
              </c:strCache>
            </c:strRef>
          </c:tx>
          <c:spPr>
            <a:gradFill rotWithShape="0">
              <a:gsLst>
                <a:gs pos="0">
                  <a:srgbClr val="3366FF"/>
                </a:gs>
                <a:gs pos="100000">
                  <a:srgbClr val="99CCFF"/>
                </a:gs>
              </a:gsLst>
              <a:lin ang="5400000" scaled="1"/>
            </a:gradFill>
            <a:ln w="25400">
              <a:noFill/>
            </a:ln>
          </c:spPr>
          <c:invertIfNegative val="0"/>
          <c:cat>
            <c:strRef>
              <c:f>Indicadores!$D$61:$G$61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Indicadores!$D$62:$G$62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604544"/>
        <c:axId val="122610432"/>
      </c:barChart>
      <c:catAx>
        <c:axId val="122604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2610432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2261043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26045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33919969990599"/>
          <c:y val="0.113547076562238"/>
          <c:w val="0.82832704819005698"/>
          <c:h val="0.7709444630591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Indicadores!$C$42</c:f>
              <c:strCache>
                <c:ptCount val="1"/>
                <c:pt idx="0">
                  <c:v>Proporção de mulheres entre 25 e 64 anos que receberam orientação sobre fatores de risco para CA de colo</c:v>
                </c:pt>
              </c:strCache>
            </c:strRef>
          </c:tx>
          <c:spPr>
            <a:gradFill rotWithShape="0">
              <a:gsLst>
                <a:gs pos="0">
                  <a:srgbClr val="3366FF"/>
                </a:gs>
                <a:gs pos="100000">
                  <a:srgbClr val="99CCFF"/>
                </a:gs>
              </a:gsLst>
              <a:lin ang="5400000" scaled="1"/>
            </a:gradFill>
            <a:ln w="25400">
              <a:noFill/>
            </a:ln>
          </c:spPr>
          <c:invertIfNegative val="0"/>
          <c:cat>
            <c:strRef>
              <c:f>Indicadores!$D$41:$G$41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Indicadores!$D$42:$G$42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619392"/>
        <c:axId val="122620928"/>
      </c:barChart>
      <c:catAx>
        <c:axId val="122619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2620928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2262092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261939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93103448275901"/>
          <c:y val="0.13473488021444099"/>
          <c:w val="0.82758620689655205"/>
          <c:h val="0.74246104875188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Indicadores!$C$55</c:f>
              <c:strCache>
                <c:ptCount val="1"/>
                <c:pt idx="0">
                  <c:v>Proporção de mulheres entre 50 e 69 anos que receberam orientação sobre os fatores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3366FF"/>
                </a:gs>
                <a:gs pos="100000">
                  <a:srgbClr val="99CCFF"/>
                </a:gs>
              </a:gsLst>
              <a:lin ang="5400000" scaled="1"/>
            </a:gradFill>
            <a:ln w="25400">
              <a:noFill/>
            </a:ln>
          </c:spPr>
          <c:invertIfNegative val="0"/>
          <c:cat>
            <c:strRef>
              <c:f>Indicadores!$D$54:$G$54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Indicadores!$D$55:$G$55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657024"/>
        <c:axId val="122667008"/>
      </c:barChart>
      <c:catAx>
        <c:axId val="122657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2667008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2266700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26570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63469765351499"/>
          <c:y val="9.7685585544581496E-2"/>
          <c:w val="0.82795872807192605"/>
          <c:h val="0.755870920759183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mulheres entre 25 e 64 anos que receberam orientação sobre DSTs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Indicadores!$D$36:$G$36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Indicadores!$D$37:$G$37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741504"/>
        <c:axId val="122743040"/>
      </c:barChart>
      <c:catAx>
        <c:axId val="122741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2743040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2274304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274150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63469765351499"/>
          <c:y val="9.7685585544581496E-2"/>
          <c:w val="0.82795872807192605"/>
          <c:h val="0.755870920759183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mulheres entre 25 e 64 anos que receberam orientação sobre DSTs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Indicadores!$D$36:$G$36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Indicadores!$D$37:$G$37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155520"/>
        <c:axId val="138157056"/>
      </c:barChart>
      <c:catAx>
        <c:axId val="138155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8157056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3815705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815552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75242210958799"/>
          <c:y val="9.2395124338271198E-2"/>
          <c:w val="0.82906155903937795"/>
          <c:h val="0.7653320877263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Indicadores!$C$7</c:f>
              <c:strCache>
                <c:ptCount val="1"/>
                <c:pt idx="0">
                  <c:v>Cobertura do programa de prevenção ao CA de mama</c:v>
                </c:pt>
              </c:strCache>
            </c:strRef>
          </c:tx>
          <c:spPr>
            <a:gradFill rotWithShape="0">
              <a:gsLst>
                <a:gs pos="0">
                  <a:srgbClr val="3366FF"/>
                </a:gs>
                <a:gs pos="100000">
                  <a:srgbClr val="99CCFF"/>
                </a:gs>
              </a:gsLst>
              <a:lin ang="5400000" scaled="1"/>
            </a:gradFill>
            <a:ln w="25400">
              <a:noFill/>
            </a:ln>
          </c:spPr>
          <c:invertIfNegative val="0"/>
          <c:cat>
            <c:strRef>
              <c:f>Indicadores!$D$6:$G$6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Indicadores!$D$7:$G$7</c:f>
              <c:numCache>
                <c:formatCode>0.0%</c:formatCode>
                <c:ptCount val="4"/>
                <c:pt idx="0">
                  <c:v>0.17370892018779299</c:v>
                </c:pt>
                <c:pt idx="1">
                  <c:v>0.25821596244131501</c:v>
                </c:pt>
                <c:pt idx="2">
                  <c:v>0.39436619718309801</c:v>
                </c:pt>
                <c:pt idx="3">
                  <c:v>0.47887323943662002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151232"/>
        <c:axId val="93152768"/>
      </c:barChart>
      <c:catAx>
        <c:axId val="93151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3152768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9315276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31512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63469765351499"/>
          <c:y val="9.2636220472440994E-2"/>
          <c:w val="0.82795872807192605"/>
          <c:h val="0.781011417322834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mulheres entre 25 e 64 anos moradoras no território com exame citopatológico para câncer de colo uterino em dia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0.97014925373134298</c:v>
                </c:pt>
                <c:pt idx="1">
                  <c:v>0.98214285714285698</c:v>
                </c:pt>
                <c:pt idx="2">
                  <c:v>0.97515527950310699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177344"/>
        <c:axId val="93178880"/>
      </c:barChart>
      <c:catAx>
        <c:axId val="93177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3178880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9317888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31773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63469765351499"/>
          <c:y val="8.1790224335165598E-2"/>
          <c:w val="0.82795872807192605"/>
          <c:h val="0.761260832961918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mulheres entre 50 e 69 anos residentes na área com mamografia em dia.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0.98809523809523803</c:v>
                </c:pt>
                <c:pt idx="3">
                  <c:v>0.99019607843137303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210880"/>
        <c:axId val="93220864"/>
      </c:barChart>
      <c:catAx>
        <c:axId val="93210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3220864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9322086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321088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14446118485399"/>
          <c:y val="9.5851474448046897E-2"/>
          <c:w val="0.81982162298886097"/>
          <c:h val="0.75584375482476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mulheres acompanhadas e faltosas que receberam busca ativa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Indicadores!$D$21:$G$21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Indicadores!$D$22:$G$22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093504"/>
        <c:axId val="95095040"/>
      </c:barChart>
      <c:catAx>
        <c:axId val="95093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5095040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9509504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509350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14446118485399"/>
          <c:y val="0.12853121301013801"/>
          <c:w val="0.81982162298886097"/>
          <c:h val="0.723164016262673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mulheres acompanhadas e faltosas que receberam busca ativa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Indicadores!$D$21:$G$21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Indicadores!$D$22:$G$22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114752"/>
        <c:axId val="95116288"/>
      </c:barChart>
      <c:catAx>
        <c:axId val="95114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5116288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9511628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511475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33919969990599"/>
          <c:y val="0.122270928820465"/>
          <c:w val="0.82832704819005698"/>
          <c:h val="0.759086849218475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mulheres entre 25 e 64 com registro do resultado do último CP na ficha-espelho ou prontuário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289344"/>
        <c:axId val="95290880"/>
      </c:barChart>
      <c:catAx>
        <c:axId val="95289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5290880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9529088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52893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33919969990599"/>
          <c:y val="0.122270928820465"/>
          <c:w val="0.82832704819005698"/>
          <c:h val="0.759086849218475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mulheres entre 25 e 64 com registro do resultado do último CP na ficha-espelho ou prontuário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306496"/>
        <c:axId val="95308032"/>
      </c:barChart>
      <c:catAx>
        <c:axId val="95306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5308032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9530803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530649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33919969990599"/>
          <c:y val="0.113547076562238"/>
          <c:w val="0.82832704819005698"/>
          <c:h val="0.7709444630591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Indicadores!$C$42</c:f>
              <c:strCache>
                <c:ptCount val="1"/>
                <c:pt idx="0">
                  <c:v>Proporção de mulheres entre 25 e 64 anos que receberam orientação sobre fatores de risco para CA de colo</c:v>
                </c:pt>
              </c:strCache>
            </c:strRef>
          </c:tx>
          <c:spPr>
            <a:gradFill rotWithShape="0">
              <a:gsLst>
                <a:gs pos="0">
                  <a:srgbClr val="3366FF"/>
                </a:gs>
                <a:gs pos="100000">
                  <a:srgbClr val="99CCFF"/>
                </a:gs>
              </a:gsLst>
              <a:lin ang="5400000" scaled="1"/>
            </a:gradFill>
            <a:ln w="25400">
              <a:noFill/>
            </a:ln>
          </c:spPr>
          <c:invertIfNegative val="0"/>
          <c:cat>
            <c:strRef>
              <c:f>Indicadores!$D$41:$G$41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Indicadores!$D$42:$G$42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341568"/>
        <c:axId val="122491648"/>
      </c:barChart>
      <c:catAx>
        <c:axId val="95341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2491648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2249164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534156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108AB5B-3BC1-4DB6-AC6D-8053613E6979}" type="datetimeFigureOut">
              <a:rPr lang="pt-BR" smtClean="0"/>
              <a:t>26/6/2014</a:t>
            </a:fld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54B2CE-7167-4FC3-9A1A-BB61CB2091F1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8AB5B-3BC1-4DB6-AC6D-8053613E6979}" type="datetimeFigureOut">
              <a:rPr lang="pt-BR" smtClean="0"/>
              <a:t>26/6/2014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B2CE-7167-4FC3-9A1A-BB61CB2091F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8AB5B-3BC1-4DB6-AC6D-8053613E6979}" type="datetimeFigureOut">
              <a:rPr lang="pt-BR" smtClean="0"/>
              <a:t>26/6/2014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354B2CE-7167-4FC3-9A1A-BB61CB2091F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8AB5B-3BC1-4DB6-AC6D-8053613E6979}" type="datetimeFigureOut">
              <a:rPr lang="pt-BR" smtClean="0"/>
              <a:t>26/6/2014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B2CE-7167-4FC3-9A1A-BB61CB2091F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08AB5B-3BC1-4DB6-AC6D-8053613E6979}" type="datetimeFigureOut">
              <a:rPr lang="pt-BR" smtClean="0"/>
              <a:t>26/6/2014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354B2CE-7167-4FC3-9A1A-BB61CB2091F1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8AB5B-3BC1-4DB6-AC6D-8053613E6979}" type="datetimeFigureOut">
              <a:rPr lang="pt-BR" smtClean="0"/>
              <a:t>26/6/2014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B2CE-7167-4FC3-9A1A-BB61CB2091F1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8AB5B-3BC1-4DB6-AC6D-8053613E6979}" type="datetimeFigureOut">
              <a:rPr lang="pt-BR" smtClean="0"/>
              <a:t>26/6/2014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B2CE-7167-4FC3-9A1A-BB61CB2091F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8AB5B-3BC1-4DB6-AC6D-8053613E6979}" type="datetimeFigureOut">
              <a:rPr lang="pt-BR" smtClean="0"/>
              <a:t>26/6/2014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B2CE-7167-4FC3-9A1A-BB61CB2091F1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8AB5B-3BC1-4DB6-AC6D-8053613E6979}" type="datetimeFigureOut">
              <a:rPr lang="pt-BR" smtClean="0"/>
              <a:t>26/6/2014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B2CE-7167-4FC3-9A1A-BB61CB2091F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8AB5B-3BC1-4DB6-AC6D-8053613E6979}" type="datetimeFigureOut">
              <a:rPr lang="pt-BR" smtClean="0"/>
              <a:t>26/6/2014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54B2CE-7167-4FC3-9A1A-BB61CB2091F1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8AB5B-3BC1-4DB6-AC6D-8053613E6979}" type="datetimeFigureOut">
              <a:rPr lang="pt-BR" smtClean="0"/>
              <a:t>26/6/2014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B2CE-7167-4FC3-9A1A-BB61CB2091F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108AB5B-3BC1-4DB6-AC6D-8053613E6979}" type="datetimeFigureOut">
              <a:rPr lang="pt-BR" smtClean="0"/>
              <a:t>26/6/2014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354B2CE-7167-4FC3-9A1A-BB61CB2091F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1700808"/>
            <a:ext cx="8352928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2800" b="1" dirty="0" smtClean="0">
              <a:latin typeface="Arial Black" panose="020B0A04020102020204" pitchFamily="34" charset="0"/>
            </a:endParaRPr>
          </a:p>
          <a:p>
            <a:pPr algn="ctr"/>
            <a:r>
              <a:rPr lang="pt-BR" sz="2800" b="1" dirty="0" smtClean="0">
                <a:latin typeface="Arial Black" panose="020B0A04020102020204" pitchFamily="34" charset="0"/>
              </a:rPr>
              <a:t>MELHORIA </a:t>
            </a:r>
            <a:r>
              <a:rPr lang="pt-BR" sz="2800" b="1" dirty="0">
                <a:latin typeface="Arial Black" panose="020B0A04020102020204" pitchFamily="34" charset="0"/>
              </a:rPr>
              <a:t>DA DETECÇÃO PRECOCE DO CÂNCER DE MAMA E DE COLO DE UTÉRO EM MULHERES DE 25 A 69 ANOS NA UNIDADE BÁSICA DE SAÚDE PROFESSOR ANTONIO FRANCISCO AREIAS NO MUNICÍPIO DO RECIFE-PE</a:t>
            </a:r>
            <a:endParaRPr lang="pt-BR" sz="2800" dirty="0">
              <a:latin typeface="Arial Black" panose="020B0A04020102020204" pitchFamily="34" charset="0"/>
            </a:endParaRPr>
          </a:p>
          <a:p>
            <a:pPr algn="ctr"/>
            <a:r>
              <a:rPr lang="pt-BR" sz="2800" dirty="0">
                <a:latin typeface="Arial Black" panose="020B0A04020102020204" pitchFamily="34" charset="0"/>
              </a:rPr>
              <a:t> </a:t>
            </a:r>
            <a:endParaRPr lang="pt-BR" sz="1600" dirty="0">
              <a:latin typeface="Arial Black" panose="020B0A04020102020204" pitchFamily="34" charset="0"/>
            </a:endParaRPr>
          </a:p>
          <a:p>
            <a:pPr algn="ctr"/>
            <a:endParaRPr lang="pt-BR" sz="1600" dirty="0" smtClean="0">
              <a:latin typeface="Arial Black" panose="020B0A04020102020204" pitchFamily="34" charset="0"/>
            </a:endParaRPr>
          </a:p>
          <a:p>
            <a:pPr algn="ctr"/>
            <a:endParaRPr lang="pt-BR" sz="1600" dirty="0">
              <a:latin typeface="Arial Black" panose="020B0A04020102020204" pitchFamily="34" charset="0"/>
            </a:endParaRPr>
          </a:p>
          <a:p>
            <a:pPr algn="ctr"/>
            <a:r>
              <a:rPr lang="pt-BR" sz="1600" dirty="0" smtClean="0">
                <a:latin typeface="Arial Black" panose="020B0A04020102020204" pitchFamily="34" charset="0"/>
              </a:rPr>
              <a:t>Marilene </a:t>
            </a:r>
            <a:r>
              <a:rPr lang="pt-BR" sz="1600" dirty="0">
                <a:latin typeface="Arial Black" panose="020B0A04020102020204" pitchFamily="34" charset="0"/>
              </a:rPr>
              <a:t>Nunes de </a:t>
            </a:r>
            <a:r>
              <a:rPr lang="pt-BR" sz="1600" dirty="0" smtClean="0">
                <a:latin typeface="Arial Black" panose="020B0A04020102020204" pitchFamily="34" charset="0"/>
              </a:rPr>
              <a:t>Santana</a:t>
            </a:r>
          </a:p>
          <a:p>
            <a:pPr algn="ctr"/>
            <a:r>
              <a:rPr lang="pt-BR" sz="1600" dirty="0" smtClean="0">
                <a:latin typeface="Arial Black" panose="020B0A04020102020204" pitchFamily="34" charset="0"/>
              </a:rPr>
              <a:t>Orientadora: </a:t>
            </a:r>
            <a:r>
              <a:rPr lang="pt-BR" sz="1600" dirty="0" err="1" smtClean="0">
                <a:latin typeface="Arial Black" panose="020B0A04020102020204" pitchFamily="34" charset="0"/>
              </a:rPr>
              <a:t>Lenice</a:t>
            </a:r>
            <a:r>
              <a:rPr lang="pt-BR" sz="1600" dirty="0" smtClean="0">
                <a:latin typeface="Arial Black" panose="020B0A04020102020204" pitchFamily="34" charset="0"/>
              </a:rPr>
              <a:t> Muniz de Quadros</a:t>
            </a:r>
            <a:endParaRPr lang="pt-BR" sz="1600" dirty="0">
              <a:latin typeface="Arial Black" panose="020B0A04020102020204" pitchFamily="34" charset="0"/>
            </a:endParaRPr>
          </a:p>
        </p:txBody>
      </p:sp>
      <p:pic>
        <p:nvPicPr>
          <p:cNvPr id="5" name="Picture 3" descr="logo1_100_fc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1800200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logo_saudeFamili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60648"/>
            <a:ext cx="2088232" cy="13283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643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298136"/>
            <a:ext cx="871296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Arial Black" panose="020B0A04020102020204" pitchFamily="34" charset="0"/>
              </a:rPr>
              <a:t>Para atingirmos as metas de </a:t>
            </a:r>
            <a:r>
              <a:rPr lang="pt-BR" sz="2000" dirty="0" smtClean="0">
                <a:latin typeface="Arial Black" panose="020B0A04020102020204" pitchFamily="34" charset="0"/>
              </a:rPr>
              <a:t>registros dos </a:t>
            </a:r>
            <a:r>
              <a:rPr lang="pt-BR" sz="2000" dirty="0">
                <a:latin typeface="Arial Black" panose="020B0A04020102020204" pitchFamily="34" charset="0"/>
              </a:rPr>
              <a:t>resultados </a:t>
            </a:r>
            <a:r>
              <a:rPr lang="pt-BR" sz="2000" dirty="0" smtClean="0">
                <a:latin typeface="Arial Black" panose="020B0A04020102020204" pitchFamily="34" charset="0"/>
              </a:rPr>
              <a:t>dos exames: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 Black" panose="020B0A04020102020204" pitchFamily="34" charset="0"/>
              </a:rPr>
              <a:t> Registro em </a:t>
            </a:r>
            <a:r>
              <a:rPr lang="pt-BR" sz="2000" dirty="0">
                <a:latin typeface="Arial Black" panose="020B0A04020102020204" pitchFamily="34" charset="0"/>
              </a:rPr>
              <a:t>ficha espelho e prontuário de 100% das mulheres cadastradas na faixa </a:t>
            </a:r>
            <a:r>
              <a:rPr lang="pt-BR" sz="2000" dirty="0" smtClean="0">
                <a:latin typeface="Arial Black" panose="020B0A04020102020204" pitchFamily="34" charset="0"/>
              </a:rPr>
              <a:t>etária;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 Black" panose="020B0A04020102020204" pitchFamily="34" charset="0"/>
              </a:rPr>
              <a:t> Realizada a </a:t>
            </a:r>
            <a:r>
              <a:rPr lang="pt-BR" sz="2000" dirty="0">
                <a:latin typeface="Arial Black" panose="020B0A04020102020204" pitchFamily="34" charset="0"/>
              </a:rPr>
              <a:t>montagem da ficha </a:t>
            </a:r>
            <a:r>
              <a:rPr lang="pt-BR" sz="2000" dirty="0" smtClean="0">
                <a:latin typeface="Arial Black" panose="020B0A04020102020204" pitchFamily="34" charset="0"/>
              </a:rPr>
              <a:t>espelho, apresentação e informações quanto ao preenchimento;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 Black" panose="020B0A04020102020204" pitchFamily="34" charset="0"/>
              </a:rPr>
              <a:t>Capacitação </a:t>
            </a:r>
            <a:r>
              <a:rPr lang="pt-BR" sz="2000" dirty="0">
                <a:latin typeface="Arial Black" panose="020B0A04020102020204" pitchFamily="34" charset="0"/>
              </a:rPr>
              <a:t>da equipe sobre a importância do registro adequado das informações</a:t>
            </a:r>
            <a:r>
              <a:rPr lang="pt-BR" sz="2000" dirty="0" smtClean="0">
                <a:latin typeface="Arial Black" panose="020B0A040201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000" dirty="0">
              <a:latin typeface="Arial Black" panose="020B0A04020102020204" pitchFamily="34" charset="0"/>
            </a:endParaRPr>
          </a:p>
          <a:p>
            <a:pPr algn="just"/>
            <a:r>
              <a:rPr lang="pt-BR" sz="2000" dirty="0">
                <a:latin typeface="Arial Black" panose="020B0A04020102020204" pitchFamily="34" charset="0"/>
              </a:rPr>
              <a:t>Para atingirmos as metas de fazer avaliação de risco em 50 % das </a:t>
            </a:r>
            <a:r>
              <a:rPr lang="pt-BR" sz="2000" dirty="0" smtClean="0">
                <a:latin typeface="Arial Black" panose="020B0A04020102020204" pitchFamily="34" charset="0"/>
              </a:rPr>
              <a:t>mulheres </a:t>
            </a:r>
            <a:r>
              <a:rPr lang="pt-BR" sz="2000" dirty="0">
                <a:latin typeface="Arial Black" panose="020B0A04020102020204" pitchFamily="34" charset="0"/>
              </a:rPr>
              <a:t>para câncer de útero e </a:t>
            </a:r>
            <a:r>
              <a:rPr lang="pt-BR" sz="2000" dirty="0" smtClean="0">
                <a:latin typeface="Arial Black" panose="020B0A04020102020204" pitchFamily="34" charset="0"/>
              </a:rPr>
              <a:t> mama: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 Black" panose="020B0A04020102020204" pitchFamily="34" charset="0"/>
              </a:rPr>
              <a:t>Identificamos  </a:t>
            </a:r>
            <a:r>
              <a:rPr lang="pt-BR" sz="2000" dirty="0">
                <a:latin typeface="Arial Black" panose="020B0A04020102020204" pitchFamily="34" charset="0"/>
              </a:rPr>
              <a:t>as mulheres de maior risco para câncer de colo de útero e de </a:t>
            </a:r>
            <a:r>
              <a:rPr lang="pt-BR" sz="2000" dirty="0" smtClean="0">
                <a:latin typeface="Arial Black" panose="020B0A04020102020204" pitchFamily="34" charset="0"/>
              </a:rPr>
              <a:t>mama.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 Black" panose="020B0A04020102020204" pitchFamily="34" charset="0"/>
              </a:rPr>
              <a:t>Priorizamos o atendimento.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 Black" panose="020B0A04020102020204" pitchFamily="34" charset="0"/>
              </a:rPr>
              <a:t>Em </a:t>
            </a:r>
            <a:r>
              <a:rPr lang="pt-BR" sz="2000" dirty="0">
                <a:latin typeface="Arial Black" panose="020B0A04020102020204" pitchFamily="34" charset="0"/>
              </a:rPr>
              <a:t>caso de identificação positiva, a mulher </a:t>
            </a:r>
            <a:r>
              <a:rPr lang="pt-BR" sz="2000" dirty="0" smtClean="0">
                <a:latin typeface="Arial Black" panose="020B0A04020102020204" pitchFamily="34" charset="0"/>
              </a:rPr>
              <a:t>foi </a:t>
            </a:r>
            <a:r>
              <a:rPr lang="pt-BR" sz="2000" dirty="0">
                <a:latin typeface="Arial Black" panose="020B0A04020102020204" pitchFamily="34" charset="0"/>
              </a:rPr>
              <a:t>encaminhada para a referência, e acompanhada pela UBS. </a:t>
            </a:r>
            <a:endParaRPr lang="pt-BR" sz="2000" dirty="0" smtClean="0"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 Black" panose="020B0A04020102020204" pitchFamily="34" charset="0"/>
              </a:rPr>
              <a:t>atividades educativas em </a:t>
            </a:r>
            <a:r>
              <a:rPr lang="pt-BR" sz="2000" dirty="0">
                <a:latin typeface="Arial Black" panose="020B0A04020102020204" pitchFamily="34" charset="0"/>
              </a:rPr>
              <a:t>sala de espera e na </a:t>
            </a:r>
            <a:r>
              <a:rPr lang="pt-BR" sz="2000" dirty="0" smtClean="0">
                <a:latin typeface="Arial Black" panose="020B0A04020102020204" pitchFamily="34" charset="0"/>
              </a:rPr>
              <a:t>comunidade.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 Black" panose="020B0A04020102020204" pitchFamily="34" charset="0"/>
              </a:rPr>
              <a:t>Capacitação </a:t>
            </a:r>
            <a:r>
              <a:rPr lang="pt-BR" sz="2000" dirty="0">
                <a:latin typeface="Arial Black" panose="020B0A04020102020204" pitchFamily="34" charset="0"/>
              </a:rPr>
              <a:t>da equipe da UBS para realizar avaliação de </a:t>
            </a:r>
            <a:r>
              <a:rPr lang="pt-BR" sz="2000" dirty="0" smtClean="0">
                <a:latin typeface="Arial Black" panose="020B0A04020102020204" pitchFamily="34" charset="0"/>
              </a:rPr>
              <a:t>risco.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74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1" y="61036"/>
            <a:ext cx="8784977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2400" dirty="0" smtClean="0">
              <a:latin typeface="Arial Black" panose="020B0A04020102020204" pitchFamily="34" charset="0"/>
            </a:endParaRPr>
          </a:p>
          <a:p>
            <a:pPr algn="ctr"/>
            <a:r>
              <a:rPr lang="pt-BR" sz="2400" dirty="0" smtClean="0">
                <a:latin typeface="Arial Black" panose="020B0A04020102020204" pitchFamily="34" charset="0"/>
              </a:rPr>
              <a:t>AÇÕES</a:t>
            </a:r>
          </a:p>
          <a:p>
            <a:pPr algn="just"/>
            <a:endParaRPr lang="pt-BR" sz="2000" dirty="0">
              <a:latin typeface="Arial Black" panose="020B0A04020102020204" pitchFamily="34" charset="0"/>
            </a:endParaRPr>
          </a:p>
          <a:p>
            <a:pPr algn="just"/>
            <a:r>
              <a:rPr lang="pt-BR" sz="2000" dirty="0" smtClean="0">
                <a:latin typeface="Arial Black" panose="020B0A04020102020204" pitchFamily="34" charset="0"/>
              </a:rPr>
              <a:t>Para </a:t>
            </a:r>
            <a:r>
              <a:rPr lang="pt-BR" sz="2000" dirty="0">
                <a:latin typeface="Arial Black" panose="020B0A04020102020204" pitchFamily="34" charset="0"/>
              </a:rPr>
              <a:t>atingirmos as metas de orientação em saúde da mulher para 70% das mulheres </a:t>
            </a:r>
            <a:r>
              <a:rPr lang="pt-BR" sz="2000" dirty="0" smtClean="0">
                <a:latin typeface="Arial Black" panose="020B0A04020102020204" pitchFamily="34" charset="0"/>
              </a:rPr>
              <a:t>para </a:t>
            </a:r>
            <a:r>
              <a:rPr lang="pt-BR" sz="2000" dirty="0">
                <a:latin typeface="Arial Black" panose="020B0A04020102020204" pitchFamily="34" charset="0"/>
              </a:rPr>
              <a:t>detecção precoce de câncer de </a:t>
            </a:r>
            <a:r>
              <a:rPr lang="pt-BR" sz="2000" dirty="0" smtClean="0">
                <a:latin typeface="Arial Black" panose="020B0A04020102020204" pitchFamily="34" charset="0"/>
              </a:rPr>
              <a:t>útero e de mama, </a:t>
            </a:r>
            <a:r>
              <a:rPr lang="pt-BR" sz="2000" dirty="0">
                <a:latin typeface="Arial Black" panose="020B0A04020102020204" pitchFamily="34" charset="0"/>
              </a:rPr>
              <a:t>fatores de risco, </a:t>
            </a:r>
            <a:r>
              <a:rPr lang="pt-BR" sz="2000" dirty="0" smtClean="0">
                <a:latin typeface="Arial Black" panose="020B0A04020102020204" pitchFamily="34" charset="0"/>
              </a:rPr>
              <a:t>DST: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 Black" panose="020B0A04020102020204" pitchFamily="34" charset="0"/>
              </a:rPr>
              <a:t>Preenchimento </a:t>
            </a:r>
            <a:r>
              <a:rPr lang="pt-BR" sz="2000" dirty="0">
                <a:latin typeface="Arial Black" panose="020B0A04020102020204" pitchFamily="34" charset="0"/>
              </a:rPr>
              <a:t>da ficha espelho e planilha e controlaremos o número de mulheres que receberam orientações; </a:t>
            </a:r>
            <a:endParaRPr lang="pt-BR" sz="2000" dirty="0" smtClean="0"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 Black" panose="020B0A04020102020204" pitchFamily="34" charset="0"/>
              </a:rPr>
              <a:t>Distribuição </a:t>
            </a:r>
            <a:r>
              <a:rPr lang="pt-BR" sz="2000" dirty="0">
                <a:latin typeface="Arial Black" panose="020B0A04020102020204" pitchFamily="34" charset="0"/>
              </a:rPr>
              <a:t>de preservativos</a:t>
            </a:r>
            <a:r>
              <a:rPr lang="pt-BR" sz="2000" dirty="0" smtClean="0">
                <a:latin typeface="Arial Black" panose="020B0A04020102020204" pitchFamily="34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000" dirty="0"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 Black" panose="020B0A04020102020204" pitchFamily="34" charset="0"/>
              </a:rPr>
              <a:t>Orientação </a:t>
            </a:r>
            <a:r>
              <a:rPr lang="pt-BR" sz="2000" dirty="0">
                <a:latin typeface="Arial Black" panose="020B0A04020102020204" pitchFamily="34" charset="0"/>
              </a:rPr>
              <a:t>as usuárias no momento do atendimento e na sala de espera de forma didática com álbuns seriados e/ou cartazes informativos disponibilizados pela gestão, </a:t>
            </a:r>
            <a:endParaRPr lang="pt-BR" sz="2000" dirty="0" smtClean="0"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 Black" panose="020B0A04020102020204" pitchFamily="34" charset="0"/>
              </a:rPr>
              <a:t>Reuniões </a:t>
            </a:r>
            <a:r>
              <a:rPr lang="pt-BR" sz="2000" dirty="0">
                <a:latin typeface="Arial Black" panose="020B0A04020102020204" pitchFamily="34" charset="0"/>
              </a:rPr>
              <a:t>com a comunidade e grupos de convivência para discutir o assunto</a:t>
            </a:r>
            <a:r>
              <a:rPr lang="pt-BR" sz="2000" dirty="0" smtClean="0">
                <a:latin typeface="Arial Black" panose="020B0A04020102020204" pitchFamily="34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 Black" panose="020B0A04020102020204" pitchFamily="34" charset="0"/>
              </a:rPr>
              <a:t>Capacitação </a:t>
            </a:r>
            <a:r>
              <a:rPr lang="pt-BR" sz="2000" dirty="0">
                <a:latin typeface="Arial Black" panose="020B0A04020102020204" pitchFamily="34" charset="0"/>
              </a:rPr>
              <a:t>com a equipe.</a:t>
            </a:r>
          </a:p>
          <a:p>
            <a:pPr algn="just"/>
            <a:r>
              <a:rPr lang="pt-BR" sz="2000" dirty="0">
                <a:latin typeface="Arial Black" panose="020B0A040201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4188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188640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latin typeface="Arial Black" panose="020B0A04020102020204" pitchFamily="34" charset="0"/>
              </a:rPr>
              <a:t>LOGÍSTICA</a:t>
            </a:r>
          </a:p>
          <a:p>
            <a:pPr algn="just"/>
            <a:endParaRPr lang="pt-BR" sz="2000" dirty="0" smtClean="0"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 Black" panose="020B0A04020102020204" pitchFamily="34" charset="0"/>
              </a:rPr>
              <a:t>Utilização de </a:t>
            </a:r>
            <a:r>
              <a:rPr lang="pt-BR" sz="2000" dirty="0">
                <a:latin typeface="Arial Black" panose="020B0A04020102020204" pitchFamily="34" charset="0"/>
              </a:rPr>
              <a:t>protocolo do Ministério da Saúde, 2006 de câncer de colo de útero e câncer de mama. </a:t>
            </a:r>
            <a:endParaRPr lang="pt-BR" sz="2000" dirty="0" smtClean="0">
              <a:latin typeface="Arial Black" panose="020B0A04020102020204" pitchFamily="34" charset="0"/>
            </a:endParaRPr>
          </a:p>
          <a:p>
            <a:pPr algn="just"/>
            <a:endParaRPr lang="pt-BR" sz="2000" dirty="0" smtClean="0"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>
                <a:latin typeface="Arial Black" panose="020B0A04020102020204" pitchFamily="34" charset="0"/>
              </a:rPr>
              <a:t>F</a:t>
            </a:r>
            <a:r>
              <a:rPr lang="pt-BR" sz="2000" dirty="0" smtClean="0">
                <a:latin typeface="Arial Black" panose="020B0A04020102020204" pitchFamily="34" charset="0"/>
              </a:rPr>
              <a:t>ichas </a:t>
            </a:r>
            <a:r>
              <a:rPr lang="pt-BR" sz="2000" dirty="0">
                <a:latin typeface="Arial Black" panose="020B0A04020102020204" pitchFamily="34" charset="0"/>
              </a:rPr>
              <a:t>para a coleta de </a:t>
            </a:r>
            <a:r>
              <a:rPr lang="pt-BR" sz="2000" dirty="0" smtClean="0">
                <a:latin typeface="Arial Black" panose="020B0A04020102020204" pitchFamily="34" charset="0"/>
              </a:rPr>
              <a:t>dados, o gestor realizou cópias </a:t>
            </a:r>
            <a:r>
              <a:rPr lang="pt-BR" sz="2000" dirty="0">
                <a:latin typeface="Arial Black" panose="020B0A04020102020204" pitchFamily="34" charset="0"/>
              </a:rPr>
              <a:t>das mesmas, em número suficiente para registrar os dados das usuárias. </a:t>
            </a:r>
            <a:endParaRPr lang="pt-BR" sz="2000" dirty="0" smtClean="0"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000" dirty="0" smtClean="0"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 Black" panose="020B0A04020102020204" pitchFamily="34" charset="0"/>
              </a:rPr>
              <a:t>Foi </a:t>
            </a:r>
            <a:r>
              <a:rPr lang="pt-BR" sz="2000" dirty="0">
                <a:latin typeface="Arial Black" panose="020B0A04020102020204" pitchFamily="34" charset="0"/>
              </a:rPr>
              <a:t>reservado horário na agenda para reuniões com a equipe, capacitação e para recebimento dos resultados dos exames após coletados. </a:t>
            </a:r>
            <a:endParaRPr lang="pt-BR" sz="2000" dirty="0" smtClean="0">
              <a:latin typeface="Arial Black" panose="020B0A04020102020204" pitchFamily="34" charset="0"/>
            </a:endParaRPr>
          </a:p>
          <a:p>
            <a:pPr algn="just"/>
            <a:endParaRPr lang="pt-BR" sz="2000" dirty="0" smtClean="0"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 Black" panose="020B0A04020102020204" pitchFamily="34" charset="0"/>
              </a:rPr>
              <a:t>As </a:t>
            </a:r>
            <a:r>
              <a:rPr lang="pt-BR" sz="2000" dirty="0">
                <a:latin typeface="Arial Black" panose="020B0A04020102020204" pitchFamily="34" charset="0"/>
              </a:rPr>
              <a:t>usuárias faltosas </a:t>
            </a:r>
            <a:r>
              <a:rPr lang="pt-BR" sz="2000" dirty="0" smtClean="0">
                <a:latin typeface="Arial Black" panose="020B0A04020102020204" pitchFamily="34" charset="0"/>
              </a:rPr>
              <a:t>foram </a:t>
            </a:r>
            <a:r>
              <a:rPr lang="pt-BR" sz="2000" dirty="0">
                <a:latin typeface="Arial Black" panose="020B0A04020102020204" pitchFamily="34" charset="0"/>
              </a:rPr>
              <a:t>devidamente recuperadas por busca ativa. </a:t>
            </a:r>
            <a:endParaRPr lang="pt-BR" sz="2000" dirty="0" smtClean="0">
              <a:latin typeface="Arial Black" panose="020B0A04020102020204" pitchFamily="34" charset="0"/>
            </a:endParaRPr>
          </a:p>
          <a:p>
            <a:pPr algn="just"/>
            <a:endParaRPr lang="pt-BR" sz="2000" dirty="0" smtClean="0"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 Black" panose="020B0A04020102020204" pitchFamily="34" charset="0"/>
              </a:rPr>
              <a:t>Não foi </a:t>
            </a:r>
            <a:r>
              <a:rPr lang="pt-BR" sz="2000" dirty="0">
                <a:latin typeface="Arial Black" panose="020B0A04020102020204" pitchFamily="34" charset="0"/>
              </a:rPr>
              <a:t>necessário solicitação de material para </a:t>
            </a:r>
            <a:r>
              <a:rPr lang="pt-BR" sz="2000" dirty="0" smtClean="0">
                <a:latin typeface="Arial Black" panose="020B0A04020102020204" pitchFamily="34" charset="0"/>
              </a:rPr>
              <a:t>coleta </a:t>
            </a:r>
            <a:r>
              <a:rPr lang="pt-BR" sz="2000" dirty="0">
                <a:latin typeface="Arial Black" panose="020B0A04020102020204" pitchFamily="34" charset="0"/>
              </a:rPr>
              <a:t>dos exames, pois a UBS já </a:t>
            </a:r>
            <a:r>
              <a:rPr lang="pt-BR" sz="2000" dirty="0" smtClean="0">
                <a:latin typeface="Arial Black" panose="020B0A04020102020204" pitchFamily="34" charset="0"/>
              </a:rPr>
              <a:t>tinha </a:t>
            </a:r>
            <a:r>
              <a:rPr lang="pt-BR" sz="2000" dirty="0">
                <a:latin typeface="Arial Black" panose="020B0A04020102020204" pitchFamily="34" charset="0"/>
              </a:rPr>
              <a:t>o material necessário.</a:t>
            </a:r>
          </a:p>
          <a:p>
            <a:pPr algn="just"/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22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resultados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40188" cy="639762"/>
          </a:xfrm>
        </p:spPr>
        <p:txBody>
          <a:bodyPr>
            <a:normAutofit fontScale="25000" lnSpcReduction="20000"/>
          </a:bodyPr>
          <a:lstStyle/>
          <a:p>
            <a:r>
              <a:rPr lang="pt-BR" sz="7200" b="1" dirty="0">
                <a:solidFill>
                  <a:schemeClr val="tx1"/>
                </a:solidFill>
                <a:latin typeface="Arial Black" panose="020B0A04020102020204" pitchFamily="34" charset="0"/>
              </a:rPr>
              <a:t>Cobertura do programa de prevenção ao CA de colo uterino</a:t>
            </a:r>
            <a:endParaRPr lang="pt-BR" sz="72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644008" y="2132856"/>
            <a:ext cx="4041775" cy="639762"/>
          </a:xfrm>
        </p:spPr>
        <p:txBody>
          <a:bodyPr>
            <a:noAutofit/>
          </a:bodyPr>
          <a:lstStyle/>
          <a:p>
            <a:r>
              <a:rPr lang="pt-BR" sz="1800" b="1" dirty="0">
                <a:solidFill>
                  <a:schemeClr val="tx1"/>
                </a:solidFill>
                <a:latin typeface="Arial Black" panose="020B0A04020102020204" pitchFamily="34" charset="0"/>
              </a:rPr>
              <a:t>Cobertura do programa de prevenção ao CA de mama.</a:t>
            </a:r>
            <a:endParaRPr lang="pt-BR" sz="18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pt-BR" sz="1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10" name="Chart 18"/>
          <p:cNvGraphicFramePr>
            <a:graphicFrameLocks noGrp="1"/>
          </p:cNvGraphicFramePr>
          <p:nvPr>
            <p:ph sz="half" idx="2"/>
          </p:nvPr>
        </p:nvGraphicFramePr>
        <p:xfrm>
          <a:off x="457200" y="2438400"/>
          <a:ext cx="4040188" cy="368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27"/>
          <p:cNvGraphicFramePr>
            <a:graphicFrameLocks noGrp="1"/>
          </p:cNvGraphicFramePr>
          <p:nvPr>
            <p:ph sz="quarter" idx="4"/>
          </p:nvPr>
        </p:nvGraphicFramePr>
        <p:xfrm>
          <a:off x="4645025" y="2438400"/>
          <a:ext cx="4041775" cy="368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89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0" y="1124744"/>
            <a:ext cx="4644008" cy="1359842"/>
          </a:xfrm>
        </p:spPr>
        <p:txBody>
          <a:bodyPr>
            <a:noAutofit/>
          </a:bodyPr>
          <a:lstStyle/>
          <a:p>
            <a:r>
              <a:rPr lang="pt-BR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Proporção de mulheres entre 25 e 64 anos moradoras no território com exame </a:t>
            </a:r>
            <a:r>
              <a:rPr lang="pt-BR" sz="1400" b="1" dirty="0" err="1">
                <a:solidFill>
                  <a:schemeClr val="tx1"/>
                </a:solidFill>
                <a:latin typeface="Arial Black" panose="020B0A04020102020204" pitchFamily="34" charset="0"/>
              </a:rPr>
              <a:t>citopatológico</a:t>
            </a:r>
            <a:r>
              <a:rPr lang="pt-BR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 para câncer de colo uterino em dia.</a:t>
            </a:r>
            <a:endParaRPr lang="pt-BR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3"/>
          </p:nvPr>
        </p:nvSpPr>
        <p:spPr>
          <a:xfrm>
            <a:off x="4644008" y="2060848"/>
            <a:ext cx="4041775" cy="639762"/>
          </a:xfrm>
        </p:spPr>
        <p:txBody>
          <a:bodyPr>
            <a:noAutofit/>
          </a:bodyPr>
          <a:lstStyle/>
          <a:p>
            <a:r>
              <a:rPr lang="pt-BR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Proporção de mulheres entre 50 e 69 anos moradoras no território com mamografia em dia.</a:t>
            </a:r>
            <a:endParaRPr lang="pt-BR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pt-BR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resultados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7" name="Chart 19"/>
          <p:cNvGraphicFramePr>
            <a:graphicFrameLocks noGrp="1"/>
          </p:cNvGraphicFramePr>
          <p:nvPr>
            <p:ph sz="half" idx="2"/>
          </p:nvPr>
        </p:nvGraphicFramePr>
        <p:xfrm>
          <a:off x="457200" y="2438400"/>
          <a:ext cx="4040188" cy="368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28"/>
          <p:cNvGraphicFramePr>
            <a:graphicFrameLocks noGrp="1"/>
          </p:cNvGraphicFramePr>
          <p:nvPr>
            <p:ph sz="quarter" idx="4"/>
          </p:nvPr>
        </p:nvGraphicFramePr>
        <p:xfrm>
          <a:off x="4645025" y="2438400"/>
          <a:ext cx="4041775" cy="368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4836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467544" y="1916832"/>
            <a:ext cx="4040188" cy="639762"/>
          </a:xfrm>
        </p:spPr>
        <p:txBody>
          <a:bodyPr>
            <a:noAutofit/>
          </a:bodyPr>
          <a:lstStyle/>
          <a:p>
            <a:r>
              <a:rPr lang="pt-BR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Proporção de mulheres acompanhadas e faltosas que receberam busca ativa.</a:t>
            </a:r>
            <a:endParaRPr lang="pt-BR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pt-BR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3"/>
          </p:nvPr>
        </p:nvSpPr>
        <p:spPr>
          <a:xfrm>
            <a:off x="4644008" y="2132856"/>
            <a:ext cx="4041775" cy="639762"/>
          </a:xfrm>
        </p:spPr>
        <p:txBody>
          <a:bodyPr>
            <a:noAutofit/>
          </a:bodyPr>
          <a:lstStyle/>
          <a:p>
            <a:r>
              <a:rPr lang="pt-BR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Proporção de mulheres entre 50 a 69 anos acompanhadas e faltosas, que receberam busca ativa.</a:t>
            </a:r>
            <a:endParaRPr lang="pt-BR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pt-BR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resultados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7" name="Chart 20"/>
          <p:cNvGraphicFramePr>
            <a:graphicFrameLocks noGrp="1"/>
          </p:cNvGraphicFramePr>
          <p:nvPr>
            <p:ph sz="half" idx="2"/>
          </p:nvPr>
        </p:nvGraphicFramePr>
        <p:xfrm>
          <a:off x="457200" y="2438400"/>
          <a:ext cx="4040188" cy="368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21"/>
          <p:cNvGraphicFramePr>
            <a:graphicFrameLocks noGrp="1"/>
          </p:cNvGraphicFramePr>
          <p:nvPr>
            <p:ph sz="quarter" idx="4"/>
          </p:nvPr>
        </p:nvGraphicFramePr>
        <p:xfrm>
          <a:off x="4645025" y="2438400"/>
          <a:ext cx="4041775" cy="368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7804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611560" y="2132856"/>
            <a:ext cx="4040188" cy="639762"/>
          </a:xfrm>
        </p:spPr>
        <p:txBody>
          <a:bodyPr>
            <a:noAutofit/>
          </a:bodyPr>
          <a:lstStyle/>
          <a:p>
            <a:r>
              <a:rPr lang="pt-BR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Proporção de mulheres entre 25 e 64 com registro do resultado do último CP na ficha-espelho ou prontuário.</a:t>
            </a:r>
            <a:endParaRPr lang="pt-BR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pt-BR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3"/>
          </p:nvPr>
        </p:nvSpPr>
        <p:spPr>
          <a:xfrm>
            <a:off x="4644008" y="1844824"/>
            <a:ext cx="4319463" cy="639762"/>
          </a:xfrm>
        </p:spPr>
        <p:txBody>
          <a:bodyPr>
            <a:noAutofit/>
          </a:bodyPr>
          <a:lstStyle/>
          <a:p>
            <a:r>
              <a:rPr lang="pt-BR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Proporção de mulheres entre 50 e 69 com registro do resultado da(s) mamografia(s) na ficha-espelho ou prontuário.</a:t>
            </a:r>
            <a:endParaRPr lang="pt-BR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81260" cy="1054394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resultados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7" name="Chart 22"/>
          <p:cNvGraphicFramePr>
            <a:graphicFrameLocks noGrp="1"/>
          </p:cNvGraphicFramePr>
          <p:nvPr>
            <p:ph sz="half" idx="2"/>
          </p:nvPr>
        </p:nvGraphicFramePr>
        <p:xfrm>
          <a:off x="457200" y="2438400"/>
          <a:ext cx="4040188" cy="368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22"/>
          <p:cNvGraphicFramePr>
            <a:graphicFrameLocks noGrp="1"/>
          </p:cNvGraphicFramePr>
          <p:nvPr>
            <p:ph sz="quarter" idx="4"/>
          </p:nvPr>
        </p:nvGraphicFramePr>
        <p:xfrm>
          <a:off x="4645025" y="2438400"/>
          <a:ext cx="4041775" cy="368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5411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467544" y="1988840"/>
            <a:ext cx="4040188" cy="639762"/>
          </a:xfrm>
        </p:spPr>
        <p:txBody>
          <a:bodyPr>
            <a:noAutofit/>
          </a:bodyPr>
          <a:lstStyle/>
          <a:p>
            <a:r>
              <a:rPr lang="pt-BR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Proporção de mulheres na faixa etária com avaliação de risco para câncer de colo uterino</a:t>
            </a:r>
            <a:endParaRPr lang="pt-BR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pt-BR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3"/>
          </p:nvPr>
        </p:nvSpPr>
        <p:spPr>
          <a:xfrm>
            <a:off x="4644008" y="1988840"/>
            <a:ext cx="4041775" cy="639762"/>
          </a:xfrm>
        </p:spPr>
        <p:txBody>
          <a:bodyPr>
            <a:noAutofit/>
          </a:bodyPr>
          <a:lstStyle/>
          <a:p>
            <a:r>
              <a:rPr lang="pt-BR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Proporção de mulheres na faixa etária com avaliação de risco para câncer de mama.</a:t>
            </a:r>
            <a:endParaRPr lang="pt-BR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pt-BR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resultados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7" name="Chart 23"/>
          <p:cNvGraphicFramePr>
            <a:graphicFrameLocks noGrp="1"/>
          </p:cNvGraphicFramePr>
          <p:nvPr>
            <p:ph sz="half" idx="2"/>
          </p:nvPr>
        </p:nvGraphicFramePr>
        <p:xfrm>
          <a:off x="457200" y="2438400"/>
          <a:ext cx="4040188" cy="368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29"/>
          <p:cNvGraphicFramePr>
            <a:graphicFrameLocks noGrp="1"/>
          </p:cNvGraphicFramePr>
          <p:nvPr>
            <p:ph sz="quarter" idx="4"/>
          </p:nvPr>
        </p:nvGraphicFramePr>
        <p:xfrm>
          <a:off x="4645025" y="2438400"/>
          <a:ext cx="4041775" cy="368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733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467544" y="2060848"/>
            <a:ext cx="4040188" cy="639762"/>
          </a:xfrm>
        </p:spPr>
        <p:txBody>
          <a:bodyPr>
            <a:noAutofit/>
          </a:bodyPr>
          <a:lstStyle/>
          <a:p>
            <a:r>
              <a:rPr lang="pt-BR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Proporção de mulheres entre 25 e 64 anos que receberam orientação sobre detecção precoce de CA de colo de útero.</a:t>
            </a:r>
            <a:endParaRPr lang="pt-BR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pt-BR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3"/>
          </p:nvPr>
        </p:nvSpPr>
        <p:spPr>
          <a:xfrm>
            <a:off x="4644008" y="1772816"/>
            <a:ext cx="4320480" cy="927794"/>
          </a:xfrm>
        </p:spPr>
        <p:txBody>
          <a:bodyPr>
            <a:noAutofit/>
          </a:bodyPr>
          <a:lstStyle/>
          <a:p>
            <a:r>
              <a:rPr lang="pt-BR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Proporção de mulheres entre 50 e 69 anos que receberam orientação sobre rotinas para detecção precoce de CA de mama.</a:t>
            </a:r>
            <a:endParaRPr lang="pt-BR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pt-BR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resultados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7" name="Chart 24"/>
          <p:cNvGraphicFramePr>
            <a:graphicFrameLocks noGrp="1"/>
          </p:cNvGraphicFramePr>
          <p:nvPr>
            <p:ph sz="half" idx="2"/>
          </p:nvPr>
        </p:nvGraphicFramePr>
        <p:xfrm>
          <a:off x="457200" y="2438400"/>
          <a:ext cx="4040188" cy="368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31"/>
          <p:cNvGraphicFramePr>
            <a:graphicFrameLocks noGrp="1"/>
          </p:cNvGraphicFramePr>
          <p:nvPr>
            <p:ph sz="quarter" idx="4"/>
          </p:nvPr>
        </p:nvGraphicFramePr>
        <p:xfrm>
          <a:off x="4645025" y="2438400"/>
          <a:ext cx="4041775" cy="368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507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539552" y="2060848"/>
            <a:ext cx="4040188" cy="639762"/>
          </a:xfrm>
        </p:spPr>
        <p:txBody>
          <a:bodyPr>
            <a:noAutofit/>
          </a:bodyPr>
          <a:lstStyle/>
          <a:p>
            <a:r>
              <a:rPr lang="pt-BR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Proporção de mulheres entre 25 e 64 anos que receberam orientação sobre fatores de risco para CA de colo uterino.</a:t>
            </a:r>
            <a:endParaRPr lang="pt-BR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pt-BR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3"/>
          </p:nvPr>
        </p:nvSpPr>
        <p:spPr>
          <a:xfrm>
            <a:off x="4644008" y="1844824"/>
            <a:ext cx="4041775" cy="639762"/>
          </a:xfrm>
        </p:spPr>
        <p:txBody>
          <a:bodyPr>
            <a:noAutofit/>
          </a:bodyPr>
          <a:lstStyle/>
          <a:p>
            <a:r>
              <a:rPr lang="pt-BR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Proporção de mulheres entre 50 e 69 anos que receberam orientação sobre fatores de risco para CA de mama.</a:t>
            </a:r>
            <a:endParaRPr lang="pt-BR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resultados</a:t>
            </a:r>
            <a:endParaRPr lang="pt-BR" dirty="0"/>
          </a:p>
        </p:txBody>
      </p:sp>
      <p:graphicFrame>
        <p:nvGraphicFramePr>
          <p:cNvPr id="7" name="Chart 2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95539813"/>
              </p:ext>
            </p:extLst>
          </p:nvPr>
        </p:nvGraphicFramePr>
        <p:xfrm>
          <a:off x="457200" y="2438400"/>
          <a:ext cx="4040188" cy="368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4096"/>
          <p:cNvGraphicFramePr>
            <a:graphicFrameLocks noGrp="1"/>
          </p:cNvGraphicFramePr>
          <p:nvPr>
            <p:ph sz="quarter" idx="4"/>
          </p:nvPr>
        </p:nvGraphicFramePr>
        <p:xfrm>
          <a:off x="4645025" y="2438400"/>
          <a:ext cx="4041775" cy="368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335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0999" y="1844824"/>
            <a:ext cx="8407893" cy="4752527"/>
          </a:xfrm>
        </p:spPr>
        <p:txBody>
          <a:bodyPr>
            <a:noAutofit/>
          </a:bodyPr>
          <a:lstStyle/>
          <a:p>
            <a:pPr algn="just"/>
            <a:r>
              <a:rPr lang="pt-BR" dirty="0">
                <a:solidFill>
                  <a:schemeClr val="tx1"/>
                </a:solidFill>
                <a:latin typeface="Arial Black" panose="020B0A04020102020204" pitchFamily="34" charset="0"/>
              </a:rPr>
              <a:t>Recife é uma cidade considerada totalmente urbana, com uma população residente estimada de 1.634.808 habitantes em </a:t>
            </a:r>
            <a:r>
              <a:rPr lang="pt-BR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2010.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Arial Black" panose="020B0A04020102020204" pitchFamily="34" charset="0"/>
              </a:rPr>
              <a:t>O Distrito Sanitário II, local onde se encontra a USF em que trabalho, representa um entre os seis distritos sanitários do Recife. </a:t>
            </a:r>
            <a:endParaRPr lang="pt-BR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t-BR" dirty="0">
                <a:solidFill>
                  <a:schemeClr val="tx1"/>
                </a:solidFill>
                <a:latin typeface="Arial Black" panose="020B0A04020102020204" pitchFamily="34" charset="0"/>
              </a:rPr>
              <a:t>UBS temos 02 equipes de saúde da família urbana, com cerca de 2200 famílias </a:t>
            </a:r>
            <a:r>
              <a:rPr lang="pt-BR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cadastradas e </a:t>
            </a:r>
            <a:r>
              <a:rPr lang="pt-BR" dirty="0">
                <a:solidFill>
                  <a:schemeClr val="tx1"/>
                </a:solidFill>
                <a:latin typeface="Arial Black" panose="020B0A04020102020204" pitchFamily="34" charset="0"/>
              </a:rPr>
              <a:t>cerca de 400 a 500 </a:t>
            </a:r>
            <a:r>
              <a:rPr lang="pt-BR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famílias descobertas.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Arial Black" panose="020B0A04020102020204" pitchFamily="34" charset="0"/>
              </a:rPr>
              <a:t>Segundo o Ministério da Saúde (MS) 2006, os índices elevados de mortalidade por câncer de colo do útero e de mama no Brasil justificam a implantação de estratégias efetivas de controle dessas doenças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introdução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80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467544" y="1988840"/>
            <a:ext cx="4040188" cy="639762"/>
          </a:xfrm>
        </p:spPr>
        <p:txBody>
          <a:bodyPr>
            <a:noAutofit/>
          </a:bodyPr>
          <a:lstStyle/>
          <a:p>
            <a:r>
              <a:rPr lang="pt-BR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Proporção de mulheres entre 25 e 64 anos que receberam orientação sobre DST.</a:t>
            </a:r>
            <a:endParaRPr lang="pt-BR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pt-BR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3"/>
          </p:nvPr>
        </p:nvSpPr>
        <p:spPr>
          <a:xfrm>
            <a:off x="4716016" y="1988840"/>
            <a:ext cx="4041775" cy="639762"/>
          </a:xfrm>
        </p:spPr>
        <p:txBody>
          <a:bodyPr>
            <a:noAutofit/>
          </a:bodyPr>
          <a:lstStyle/>
          <a:p>
            <a:r>
              <a:rPr lang="pt-BR" sz="1400" b="1" dirty="0">
                <a:solidFill>
                  <a:schemeClr val="tx1"/>
                </a:solidFill>
                <a:latin typeface="Arial Black" panose="020B0A04020102020204" pitchFamily="34" charset="0"/>
              </a:rPr>
              <a:t>Proporção de mulheres entre 50 e 69 anos que receberam orientação sobre DST. </a:t>
            </a:r>
            <a:endParaRPr lang="pt-BR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pt-BR" sz="1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resultados</a:t>
            </a:r>
            <a:endParaRPr lang="pt-BR" dirty="0"/>
          </a:p>
        </p:txBody>
      </p:sp>
      <p:graphicFrame>
        <p:nvGraphicFramePr>
          <p:cNvPr id="7" name="Chart 25"/>
          <p:cNvGraphicFramePr>
            <a:graphicFrameLocks noGrp="1"/>
          </p:cNvGraphicFramePr>
          <p:nvPr>
            <p:ph sz="half" idx="2"/>
          </p:nvPr>
        </p:nvGraphicFramePr>
        <p:xfrm>
          <a:off x="457200" y="2438400"/>
          <a:ext cx="4040188" cy="368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25"/>
          <p:cNvGraphicFramePr>
            <a:graphicFrameLocks noGrp="1"/>
          </p:cNvGraphicFramePr>
          <p:nvPr>
            <p:ph sz="quarter" idx="4"/>
          </p:nvPr>
        </p:nvGraphicFramePr>
        <p:xfrm>
          <a:off x="4645025" y="2438400"/>
          <a:ext cx="4041775" cy="368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8834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02229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1"/>
                </a:solidFill>
                <a:latin typeface="Arial Black" panose="020B0A04020102020204" pitchFamily="34" charset="0"/>
              </a:rPr>
              <a:t>  P</a:t>
            </a:r>
            <a:r>
              <a:rPr lang="pt-BR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roporcionou </a:t>
            </a:r>
            <a:r>
              <a:rPr lang="pt-BR" dirty="0">
                <a:solidFill>
                  <a:schemeClr val="tx1"/>
                </a:solidFill>
                <a:latin typeface="Arial Black" panose="020B0A04020102020204" pitchFamily="34" charset="0"/>
              </a:rPr>
              <a:t>a melhoria dos indicadores da atenção a saúde da mulher relacionados ao câncer de mama e de útero, haja visto que estes dados não eram registrados. </a:t>
            </a:r>
            <a:endParaRPr lang="pt-BR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Ocorreu </a:t>
            </a:r>
            <a:r>
              <a:rPr lang="pt-BR" dirty="0">
                <a:solidFill>
                  <a:schemeClr val="tx1"/>
                </a:solidFill>
                <a:latin typeface="Arial Black" panose="020B0A04020102020204" pitchFamily="34" charset="0"/>
              </a:rPr>
              <a:t>a qualificação dos registros e as atividades da equipe deixaram de ser realizadas de forma rotineira sem observar, qualificar ou questionar. </a:t>
            </a:r>
            <a:endParaRPr lang="pt-BR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Foi </a:t>
            </a:r>
            <a:r>
              <a:rPr lang="pt-BR" dirty="0">
                <a:solidFill>
                  <a:schemeClr val="tx1"/>
                </a:solidFill>
                <a:latin typeface="Arial Black" panose="020B0A04020102020204" pitchFamily="34" charset="0"/>
              </a:rPr>
              <a:t>implantado o planejamento das </a:t>
            </a:r>
            <a:r>
              <a:rPr lang="pt-BR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ações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Contribuiu </a:t>
            </a:r>
            <a:r>
              <a:rPr lang="pt-BR" dirty="0">
                <a:solidFill>
                  <a:schemeClr val="tx1"/>
                </a:solidFill>
                <a:latin typeface="Arial Black" panose="020B0A04020102020204" pitchFamily="34" charset="0"/>
              </a:rPr>
              <a:t>para unir, qualificar e discutir estratégias, bem como introduzir atividades como registro nas planilhas e visualização dos indicadores e metas. </a:t>
            </a:r>
            <a:endParaRPr lang="pt-BR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Discutimos </a:t>
            </a:r>
            <a:r>
              <a:rPr lang="pt-BR" dirty="0">
                <a:solidFill>
                  <a:schemeClr val="tx1"/>
                </a:solidFill>
                <a:latin typeface="Arial Black" panose="020B0A04020102020204" pitchFamily="34" charset="0"/>
              </a:rPr>
              <a:t>a possibilidade de construção de um cartão da </a:t>
            </a:r>
            <a:r>
              <a:rPr lang="pt-BR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mulher.</a:t>
            </a:r>
            <a:endParaRPr lang="pt-BR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pt-BR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discussão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061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89"/>
          </a:xfrm>
        </p:spPr>
        <p:txBody>
          <a:bodyPr>
            <a:noAutofit/>
          </a:bodyPr>
          <a:lstStyle/>
          <a:p>
            <a:pPr algn="just"/>
            <a:r>
              <a:rPr lang="pt-BR" dirty="0">
                <a:solidFill>
                  <a:schemeClr val="tx1"/>
                </a:solidFill>
                <a:latin typeface="Arial Black" panose="020B0A04020102020204" pitchFamily="34" charset="0"/>
              </a:rPr>
              <a:t>A intervenção foi fruto de um trabalho sistematizado. 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Arial Black" panose="020B0A04020102020204" pitchFamily="34" charset="0"/>
              </a:rPr>
              <a:t>Entre as atividades que faria diferente, seria a reformulação das fichas de </a:t>
            </a:r>
            <a:r>
              <a:rPr lang="pt-BR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registros. Atualização das Fichas A. </a:t>
            </a:r>
            <a:r>
              <a:rPr lang="pt-BR" dirty="0">
                <a:solidFill>
                  <a:schemeClr val="tx1"/>
                </a:solidFill>
                <a:latin typeface="Arial Black" panose="020B0A04020102020204" pitchFamily="34" charset="0"/>
              </a:rPr>
              <a:t>O público nessa faixa etária é em número elevado, mas foi possível chegar perto das metas previstas.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Arial Black" panose="020B0A04020102020204" pitchFamily="34" charset="0"/>
              </a:rPr>
              <a:t>Implantação de um cartão da mulher, reformulação da ficha de registro para que a consulta da mulher subsequente seja registrada na mesma ficha, 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Implantação </a:t>
            </a:r>
            <a:r>
              <a:rPr lang="pt-BR" dirty="0">
                <a:solidFill>
                  <a:schemeClr val="tx1"/>
                </a:solidFill>
                <a:latin typeface="Arial Black" panose="020B0A04020102020204" pitchFamily="34" charset="0"/>
              </a:rPr>
              <a:t>do fluxograma, realização de atividades educativas uma vez na semana.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Discussão </a:t>
            </a:r>
            <a:r>
              <a:rPr lang="pt-BR" dirty="0">
                <a:solidFill>
                  <a:schemeClr val="tx1"/>
                </a:solidFill>
                <a:latin typeface="Arial Black" panose="020B0A04020102020204" pitchFamily="34" charset="0"/>
              </a:rPr>
              <a:t>do tema em reunião administrativa mensalmente.</a:t>
            </a:r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discussão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05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0999" y="2060847"/>
            <a:ext cx="8407893" cy="4065631"/>
          </a:xfrm>
        </p:spPr>
        <p:txBody>
          <a:bodyPr>
            <a:no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Acrescentou qualidade.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Significado </a:t>
            </a:r>
            <a:r>
              <a:rPr lang="pt-BR" dirty="0">
                <a:solidFill>
                  <a:schemeClr val="tx1"/>
                </a:solidFill>
                <a:latin typeface="Arial Black" panose="020B0A04020102020204" pitchFamily="34" charset="0"/>
              </a:rPr>
              <a:t>a minha prática </a:t>
            </a:r>
            <a:r>
              <a:rPr lang="pt-BR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profissional.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Acrescentou </a:t>
            </a:r>
            <a:r>
              <a:rPr lang="pt-BR" dirty="0">
                <a:solidFill>
                  <a:schemeClr val="tx1"/>
                </a:solidFill>
                <a:latin typeface="Arial Black" panose="020B0A04020102020204" pitchFamily="34" charset="0"/>
              </a:rPr>
              <a:t>conhecimentos </a:t>
            </a:r>
            <a:r>
              <a:rPr lang="pt-BR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clínicos.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Trouxe </a:t>
            </a:r>
            <a:r>
              <a:rPr lang="pt-BR" dirty="0">
                <a:solidFill>
                  <a:schemeClr val="tx1"/>
                </a:solidFill>
                <a:latin typeface="Arial Black" panose="020B0A04020102020204" pitchFamily="34" charset="0"/>
              </a:rPr>
              <a:t>qualidade ao trabalho do dia a </a:t>
            </a:r>
            <a:r>
              <a:rPr lang="pt-BR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dia.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Trabalho </a:t>
            </a:r>
            <a:r>
              <a:rPr lang="pt-BR" dirty="0">
                <a:solidFill>
                  <a:schemeClr val="tx1"/>
                </a:solidFill>
                <a:latin typeface="Arial Black" panose="020B0A04020102020204" pitchFamily="34" charset="0"/>
              </a:rPr>
              <a:t>com indicadores com objetivos metas a </a:t>
            </a:r>
            <a:r>
              <a:rPr lang="pt-BR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cumprir.</a:t>
            </a:r>
            <a:endParaRPr lang="pt-BR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Conseguir </a:t>
            </a:r>
            <a:r>
              <a:rPr lang="pt-BR" dirty="0">
                <a:solidFill>
                  <a:schemeClr val="tx1"/>
                </a:solidFill>
                <a:latin typeface="Arial Black" panose="020B0A04020102020204" pitchFamily="34" charset="0"/>
              </a:rPr>
              <a:t>fazer uma intervenção de forma cientifica e não apenas de forma </a:t>
            </a:r>
            <a:r>
              <a:rPr lang="pt-BR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intuitiva.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Continuo </a:t>
            </a:r>
            <a:r>
              <a:rPr lang="pt-BR" dirty="0">
                <a:solidFill>
                  <a:schemeClr val="tx1"/>
                </a:solidFill>
                <a:latin typeface="Arial Black" panose="020B0A04020102020204" pitchFamily="34" charset="0"/>
              </a:rPr>
              <a:t>realizando a intervenção com o mesmo cronograma proposto e a ficha </a:t>
            </a:r>
            <a:r>
              <a:rPr lang="pt-BR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espelho. </a:t>
            </a:r>
            <a:endParaRPr lang="pt-BR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81260" cy="1054394"/>
          </a:xfrm>
        </p:spPr>
        <p:txBody>
          <a:bodyPr/>
          <a:lstStyle/>
          <a:p>
            <a:r>
              <a:rPr lang="pt-BR" sz="2800" b="1" dirty="0">
                <a:solidFill>
                  <a:schemeClr val="tx1"/>
                </a:solidFill>
              </a:rPr>
              <a:t>Reflexão critica sobre o processo pessoal de aprendizagem na implantação da intervenção</a:t>
            </a:r>
            <a:r>
              <a:rPr lang="pt-BR" sz="2800" dirty="0">
                <a:solidFill>
                  <a:schemeClr val="tx1"/>
                </a:solidFill>
              </a:rPr>
              <a:t/>
            </a:r>
            <a:br>
              <a:rPr lang="pt-BR" sz="2800" dirty="0">
                <a:solidFill>
                  <a:schemeClr val="tx1"/>
                </a:solidFill>
              </a:rPr>
            </a:br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63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067944" y="2852933"/>
            <a:ext cx="3376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/>
              <a:t>OBRIGADA</a:t>
            </a:r>
            <a:endParaRPr lang="pt-BR" sz="44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19" y="3428999"/>
            <a:ext cx="3946625" cy="2959969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517" y="3622375"/>
            <a:ext cx="3909049" cy="2931787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89" y="483093"/>
            <a:ext cx="4490428" cy="216024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86697"/>
            <a:ext cx="3814727" cy="2753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69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-79653"/>
            <a:ext cx="871296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Arial Black" panose="020B0A04020102020204" pitchFamily="34" charset="0"/>
              </a:rPr>
              <a:t> </a:t>
            </a:r>
          </a:p>
          <a:p>
            <a:pPr algn="ctr"/>
            <a:r>
              <a:rPr lang="pt-BR" sz="2000" b="1" dirty="0" smtClean="0">
                <a:latin typeface="Arial Black" panose="020B0A04020102020204" pitchFamily="34" charset="0"/>
              </a:rPr>
              <a:t>OBJETIVO </a:t>
            </a:r>
            <a:r>
              <a:rPr lang="pt-BR" sz="2000" b="1" dirty="0">
                <a:latin typeface="Arial Black" panose="020B0A04020102020204" pitchFamily="34" charset="0"/>
              </a:rPr>
              <a:t>GERAL</a:t>
            </a:r>
            <a:r>
              <a:rPr lang="pt-BR" sz="2000" b="1" dirty="0" smtClean="0">
                <a:latin typeface="Arial Black" panose="020B0A04020102020204" pitchFamily="34" charset="0"/>
              </a:rPr>
              <a:t>:</a:t>
            </a:r>
          </a:p>
          <a:p>
            <a:pPr algn="ctr"/>
            <a:endParaRPr lang="pt-BR" sz="2000" dirty="0">
              <a:latin typeface="Arial Black" panose="020B0A04020102020204" pitchFamily="34" charset="0"/>
            </a:endParaRPr>
          </a:p>
          <a:p>
            <a:pPr algn="just"/>
            <a:r>
              <a:rPr lang="pt-BR" sz="2000" dirty="0">
                <a:latin typeface="Arial Black" panose="020B0A04020102020204" pitchFamily="34" charset="0"/>
              </a:rPr>
              <a:t>Qualificar a atenção a saúde da mulher na detecção precoce do Câncer de Mama e de Útero na equipe de saúde da família Francisco Areias.</a:t>
            </a:r>
          </a:p>
          <a:p>
            <a:pPr algn="just"/>
            <a:r>
              <a:rPr lang="pt-BR" sz="2000" dirty="0">
                <a:latin typeface="Arial Black" panose="020B0A04020102020204" pitchFamily="34" charset="0"/>
              </a:rPr>
              <a:t> </a:t>
            </a:r>
          </a:p>
          <a:p>
            <a:pPr algn="just"/>
            <a:r>
              <a:rPr lang="pt-BR" sz="2000" b="1" dirty="0" smtClean="0">
                <a:latin typeface="Arial Black" panose="020B0A04020102020204" pitchFamily="34" charset="0"/>
              </a:rPr>
              <a:t>OBJETIVOS ESPECIFICOS:</a:t>
            </a:r>
            <a:endParaRPr lang="pt-BR" sz="2000" dirty="0">
              <a:latin typeface="Arial Black" panose="020B0A04020102020204" pitchFamily="34" charset="0"/>
            </a:endParaRPr>
          </a:p>
          <a:p>
            <a:pPr algn="just"/>
            <a:r>
              <a:rPr lang="pt-BR" sz="2000" b="1" dirty="0">
                <a:latin typeface="Arial Black" panose="020B0A04020102020204" pitchFamily="34" charset="0"/>
              </a:rPr>
              <a:t> </a:t>
            </a:r>
            <a:endParaRPr lang="pt-BR" sz="2000" dirty="0">
              <a:latin typeface="Arial Black" panose="020B0A04020102020204" pitchFamily="34" charset="0"/>
            </a:endParaRPr>
          </a:p>
          <a:p>
            <a:pPr lvl="0" algn="just"/>
            <a:r>
              <a:rPr lang="pt-BR" sz="2000" dirty="0">
                <a:latin typeface="Arial Black" panose="020B0A04020102020204" pitchFamily="34" charset="0"/>
              </a:rPr>
              <a:t>1. Ampliar a cobertura de detecção precoce do câncer de colo de útero e de mama.</a:t>
            </a:r>
          </a:p>
          <a:p>
            <a:pPr lvl="0" algn="just"/>
            <a:r>
              <a:rPr lang="pt-BR" sz="2000" dirty="0">
                <a:latin typeface="Arial Black" panose="020B0A04020102020204" pitchFamily="34" charset="0"/>
              </a:rPr>
              <a:t>2. Melhorar a adesão ao programa de detecção precoce de câncer de colo de útero e mama.</a:t>
            </a:r>
          </a:p>
          <a:p>
            <a:pPr lvl="0" algn="just"/>
            <a:r>
              <a:rPr lang="pt-BR" sz="2000" dirty="0">
                <a:latin typeface="Arial Black" panose="020B0A04020102020204" pitchFamily="34" charset="0"/>
              </a:rPr>
              <a:t>3. Melhorar a qualidade do atendimento das mulheres que realizam detecção precoce de câncer de colo de útero e de mama;</a:t>
            </a:r>
          </a:p>
          <a:p>
            <a:pPr lvl="0" algn="just"/>
            <a:r>
              <a:rPr lang="pt-BR" sz="2000" dirty="0">
                <a:latin typeface="Arial Black" panose="020B0A04020102020204" pitchFamily="34" charset="0"/>
              </a:rPr>
              <a:t>4. Melhorar registros das informações sobre detecção precoce do câncer de colo de útero e de mama.</a:t>
            </a:r>
          </a:p>
          <a:p>
            <a:pPr lvl="0" algn="just"/>
            <a:r>
              <a:rPr lang="pt-BR" sz="2000" dirty="0">
                <a:latin typeface="Arial Black" panose="020B0A04020102020204" pitchFamily="34" charset="0"/>
              </a:rPr>
              <a:t>5. Mapear os fatores de risco para o câncer de colo de útero e de mama.</a:t>
            </a:r>
          </a:p>
          <a:p>
            <a:pPr lvl="0" algn="just"/>
            <a:r>
              <a:rPr lang="pt-BR" sz="2000" dirty="0">
                <a:latin typeface="Arial Black" panose="020B0A04020102020204" pitchFamily="34" charset="0"/>
              </a:rPr>
              <a:t>6. Promover a saúde para as mulheres na UBS em relação detecção precoce do câncer de colo de útero e de mama.</a:t>
            </a:r>
          </a:p>
        </p:txBody>
      </p:sp>
    </p:spTree>
    <p:extLst>
      <p:ext uri="{BB962C8B-B14F-4D97-AF65-F5344CB8AC3E}">
        <p14:creationId xmlns:p14="http://schemas.microsoft.com/office/powerpoint/2010/main" val="200073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88639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latin typeface="Arial Black" panose="020B0A04020102020204" pitchFamily="34" charset="0"/>
              </a:rPr>
              <a:t>METAS</a:t>
            </a:r>
          </a:p>
          <a:p>
            <a:pPr algn="ctr"/>
            <a:endParaRPr lang="pt-BR" sz="2000" dirty="0">
              <a:latin typeface="Arial Black" panose="020B0A04020102020204" pitchFamily="34" charset="0"/>
            </a:endParaRPr>
          </a:p>
          <a:p>
            <a:pPr algn="just"/>
            <a:r>
              <a:rPr lang="pt-BR" sz="2000" b="1" dirty="0">
                <a:latin typeface="Arial Black" panose="020B0A04020102020204" pitchFamily="34" charset="0"/>
              </a:rPr>
              <a:t>Relacionadas ao objetivo </a:t>
            </a:r>
            <a:r>
              <a:rPr lang="pt-BR" sz="2000" b="1" dirty="0" smtClean="0">
                <a:latin typeface="Arial Black" panose="020B0A04020102020204" pitchFamily="34" charset="0"/>
              </a:rPr>
              <a:t>01</a:t>
            </a:r>
            <a:endParaRPr lang="pt-BR" sz="2000" dirty="0">
              <a:latin typeface="Arial Black" panose="020B0A04020102020204" pitchFamily="34" charset="0"/>
            </a:endParaRPr>
          </a:p>
          <a:p>
            <a:pPr algn="just"/>
            <a:r>
              <a:rPr lang="pt-BR" sz="2000" dirty="0">
                <a:latin typeface="Arial Black" panose="020B0A04020102020204" pitchFamily="34" charset="0"/>
              </a:rPr>
              <a:t>1. Ampliar para 30% a cobertura de detecção precoce do câncer de colo uterino das mulheres na faixa etária entre 25 e 64 anos de idade.</a:t>
            </a:r>
          </a:p>
          <a:p>
            <a:pPr algn="just"/>
            <a:r>
              <a:rPr lang="pt-BR" sz="2000" dirty="0">
                <a:latin typeface="Arial Black" panose="020B0A04020102020204" pitchFamily="34" charset="0"/>
              </a:rPr>
              <a:t>2. Ampliar para 50% a  cobertura de detecção precoce do câncer de mama das mulheres na faixa etária entre 50 e 69 anos de idade. </a:t>
            </a:r>
          </a:p>
          <a:p>
            <a:pPr algn="just"/>
            <a:r>
              <a:rPr lang="pt-BR" sz="2000" dirty="0">
                <a:latin typeface="Arial Black" panose="020B0A04020102020204" pitchFamily="34" charset="0"/>
              </a:rPr>
              <a:t>3. Aplicar a periodicidade de rastreamento através  do exame </a:t>
            </a:r>
            <a:r>
              <a:rPr lang="pt-BR" sz="2000" dirty="0" err="1">
                <a:latin typeface="Arial Black" panose="020B0A04020102020204" pitchFamily="34" charset="0"/>
              </a:rPr>
              <a:t>citopatológico</a:t>
            </a:r>
            <a:r>
              <a:rPr lang="pt-BR" sz="2000" dirty="0">
                <a:latin typeface="Arial Black" panose="020B0A04020102020204" pitchFamily="34" charset="0"/>
              </a:rPr>
              <a:t> de colo uterino  recomendada pelo Ministério da Saúde a 70% das mulheres de 25 a 64 anos de idade que realizarem acompanhamento na UBS.</a:t>
            </a:r>
          </a:p>
          <a:p>
            <a:pPr algn="just"/>
            <a:r>
              <a:rPr lang="pt-BR" sz="2000" dirty="0">
                <a:latin typeface="Arial Black" panose="020B0A04020102020204" pitchFamily="34" charset="0"/>
              </a:rPr>
              <a:t>4.  Aplicar a periodicidade de rastreamento através da  mamografia  recomendada pelo Ministério da Saúde a 70% das mulheres de 50 a 69 anos de idade que realizarem acompanhamento na UBS.</a:t>
            </a:r>
          </a:p>
          <a:p>
            <a:pPr algn="just"/>
            <a:r>
              <a:rPr lang="pt-BR" sz="2000" dirty="0">
                <a:latin typeface="Arial Black" panose="020B0A04020102020204" pitchFamily="34" charset="0"/>
              </a:rPr>
              <a:t> </a:t>
            </a:r>
          </a:p>
          <a:p>
            <a:pPr algn="just"/>
            <a:r>
              <a:rPr lang="pt-BR" sz="2000" b="1" dirty="0">
                <a:latin typeface="Arial Black" panose="020B0A04020102020204" pitchFamily="34" charset="0"/>
              </a:rPr>
              <a:t>Relacionada ao objetivo 02</a:t>
            </a:r>
            <a:endParaRPr lang="pt-BR" sz="2000" dirty="0">
              <a:latin typeface="Arial Black" panose="020B0A04020102020204" pitchFamily="34" charset="0"/>
            </a:endParaRPr>
          </a:p>
          <a:p>
            <a:pPr lvl="0" algn="just"/>
            <a:r>
              <a:rPr lang="pt-BR" sz="2000" dirty="0">
                <a:latin typeface="Arial Black" panose="020B0A04020102020204" pitchFamily="34" charset="0"/>
              </a:rPr>
              <a:t>Buscar 50% das mulheres faltosas à realização dos exames conforme periodicidade recomendada</a:t>
            </a:r>
            <a:r>
              <a:rPr lang="pt-BR" sz="2000" dirty="0" smtClean="0">
                <a:latin typeface="Arial Black" panose="020B0A04020102020204" pitchFamily="34" charset="0"/>
              </a:rPr>
              <a:t>.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24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16632"/>
            <a:ext cx="856895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b="1" dirty="0" smtClean="0">
              <a:latin typeface="Arial Black" panose="020B0A04020102020204" pitchFamily="34" charset="0"/>
            </a:endParaRPr>
          </a:p>
          <a:p>
            <a:endParaRPr lang="pt-BR" sz="2000" b="1" dirty="0" smtClean="0">
              <a:latin typeface="Arial Black" panose="020B0A04020102020204" pitchFamily="34" charset="0"/>
            </a:endParaRPr>
          </a:p>
          <a:p>
            <a:endParaRPr lang="pt-BR" sz="2000" b="1" dirty="0">
              <a:latin typeface="Arial Black" panose="020B0A04020102020204" pitchFamily="34" charset="0"/>
            </a:endParaRPr>
          </a:p>
          <a:p>
            <a:r>
              <a:rPr lang="pt-BR" sz="2000" b="1" dirty="0" smtClean="0">
                <a:latin typeface="Arial Black" panose="020B0A04020102020204" pitchFamily="34" charset="0"/>
              </a:rPr>
              <a:t>Relacionada </a:t>
            </a:r>
            <a:r>
              <a:rPr lang="pt-BR" sz="2000" b="1" dirty="0">
                <a:latin typeface="Arial Black" panose="020B0A04020102020204" pitchFamily="34" charset="0"/>
              </a:rPr>
              <a:t>ao objetivo </a:t>
            </a:r>
            <a:r>
              <a:rPr lang="pt-BR" sz="2000" b="1" dirty="0" smtClean="0">
                <a:latin typeface="Arial Black" panose="020B0A04020102020204" pitchFamily="34" charset="0"/>
              </a:rPr>
              <a:t>3</a:t>
            </a:r>
          </a:p>
          <a:p>
            <a:endParaRPr lang="pt-BR" sz="2000" dirty="0">
              <a:latin typeface="Arial Black" panose="020B0A04020102020204" pitchFamily="34" charset="0"/>
            </a:endParaRPr>
          </a:p>
          <a:p>
            <a:pPr lvl="0" algn="just"/>
            <a:r>
              <a:rPr lang="pt-BR" sz="2000" dirty="0">
                <a:latin typeface="Arial Black" panose="020B0A04020102020204" pitchFamily="34" charset="0"/>
              </a:rPr>
              <a:t>Capacitar 100% dos profissionais da ESF Francisco Areias equipe Vila da Prata no atendimento a mulher de 25 a 69 anos para detecção precoce de câncer de mama e de útero</a:t>
            </a:r>
            <a:r>
              <a:rPr lang="pt-BR" sz="2000" dirty="0" smtClean="0">
                <a:latin typeface="Arial Black" panose="020B0A04020102020204" pitchFamily="34" charset="0"/>
              </a:rPr>
              <a:t>.</a:t>
            </a:r>
          </a:p>
          <a:p>
            <a:pPr lvl="0" algn="just"/>
            <a:endParaRPr lang="pt-BR" sz="2000" dirty="0">
              <a:latin typeface="Arial Black" panose="020B0A04020102020204" pitchFamily="34" charset="0"/>
            </a:endParaRPr>
          </a:p>
          <a:p>
            <a:pPr algn="just"/>
            <a:r>
              <a:rPr lang="pt-BR" sz="2000" b="1" dirty="0">
                <a:latin typeface="Arial Black" panose="020B0A04020102020204" pitchFamily="34" charset="0"/>
              </a:rPr>
              <a:t>Relacionadas ao objetivo </a:t>
            </a:r>
            <a:r>
              <a:rPr lang="pt-BR" sz="2000" b="1" dirty="0" smtClean="0">
                <a:latin typeface="Arial Black" panose="020B0A04020102020204" pitchFamily="34" charset="0"/>
              </a:rPr>
              <a:t>04</a:t>
            </a:r>
          </a:p>
          <a:p>
            <a:pPr algn="just"/>
            <a:endParaRPr lang="pt-BR" sz="2000" dirty="0">
              <a:latin typeface="Arial Black" panose="020B0A04020102020204" pitchFamily="34" charset="0"/>
            </a:endParaRPr>
          </a:p>
          <a:p>
            <a:pPr algn="just"/>
            <a:r>
              <a:rPr lang="pt-BR" sz="2000" dirty="0" smtClean="0">
                <a:latin typeface="Arial Black" panose="020B0A04020102020204" pitchFamily="34" charset="0"/>
              </a:rPr>
              <a:t>1. Registrar </a:t>
            </a:r>
            <a:r>
              <a:rPr lang="pt-BR" sz="2000" dirty="0">
                <a:latin typeface="Arial Black" panose="020B0A04020102020204" pitchFamily="34" charset="0"/>
              </a:rPr>
              <a:t>resultados de exames </a:t>
            </a:r>
            <a:r>
              <a:rPr lang="pt-BR" sz="2000" dirty="0" err="1">
                <a:latin typeface="Arial Black" panose="020B0A04020102020204" pitchFamily="34" charset="0"/>
              </a:rPr>
              <a:t>citopatológicos</a:t>
            </a:r>
            <a:r>
              <a:rPr lang="pt-BR" sz="2000" dirty="0">
                <a:latin typeface="Arial Black" panose="020B0A04020102020204" pitchFamily="34" charset="0"/>
              </a:rPr>
              <a:t> de útero, realizados na UBS, em ficha espelho e prontuário de  100% das mulheres na faixa etária de 25 a 64 anos cadastradas no serviço. </a:t>
            </a:r>
            <a:endParaRPr lang="pt-BR" sz="2000" dirty="0" smtClean="0">
              <a:latin typeface="Arial Black" panose="020B0A04020102020204" pitchFamily="34" charset="0"/>
            </a:endParaRPr>
          </a:p>
          <a:p>
            <a:pPr algn="just"/>
            <a:endParaRPr lang="pt-BR" sz="2000" dirty="0">
              <a:latin typeface="Arial Black" panose="020B0A04020102020204" pitchFamily="34" charset="0"/>
            </a:endParaRPr>
          </a:p>
          <a:p>
            <a:pPr algn="just"/>
            <a:r>
              <a:rPr lang="pt-BR" sz="2000" dirty="0">
                <a:latin typeface="Arial Black" panose="020B0A04020102020204" pitchFamily="34" charset="0"/>
              </a:rPr>
              <a:t>2. Registrar resultados de mamografia, em ficha espelho e prontuário de 100% das mulheres na faixa etária de 50 a 69 anos cadastradas no serviço. </a:t>
            </a:r>
          </a:p>
        </p:txBody>
      </p:sp>
    </p:spTree>
    <p:extLst>
      <p:ext uri="{BB962C8B-B14F-4D97-AF65-F5344CB8AC3E}">
        <p14:creationId xmlns:p14="http://schemas.microsoft.com/office/powerpoint/2010/main" val="370573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260648"/>
            <a:ext cx="856895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b="1" dirty="0" smtClean="0">
              <a:latin typeface="Arial Black" panose="020B0A04020102020204" pitchFamily="34" charset="0"/>
            </a:endParaRPr>
          </a:p>
          <a:p>
            <a:r>
              <a:rPr lang="pt-BR" sz="2000" b="1" dirty="0" smtClean="0">
                <a:latin typeface="Arial Black" panose="020B0A04020102020204" pitchFamily="34" charset="0"/>
              </a:rPr>
              <a:t>Relacionadas </a:t>
            </a:r>
            <a:r>
              <a:rPr lang="pt-BR" sz="2000" b="1" dirty="0">
                <a:latin typeface="Arial Black" panose="020B0A04020102020204" pitchFamily="34" charset="0"/>
              </a:rPr>
              <a:t>ao objetivo </a:t>
            </a:r>
            <a:r>
              <a:rPr lang="pt-BR" sz="2000" b="1" dirty="0" smtClean="0">
                <a:latin typeface="Arial Black" panose="020B0A04020102020204" pitchFamily="34" charset="0"/>
              </a:rPr>
              <a:t>05</a:t>
            </a:r>
          </a:p>
          <a:p>
            <a:pPr algn="just"/>
            <a:endParaRPr lang="pt-BR" sz="2000" dirty="0">
              <a:latin typeface="Arial Black" panose="020B0A04020102020204" pitchFamily="34" charset="0"/>
            </a:endParaRPr>
          </a:p>
          <a:p>
            <a:pPr marL="457200" indent="-457200" algn="just">
              <a:buAutoNum type="arabicPeriod"/>
            </a:pPr>
            <a:r>
              <a:rPr lang="pt-BR" sz="2000" dirty="0" smtClean="0">
                <a:latin typeface="Arial Black" panose="020B0A04020102020204" pitchFamily="34" charset="0"/>
              </a:rPr>
              <a:t>Realizar </a:t>
            </a:r>
            <a:r>
              <a:rPr lang="pt-BR" sz="2000" dirty="0">
                <a:latin typeface="Arial Black" panose="020B0A04020102020204" pitchFamily="34" charset="0"/>
              </a:rPr>
              <a:t>avaliação de risco para câncer de útero em 50 % das mulheres de 25 a 64 anos cadastradas no serviço</a:t>
            </a:r>
            <a:r>
              <a:rPr lang="pt-BR" sz="2000" dirty="0" smtClean="0">
                <a:latin typeface="Arial Black" panose="020B0A04020102020204" pitchFamily="34" charset="0"/>
              </a:rPr>
              <a:t>.</a:t>
            </a:r>
          </a:p>
          <a:p>
            <a:pPr algn="just"/>
            <a:endParaRPr lang="pt-BR" sz="2000" dirty="0">
              <a:latin typeface="Arial Black" panose="020B0A04020102020204" pitchFamily="34" charset="0"/>
            </a:endParaRPr>
          </a:p>
          <a:p>
            <a:pPr algn="just"/>
            <a:r>
              <a:rPr lang="pt-BR" sz="2000" dirty="0">
                <a:latin typeface="Arial Black" panose="020B0A04020102020204" pitchFamily="34" charset="0"/>
              </a:rPr>
              <a:t>2. Realizar avaliação de risco para câncer de mama em 50 % das mulheres e de 50 a 69 anos cadastradas no serviço</a:t>
            </a:r>
            <a:r>
              <a:rPr lang="pt-BR" sz="2000" dirty="0" smtClean="0">
                <a:latin typeface="Arial Black" panose="020B0A04020102020204" pitchFamily="34" charset="0"/>
              </a:rPr>
              <a:t>.</a:t>
            </a:r>
          </a:p>
          <a:p>
            <a:pPr algn="just"/>
            <a:endParaRPr lang="pt-BR" sz="2000" dirty="0">
              <a:latin typeface="Arial Black" panose="020B0A04020102020204" pitchFamily="34" charset="0"/>
            </a:endParaRPr>
          </a:p>
          <a:p>
            <a:pPr algn="just"/>
            <a:r>
              <a:rPr lang="pt-BR" sz="2000" b="1" dirty="0">
                <a:latin typeface="Arial Black" panose="020B0A04020102020204" pitchFamily="34" charset="0"/>
              </a:rPr>
              <a:t>Relacionadas ao objetivo </a:t>
            </a:r>
            <a:r>
              <a:rPr lang="pt-BR" sz="2000" b="1" dirty="0" smtClean="0">
                <a:latin typeface="Arial Black" panose="020B0A04020102020204" pitchFamily="34" charset="0"/>
              </a:rPr>
              <a:t>06</a:t>
            </a:r>
          </a:p>
          <a:p>
            <a:pPr algn="just"/>
            <a:endParaRPr lang="pt-BR" sz="2000" dirty="0">
              <a:latin typeface="Arial Black" panose="020B0A04020102020204" pitchFamily="34" charset="0"/>
            </a:endParaRPr>
          </a:p>
          <a:p>
            <a:pPr algn="just"/>
            <a:r>
              <a:rPr lang="pt-BR" sz="2000" dirty="0" smtClean="0">
                <a:latin typeface="Arial Black" panose="020B0A04020102020204" pitchFamily="34" charset="0"/>
              </a:rPr>
              <a:t>1. Realizar </a:t>
            </a:r>
            <a:r>
              <a:rPr lang="pt-BR" sz="2000" dirty="0">
                <a:latin typeface="Arial Black" panose="020B0A04020102020204" pitchFamily="34" charset="0"/>
              </a:rPr>
              <a:t>orientação em saúde da mulher para 70% das mulheres de 25 a 64 anos cadastradas no serviço para detecção precoce de câncer de útero, fatores de risco e DST</a:t>
            </a:r>
            <a:r>
              <a:rPr lang="pt-BR" sz="2000" dirty="0" smtClean="0">
                <a:latin typeface="Arial Black" panose="020B0A04020102020204" pitchFamily="34" charset="0"/>
              </a:rPr>
              <a:t>.</a:t>
            </a:r>
          </a:p>
          <a:p>
            <a:pPr algn="just"/>
            <a:endParaRPr lang="pt-BR" sz="2000" dirty="0">
              <a:latin typeface="Arial Black" panose="020B0A04020102020204" pitchFamily="34" charset="0"/>
            </a:endParaRPr>
          </a:p>
          <a:p>
            <a:pPr algn="just"/>
            <a:r>
              <a:rPr lang="pt-BR" sz="2000" dirty="0">
                <a:latin typeface="Arial Black" panose="020B0A04020102020204" pitchFamily="34" charset="0"/>
              </a:rPr>
              <a:t>2. Realizar orientação em saúde da mulher para 70% das mulheres de 50 a 69 anos cadastradas no serviço para detecção precoce de câncer de mama, fatores de risco, e DST.</a:t>
            </a:r>
          </a:p>
        </p:txBody>
      </p:sp>
    </p:spTree>
    <p:extLst>
      <p:ext uri="{BB962C8B-B14F-4D97-AF65-F5344CB8AC3E}">
        <p14:creationId xmlns:p14="http://schemas.microsoft.com/office/powerpoint/2010/main" val="79798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0"/>
            <a:ext cx="8712968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2400" dirty="0" smtClean="0">
              <a:latin typeface="Arial Black" panose="020B0A04020102020204" pitchFamily="34" charset="0"/>
            </a:endParaRPr>
          </a:p>
          <a:p>
            <a:pPr algn="ctr"/>
            <a:r>
              <a:rPr lang="pt-BR" sz="2400" dirty="0" smtClean="0">
                <a:latin typeface="Arial Black" panose="020B0A04020102020204" pitchFamily="34" charset="0"/>
              </a:rPr>
              <a:t>AÇÕES</a:t>
            </a:r>
            <a:endParaRPr lang="pt-BR" sz="2400" dirty="0">
              <a:latin typeface="Arial Black" panose="020B0A04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000" dirty="0" smtClean="0">
              <a:latin typeface="Arial Black" panose="020B0A04020102020204" pitchFamily="34" charset="0"/>
            </a:endParaRPr>
          </a:p>
          <a:p>
            <a:pPr algn="just"/>
            <a:r>
              <a:rPr lang="pt-BR" sz="2000" dirty="0" smtClean="0">
                <a:latin typeface="Arial Black" panose="020B0A04020102020204" pitchFamily="34" charset="0"/>
              </a:rPr>
              <a:t>	Para </a:t>
            </a:r>
            <a:r>
              <a:rPr lang="pt-BR" sz="2000" dirty="0">
                <a:latin typeface="Arial Black" panose="020B0A04020102020204" pitchFamily="34" charset="0"/>
              </a:rPr>
              <a:t>ampliar para 50% a cobertura de  detecção precoce do CA de mama e  para 30% a cobertura de detecção precoce de  colo de útero, </a:t>
            </a:r>
            <a:r>
              <a:rPr lang="pt-BR" sz="2000" dirty="0" smtClean="0">
                <a:latin typeface="Arial Black" panose="020B0A04020102020204" pitchFamily="34" charset="0"/>
              </a:rPr>
              <a:t>foi realizadas </a:t>
            </a:r>
            <a:r>
              <a:rPr lang="pt-BR" sz="2000" dirty="0">
                <a:latin typeface="Arial Black" panose="020B0A04020102020204" pitchFamily="34" charset="0"/>
              </a:rPr>
              <a:t>as seguintes ações: </a:t>
            </a:r>
            <a:endParaRPr lang="pt-BR" sz="2000" dirty="0" smtClean="0">
              <a:latin typeface="Arial Black" panose="020B0A04020102020204" pitchFamily="34" charset="0"/>
            </a:endParaRPr>
          </a:p>
          <a:p>
            <a:pPr algn="just"/>
            <a:endParaRPr lang="pt-BR" sz="2000" dirty="0" smtClean="0"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 Black" panose="020B0A04020102020204" pitchFamily="34" charset="0"/>
              </a:rPr>
              <a:t>Identificação </a:t>
            </a:r>
            <a:r>
              <a:rPr lang="pt-BR" sz="2000" dirty="0">
                <a:latin typeface="Arial Black" panose="020B0A04020102020204" pitchFamily="34" charset="0"/>
              </a:rPr>
              <a:t>das mulheres com exames em dia  e </a:t>
            </a:r>
            <a:r>
              <a:rPr lang="pt-BR" sz="2000" dirty="0" smtClean="0">
                <a:latin typeface="Arial Black" panose="020B0A04020102020204" pitchFamily="34" charset="0"/>
              </a:rPr>
              <a:t>atrasados, </a:t>
            </a:r>
            <a:r>
              <a:rPr lang="pt-BR" sz="2000" dirty="0">
                <a:latin typeface="Arial Black" panose="020B0A04020102020204" pitchFamily="34" charset="0"/>
              </a:rPr>
              <a:t>através da ficha A e prontuário. </a:t>
            </a:r>
            <a:endParaRPr lang="pt-BR" sz="2000" dirty="0" smtClean="0"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>
                <a:latin typeface="Arial Black" panose="020B0A04020102020204" pitchFamily="34" charset="0"/>
              </a:rPr>
              <a:t>R</a:t>
            </a:r>
            <a:r>
              <a:rPr lang="pt-BR" sz="2000" dirty="0" smtClean="0">
                <a:latin typeface="Arial Black" panose="020B0A04020102020204" pitchFamily="34" charset="0"/>
              </a:rPr>
              <a:t>ealizado </a:t>
            </a:r>
            <a:r>
              <a:rPr lang="pt-BR" sz="2000" dirty="0">
                <a:latin typeface="Arial Black" panose="020B0A04020102020204" pitchFamily="34" charset="0"/>
              </a:rPr>
              <a:t>o preenchimento das fichas espelho e planilha </a:t>
            </a:r>
            <a:endParaRPr lang="pt-BR" sz="2000" dirty="0" smtClean="0"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 Black" panose="020B0A04020102020204" pitchFamily="34" charset="0"/>
              </a:rPr>
              <a:t>Garantido </a:t>
            </a:r>
            <a:r>
              <a:rPr lang="pt-BR" sz="2000" dirty="0">
                <a:latin typeface="Arial Black" panose="020B0A04020102020204" pitchFamily="34" charset="0"/>
              </a:rPr>
              <a:t>o agendamento </a:t>
            </a:r>
            <a:r>
              <a:rPr lang="pt-BR" sz="2000" dirty="0" smtClean="0">
                <a:latin typeface="Arial Black" panose="020B0A04020102020204" pitchFamily="34" charset="0"/>
              </a:rPr>
              <a:t>das </a:t>
            </a:r>
            <a:r>
              <a:rPr lang="pt-BR" sz="2000" dirty="0">
                <a:latin typeface="Arial Black" panose="020B0A04020102020204" pitchFamily="34" charset="0"/>
              </a:rPr>
              <a:t>usuárias com exames atrasados. </a:t>
            </a:r>
            <a:endParaRPr lang="pt-BR" sz="2000" dirty="0" smtClean="0"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 Black" panose="020B0A04020102020204" pitchFamily="34" charset="0"/>
              </a:rPr>
              <a:t>Palestras </a:t>
            </a:r>
            <a:r>
              <a:rPr lang="pt-BR" sz="2000" dirty="0">
                <a:latin typeface="Arial Black" panose="020B0A04020102020204" pitchFamily="34" charset="0"/>
              </a:rPr>
              <a:t>educativas para promoção de saúde, em grupos e na sala de espera e </a:t>
            </a:r>
            <a:r>
              <a:rPr lang="pt-BR" sz="2000" dirty="0" smtClean="0">
                <a:latin typeface="Arial Black" panose="020B0A04020102020204" pitchFamily="34" charset="0"/>
              </a:rPr>
              <a:t>acompanhamento </a:t>
            </a:r>
            <a:r>
              <a:rPr lang="pt-BR" sz="2000" dirty="0">
                <a:latin typeface="Arial Black" panose="020B0A04020102020204" pitchFamily="34" charset="0"/>
              </a:rPr>
              <a:t>das ACS às mulheres na UBS e na </a:t>
            </a:r>
            <a:r>
              <a:rPr lang="pt-BR" sz="2000" dirty="0" smtClean="0">
                <a:latin typeface="Arial Black" panose="020B0A04020102020204" pitchFamily="34" charset="0"/>
              </a:rPr>
              <a:t>comunidade. 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 Black" panose="020B0A04020102020204" pitchFamily="34" charset="0"/>
              </a:rPr>
              <a:t>Capacitação </a:t>
            </a:r>
            <a:r>
              <a:rPr lang="pt-BR" sz="2000" dirty="0">
                <a:latin typeface="Arial Black" panose="020B0A04020102020204" pitchFamily="34" charset="0"/>
              </a:rPr>
              <a:t>da equipe em dois  encontros na UBS. </a:t>
            </a:r>
            <a:endParaRPr lang="pt-BR" sz="2000" dirty="0" smtClean="0"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>
                <a:latin typeface="Arial Black" panose="020B0A04020102020204" pitchFamily="34" charset="0"/>
              </a:rPr>
              <a:t>A</a:t>
            </a:r>
            <a:r>
              <a:rPr lang="pt-BR" sz="2000" dirty="0" smtClean="0">
                <a:latin typeface="Arial Black" panose="020B0A04020102020204" pitchFamily="34" charset="0"/>
              </a:rPr>
              <a:t>valiação </a:t>
            </a:r>
            <a:r>
              <a:rPr lang="pt-BR" sz="2000" dirty="0">
                <a:latin typeface="Arial Black" panose="020B0A04020102020204" pitchFamily="34" charset="0"/>
              </a:rPr>
              <a:t>após o treinamento e </a:t>
            </a:r>
            <a:r>
              <a:rPr lang="pt-BR" sz="2000" dirty="0" smtClean="0">
                <a:latin typeface="Arial Black" panose="020B0A04020102020204" pitchFamily="34" charset="0"/>
              </a:rPr>
              <a:t>definição do </a:t>
            </a:r>
            <a:r>
              <a:rPr lang="pt-BR" sz="2000" dirty="0">
                <a:latin typeface="Arial Black" panose="020B0A04020102020204" pitchFamily="34" charset="0"/>
              </a:rPr>
              <a:t>fluxograma para atendimento das mulheres </a:t>
            </a:r>
            <a:endParaRPr lang="pt-BR" sz="2000" dirty="0" smtClean="0"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 Black" panose="020B0A04020102020204" pitchFamily="34" charset="0"/>
              </a:rPr>
              <a:t>Nessas </a:t>
            </a:r>
            <a:r>
              <a:rPr lang="pt-BR" sz="2000" dirty="0">
                <a:latin typeface="Arial Black" panose="020B0A04020102020204" pitchFamily="34" charset="0"/>
              </a:rPr>
              <a:t>oportunidades </a:t>
            </a:r>
            <a:r>
              <a:rPr lang="pt-BR" sz="2000" dirty="0" smtClean="0">
                <a:latin typeface="Arial Black" panose="020B0A04020102020204" pitchFamily="34" charset="0"/>
              </a:rPr>
              <a:t>discutimos </a:t>
            </a:r>
            <a:r>
              <a:rPr lang="pt-BR" sz="2000" dirty="0">
                <a:latin typeface="Arial Black" panose="020B0A04020102020204" pitchFamily="34" charset="0"/>
              </a:rPr>
              <a:t>ainda, os casos encontrados na comunidade.</a:t>
            </a:r>
          </a:p>
        </p:txBody>
      </p:sp>
    </p:spTree>
    <p:extLst>
      <p:ext uri="{BB962C8B-B14F-4D97-AF65-F5344CB8AC3E}">
        <p14:creationId xmlns:p14="http://schemas.microsoft.com/office/powerpoint/2010/main" val="5560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53140"/>
            <a:ext cx="8496944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000" dirty="0" smtClean="0">
              <a:latin typeface="Arial Black" panose="020B0A04020102020204" pitchFamily="34" charset="0"/>
            </a:endParaRPr>
          </a:p>
          <a:p>
            <a:pPr algn="ctr"/>
            <a:r>
              <a:rPr lang="pt-BR" sz="2400" dirty="0">
                <a:latin typeface="Arial Black" panose="020B0A04020102020204" pitchFamily="34" charset="0"/>
              </a:rPr>
              <a:t>AÇÕES</a:t>
            </a:r>
          </a:p>
          <a:p>
            <a:pPr algn="just"/>
            <a:endParaRPr lang="pt-BR" sz="2400" dirty="0">
              <a:latin typeface="Arial Black" panose="020B0A04020102020204" pitchFamily="34" charset="0"/>
            </a:endParaRPr>
          </a:p>
          <a:p>
            <a:pPr algn="just"/>
            <a:endParaRPr lang="pt-BR" sz="2000" dirty="0" smtClean="0">
              <a:latin typeface="Arial Black" panose="020B0A04020102020204" pitchFamily="34" charset="0"/>
            </a:endParaRPr>
          </a:p>
          <a:p>
            <a:pPr algn="just"/>
            <a:r>
              <a:rPr lang="pt-BR" sz="2000" dirty="0" smtClean="0">
                <a:latin typeface="Arial Black" panose="020B0A04020102020204" pitchFamily="34" charset="0"/>
              </a:rPr>
              <a:t>	Para </a:t>
            </a:r>
            <a:r>
              <a:rPr lang="pt-BR" sz="2000" dirty="0">
                <a:latin typeface="Arial Black" panose="020B0A04020102020204" pitchFamily="34" charset="0"/>
              </a:rPr>
              <a:t>aplicar a periodicidade de rastreamento através do exame </a:t>
            </a:r>
            <a:r>
              <a:rPr lang="pt-BR" sz="2000" dirty="0" err="1">
                <a:latin typeface="Arial Black" panose="020B0A04020102020204" pitchFamily="34" charset="0"/>
              </a:rPr>
              <a:t>citopatológico</a:t>
            </a:r>
            <a:r>
              <a:rPr lang="pt-BR" sz="2000" dirty="0">
                <a:latin typeface="Arial Black" panose="020B0A04020102020204" pitchFamily="34" charset="0"/>
              </a:rPr>
              <a:t> de colo </a:t>
            </a:r>
            <a:r>
              <a:rPr lang="pt-BR" sz="2000" dirty="0" smtClean="0">
                <a:latin typeface="Arial Black" panose="020B0A04020102020204" pitchFamily="34" charset="0"/>
              </a:rPr>
              <a:t>uterino, e de mamografia a 70% das mulheres: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 Black" panose="020B0A04020102020204" pitchFamily="34" charset="0"/>
              </a:rPr>
              <a:t>realização </a:t>
            </a:r>
            <a:r>
              <a:rPr lang="pt-BR" sz="2000" dirty="0">
                <a:latin typeface="Arial Black" panose="020B0A04020102020204" pitchFamily="34" charset="0"/>
              </a:rPr>
              <a:t>do exame </a:t>
            </a:r>
            <a:r>
              <a:rPr lang="pt-BR" sz="2000" dirty="0" err="1">
                <a:latin typeface="Arial Black" panose="020B0A04020102020204" pitchFamily="34" charset="0"/>
              </a:rPr>
              <a:t>citopatológico</a:t>
            </a:r>
            <a:r>
              <a:rPr lang="pt-BR" sz="2000" dirty="0">
                <a:latin typeface="Arial Black" panose="020B0A04020102020204" pitchFamily="34" charset="0"/>
              </a:rPr>
              <a:t> de colo </a:t>
            </a:r>
            <a:r>
              <a:rPr lang="pt-BR" sz="2000" dirty="0" smtClean="0">
                <a:latin typeface="Arial Black" panose="020B0A04020102020204" pitchFamily="34" charset="0"/>
              </a:rPr>
              <a:t>uterino e solicitação de mamografia.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000" dirty="0" smtClean="0"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 Black" panose="020B0A04020102020204" pitchFamily="34" charset="0"/>
              </a:rPr>
              <a:t>Uso de protocolo </a:t>
            </a:r>
            <a:r>
              <a:rPr lang="pt-BR" sz="2000" dirty="0">
                <a:latin typeface="Arial Black" panose="020B0A04020102020204" pitchFamily="34" charset="0"/>
              </a:rPr>
              <a:t>técnico atualizado para as ações de prevenção do câncer de colo </a:t>
            </a:r>
            <a:r>
              <a:rPr lang="pt-BR" sz="2000" dirty="0" smtClean="0">
                <a:latin typeface="Arial Black" panose="020B0A04020102020204" pitchFamily="34" charset="0"/>
              </a:rPr>
              <a:t>uterino e de câncer de mama.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000" dirty="0" smtClean="0"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 Black" panose="020B0A04020102020204" pitchFamily="34" charset="0"/>
              </a:rPr>
              <a:t>Esclarecimento </a:t>
            </a:r>
            <a:r>
              <a:rPr lang="pt-BR" sz="2000" dirty="0">
                <a:latin typeface="Arial Black" panose="020B0A04020102020204" pitchFamily="34" charset="0"/>
              </a:rPr>
              <a:t>a comunidade sobre a periodicidade preconizada para a realização do exame </a:t>
            </a:r>
            <a:r>
              <a:rPr lang="pt-BR" sz="2000" dirty="0" err="1">
                <a:latin typeface="Arial Black" panose="020B0A04020102020204" pitchFamily="34" charset="0"/>
              </a:rPr>
              <a:t>citopatológico</a:t>
            </a:r>
            <a:r>
              <a:rPr lang="pt-BR" sz="2000" dirty="0">
                <a:latin typeface="Arial Black" panose="020B0A04020102020204" pitchFamily="34" charset="0"/>
              </a:rPr>
              <a:t> de colo </a:t>
            </a:r>
            <a:r>
              <a:rPr lang="pt-BR" sz="2000" dirty="0" smtClean="0">
                <a:latin typeface="Arial Black" panose="020B0A04020102020204" pitchFamily="34" charset="0"/>
              </a:rPr>
              <a:t>uterino e de mamografia.</a:t>
            </a:r>
          </a:p>
          <a:p>
            <a:pPr algn="just"/>
            <a:endParaRPr lang="pt-BR" sz="2000" dirty="0" smtClean="0"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 Black" panose="020B0A04020102020204" pitchFamily="34" charset="0"/>
              </a:rPr>
              <a:t>Capacitação da </a:t>
            </a:r>
            <a:r>
              <a:rPr lang="pt-BR" sz="2000" dirty="0">
                <a:latin typeface="Arial Black" panose="020B0A04020102020204" pitchFamily="34" charset="0"/>
              </a:rPr>
              <a:t>equipe da UBS quanto a periodicidade da realização do exame </a:t>
            </a:r>
            <a:r>
              <a:rPr lang="pt-BR" sz="2000" dirty="0" err="1">
                <a:latin typeface="Arial Black" panose="020B0A04020102020204" pitchFamily="34" charset="0"/>
              </a:rPr>
              <a:t>citopatológico</a:t>
            </a:r>
            <a:r>
              <a:rPr lang="pt-BR" sz="2000" dirty="0">
                <a:latin typeface="Arial Black" panose="020B0A04020102020204" pitchFamily="34" charset="0"/>
              </a:rPr>
              <a:t> de colo </a:t>
            </a:r>
            <a:r>
              <a:rPr lang="pt-BR" sz="2000" dirty="0" smtClean="0">
                <a:latin typeface="Arial Black" panose="020B0A04020102020204" pitchFamily="34" charset="0"/>
              </a:rPr>
              <a:t>uterino, e de mamografia.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00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6014" y="66949"/>
            <a:ext cx="87849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 smtClean="0">
              <a:latin typeface="Arial Black" panose="020B0A04020102020204" pitchFamily="34" charset="0"/>
            </a:endParaRPr>
          </a:p>
          <a:p>
            <a:pPr algn="just"/>
            <a:r>
              <a:rPr lang="pt-BR" sz="2000" dirty="0" smtClean="0">
                <a:latin typeface="Arial Black" panose="020B0A04020102020204" pitchFamily="34" charset="0"/>
              </a:rPr>
              <a:t>Para atingir </a:t>
            </a:r>
            <a:r>
              <a:rPr lang="pt-BR" sz="2000" dirty="0">
                <a:latin typeface="Arial Black" panose="020B0A04020102020204" pitchFamily="34" charset="0"/>
              </a:rPr>
              <a:t>a meta de buscar 50% das mulheres </a:t>
            </a:r>
            <a:r>
              <a:rPr lang="pt-BR" sz="2000" dirty="0" smtClean="0">
                <a:latin typeface="Arial Black" panose="020B0A04020102020204" pitchFamily="34" charset="0"/>
              </a:rPr>
              <a:t>faltosas: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 Black" panose="020B0A04020102020204" pitchFamily="34" charset="0"/>
              </a:rPr>
              <a:t>Acompanhamos o </a:t>
            </a:r>
            <a:r>
              <a:rPr lang="pt-BR" sz="2000" dirty="0">
                <a:latin typeface="Arial Black" panose="020B0A04020102020204" pitchFamily="34" charset="0"/>
              </a:rPr>
              <a:t>cumprimento da periodicidade de realização dos </a:t>
            </a:r>
            <a:r>
              <a:rPr lang="pt-BR" sz="2000" dirty="0" smtClean="0">
                <a:latin typeface="Arial Black" panose="020B0A04020102020204" pitchFamily="34" charset="0"/>
              </a:rPr>
              <a:t>exames;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 Black" panose="020B0A04020102020204" pitchFamily="34" charset="0"/>
              </a:rPr>
              <a:t>Busca </a:t>
            </a:r>
            <a:r>
              <a:rPr lang="pt-BR" sz="2000" dirty="0">
                <a:latin typeface="Arial Black" panose="020B0A04020102020204" pitchFamily="34" charset="0"/>
              </a:rPr>
              <a:t>ativa das usuárias </a:t>
            </a:r>
            <a:r>
              <a:rPr lang="pt-BR" sz="2000" dirty="0" smtClean="0">
                <a:latin typeface="Arial Black" panose="020B0A04020102020204" pitchFamily="34" charset="0"/>
              </a:rPr>
              <a:t>faltosas;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>
                <a:latin typeface="Arial Black" panose="020B0A04020102020204" pitchFamily="34" charset="0"/>
              </a:rPr>
              <a:t>R</a:t>
            </a:r>
            <a:r>
              <a:rPr lang="pt-BR" sz="2000" dirty="0" smtClean="0">
                <a:latin typeface="Arial Black" panose="020B0A04020102020204" pitchFamily="34" charset="0"/>
              </a:rPr>
              <a:t>euniões </a:t>
            </a:r>
            <a:r>
              <a:rPr lang="pt-BR" sz="2000" dirty="0">
                <a:latin typeface="Arial Black" panose="020B0A04020102020204" pitchFamily="34" charset="0"/>
              </a:rPr>
              <a:t>com a </a:t>
            </a:r>
            <a:r>
              <a:rPr lang="pt-BR" sz="2000" dirty="0" smtClean="0">
                <a:latin typeface="Arial Black" panose="020B0A04020102020204" pitchFamily="34" charset="0"/>
              </a:rPr>
              <a:t>comunidade, </a:t>
            </a:r>
            <a:r>
              <a:rPr lang="pt-BR" sz="2000" dirty="0">
                <a:latin typeface="Arial Black" panose="020B0A04020102020204" pitchFamily="34" charset="0"/>
              </a:rPr>
              <a:t>na sala de espera da </a:t>
            </a:r>
            <a:r>
              <a:rPr lang="pt-BR" sz="2000" dirty="0" smtClean="0">
                <a:latin typeface="Arial Black" panose="020B0A04020102020204" pitchFamily="34" charset="0"/>
              </a:rPr>
              <a:t>unidade</a:t>
            </a:r>
            <a:r>
              <a:rPr lang="pt-BR" sz="2000" dirty="0">
                <a:latin typeface="Arial Black" panose="020B0A04020102020204" pitchFamily="34" charset="0"/>
              </a:rPr>
              <a:t> </a:t>
            </a:r>
            <a:r>
              <a:rPr lang="pt-BR" sz="2000" dirty="0" smtClean="0">
                <a:latin typeface="Arial Black" panose="020B0A04020102020204" pitchFamily="34" charset="0"/>
              </a:rPr>
              <a:t>e </a:t>
            </a:r>
            <a:r>
              <a:rPr lang="pt-BR" sz="2000" dirty="0">
                <a:latin typeface="Arial Black" panose="020B0A04020102020204" pitchFamily="34" charset="0"/>
              </a:rPr>
              <a:t>também palestras educativas. </a:t>
            </a:r>
            <a:endParaRPr lang="pt-BR" sz="2000" dirty="0" smtClean="0"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 Black" panose="020B0A04020102020204" pitchFamily="34" charset="0"/>
              </a:rPr>
              <a:t>Reuniões </a:t>
            </a:r>
            <a:r>
              <a:rPr lang="pt-BR" sz="2000" dirty="0">
                <a:latin typeface="Arial Black" panose="020B0A04020102020204" pitchFamily="34" charset="0"/>
              </a:rPr>
              <a:t>com a equipe para capacitações sobre os temas abordados</a:t>
            </a:r>
            <a:r>
              <a:rPr lang="pt-BR" sz="2000" dirty="0" smtClean="0">
                <a:latin typeface="Arial Black" panose="020B0A040201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000" dirty="0">
              <a:latin typeface="Arial Black" panose="020B0A04020102020204" pitchFamily="34" charset="0"/>
            </a:endParaRPr>
          </a:p>
          <a:p>
            <a:pPr algn="just"/>
            <a:r>
              <a:rPr lang="pt-BR" sz="2000" dirty="0">
                <a:latin typeface="Arial Black" panose="020B0A04020102020204" pitchFamily="34" charset="0"/>
              </a:rPr>
              <a:t>Para atingirmos a meta de capacitar 100% dos profissionais </a:t>
            </a:r>
            <a:endParaRPr lang="pt-BR" sz="2000" dirty="0" smtClean="0"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 Black" panose="020B0A04020102020204" pitchFamily="34" charset="0"/>
              </a:rPr>
              <a:t>Anotações </a:t>
            </a:r>
            <a:r>
              <a:rPr lang="pt-BR" sz="2000" dirty="0">
                <a:latin typeface="Arial Black" panose="020B0A04020102020204" pitchFamily="34" charset="0"/>
              </a:rPr>
              <a:t>em livro de reunião com os assuntos abordados e </a:t>
            </a:r>
            <a:r>
              <a:rPr lang="pt-BR" sz="2000" dirty="0" smtClean="0">
                <a:latin typeface="Arial Black" panose="020B0A04020102020204" pitchFamily="34" charset="0"/>
              </a:rPr>
              <a:t>realizaremos </a:t>
            </a:r>
            <a:r>
              <a:rPr lang="pt-BR" sz="2000" dirty="0">
                <a:latin typeface="Arial Black" panose="020B0A04020102020204" pitchFamily="34" charset="0"/>
              </a:rPr>
              <a:t>também, avaliação pós treinamento; </a:t>
            </a:r>
            <a:endParaRPr lang="pt-BR" sz="2000" dirty="0" smtClean="0"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 Black" panose="020B0A04020102020204" pitchFamily="34" charset="0"/>
              </a:rPr>
              <a:t>Comunicamos </a:t>
            </a:r>
            <a:r>
              <a:rPr lang="pt-BR" sz="2000" dirty="0">
                <a:latin typeface="Arial Black" panose="020B0A04020102020204" pitchFamily="34" charset="0"/>
              </a:rPr>
              <a:t>a gestão e a coordenação de saúde da </a:t>
            </a:r>
            <a:r>
              <a:rPr lang="pt-BR" sz="2000" dirty="0" smtClean="0">
                <a:latin typeface="Arial Black" panose="020B0A04020102020204" pitchFamily="34" charset="0"/>
              </a:rPr>
              <a:t>mulher, realizamos </a:t>
            </a:r>
            <a:r>
              <a:rPr lang="pt-BR" sz="2000" dirty="0">
                <a:latin typeface="Arial Black" panose="020B0A04020102020204" pitchFamily="34" charset="0"/>
              </a:rPr>
              <a:t>montagem </a:t>
            </a:r>
            <a:r>
              <a:rPr lang="pt-BR" sz="2000" dirty="0" smtClean="0">
                <a:latin typeface="Arial Black" panose="020B0A04020102020204" pitchFamily="34" charset="0"/>
              </a:rPr>
              <a:t>de </a:t>
            </a:r>
            <a:r>
              <a:rPr lang="pt-BR" sz="2000" dirty="0">
                <a:latin typeface="Arial Black" panose="020B0A04020102020204" pitchFamily="34" charset="0"/>
              </a:rPr>
              <a:t>aulas </a:t>
            </a:r>
            <a:r>
              <a:rPr lang="pt-BR" sz="2000" dirty="0" smtClean="0">
                <a:latin typeface="Arial Black" panose="020B0A04020102020204" pitchFamily="34" charset="0"/>
              </a:rPr>
              <a:t>com </a:t>
            </a:r>
            <a:r>
              <a:rPr lang="pt-BR" sz="2000" dirty="0">
                <a:latin typeface="Arial Black" panose="020B0A04020102020204" pitchFamily="34" charset="0"/>
              </a:rPr>
              <a:t>discussão  e </a:t>
            </a:r>
            <a:r>
              <a:rPr lang="pt-BR" sz="2000" dirty="0" smtClean="0">
                <a:latin typeface="Arial Black" panose="020B0A04020102020204" pitchFamily="34" charset="0"/>
              </a:rPr>
              <a:t>estudo </a:t>
            </a:r>
            <a:r>
              <a:rPr lang="pt-BR" sz="2000" dirty="0">
                <a:latin typeface="Arial Black" panose="020B0A04020102020204" pitchFamily="34" charset="0"/>
              </a:rPr>
              <a:t>de alguns casos; </a:t>
            </a:r>
            <a:endParaRPr lang="pt-BR" sz="2000" dirty="0" smtClean="0"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 Black" panose="020B0A04020102020204" pitchFamily="34" charset="0"/>
              </a:rPr>
              <a:t>Compartilhamos </a:t>
            </a:r>
            <a:r>
              <a:rPr lang="pt-BR" sz="2000" dirty="0">
                <a:latin typeface="Arial Black" panose="020B0A04020102020204" pitchFamily="34" charset="0"/>
              </a:rPr>
              <a:t>com as usuárias e a comunidade as condutas esperadas para que possam exercer o controle social; </a:t>
            </a:r>
            <a:endParaRPr lang="pt-BR" sz="2000" dirty="0" smtClean="0"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 Black" panose="020B0A04020102020204" pitchFamily="34" charset="0"/>
              </a:rPr>
              <a:t>Capacitações </a:t>
            </a:r>
            <a:r>
              <a:rPr lang="pt-BR" sz="2000" dirty="0">
                <a:latin typeface="Arial Black" panose="020B0A04020102020204" pitchFamily="34" charset="0"/>
              </a:rPr>
              <a:t>em dois encontros com apresentação do projeto e capacitação clinica para o tema.</a:t>
            </a:r>
          </a:p>
        </p:txBody>
      </p:sp>
    </p:spTree>
    <p:extLst>
      <p:ext uri="{BB962C8B-B14F-4D97-AF65-F5344CB8AC3E}">
        <p14:creationId xmlns:p14="http://schemas.microsoft.com/office/powerpoint/2010/main" val="211239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d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Grade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ad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384</TotalTime>
  <Words>1415</Words>
  <Application>Microsoft Office PowerPoint</Application>
  <PresentationFormat>Apresentação na tela (4:3)</PresentationFormat>
  <Paragraphs>173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Grade</vt:lpstr>
      <vt:lpstr>Apresentação do PowerPoint</vt:lpstr>
      <vt:lpstr>introdução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discussão</vt:lpstr>
      <vt:lpstr>discussão</vt:lpstr>
      <vt:lpstr>Reflexão critica sobre o processo pessoal de aprendizagem na implantação da intervenção </vt:lpstr>
      <vt:lpstr>Apresentação do PowerPoint</vt:lpstr>
    </vt:vector>
  </TitlesOfParts>
  <Company>Nome da sua empresa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Seu nome de usuário</dc:creator>
  <cp:lastModifiedBy>Seu nome de usuário</cp:lastModifiedBy>
  <cp:revision>45</cp:revision>
  <dcterms:created xsi:type="dcterms:W3CDTF">2014-02-27T16:24:03Z</dcterms:created>
  <dcterms:modified xsi:type="dcterms:W3CDTF">2014-06-26T13:41:15Z</dcterms:modified>
</cp:coreProperties>
</file>