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340" r:id="rId9"/>
    <p:sldId id="273" r:id="rId10"/>
    <p:sldId id="274" r:id="rId11"/>
    <p:sldId id="281" r:id="rId12"/>
    <p:sldId id="344" r:id="rId13"/>
    <p:sldId id="314" r:id="rId14"/>
    <p:sldId id="285" r:id="rId15"/>
    <p:sldId id="350" r:id="rId16"/>
    <p:sldId id="345" r:id="rId17"/>
    <p:sldId id="351" r:id="rId18"/>
    <p:sldId id="318" r:id="rId19"/>
    <p:sldId id="288" r:id="rId20"/>
    <p:sldId id="338" r:id="rId21"/>
    <p:sldId id="346" r:id="rId22"/>
    <p:sldId id="347" r:id="rId23"/>
    <p:sldId id="348" r:id="rId24"/>
    <p:sldId id="308" r:id="rId25"/>
    <p:sldId id="315" r:id="rId26"/>
    <p:sldId id="310" r:id="rId27"/>
    <p:sldId id="316" r:id="rId28"/>
    <p:sldId id="343" r:id="rId29"/>
    <p:sldId id="34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6" autoAdjust="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%20corrigi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\UNIDAD%203\planilha%20final%20corrigi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Marilin\planilha%20final%20(9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635"/>
          <c:y val="0.3357670217107338"/>
          <c:w val="0.84677502714590991"/>
          <c:h val="0.540146947969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0.26838235294117646</c:v>
                </c:pt>
                <c:pt idx="1">
                  <c:v>0.53676470588234693</c:v>
                </c:pt>
                <c:pt idx="2">
                  <c:v>0.75735294117647067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77920"/>
        <c:axId val="34070528"/>
      </c:barChart>
      <c:catAx>
        <c:axId val="633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70528"/>
        <c:crosses val="autoZero"/>
        <c:auto val="1"/>
        <c:lblAlgn val="ctr"/>
        <c:lblOffset val="100"/>
        <c:noMultiLvlLbl val="0"/>
      </c:catAx>
      <c:valAx>
        <c:axId val="34070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779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5125"/>
          <c:h val="0.57954759835019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0.11235955056179735</c:v>
                </c:pt>
                <c:pt idx="1">
                  <c:v>0.35955056179775691</c:v>
                </c:pt>
                <c:pt idx="2">
                  <c:v>0.42696629213483528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08128"/>
        <c:axId val="34072832"/>
      </c:barChart>
      <c:catAx>
        <c:axId val="634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72832"/>
        <c:crosses val="autoZero"/>
        <c:auto val="1"/>
        <c:lblAlgn val="ctr"/>
        <c:lblOffset val="100"/>
        <c:noMultiLvlLbl val="0"/>
      </c:catAx>
      <c:valAx>
        <c:axId val="34072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0812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1065399943873"/>
          <c:y val="0.31854838709677685"/>
          <c:w val="0.83789559816571046"/>
          <c:h val="0.55241935483870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0.3424657534246599</c:v>
                </c:pt>
                <c:pt idx="1">
                  <c:v>0.36700336700336889</c:v>
                </c:pt>
                <c:pt idx="2">
                  <c:v>0.51026392961876421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75104"/>
        <c:axId val="34078016"/>
      </c:barChart>
      <c:catAx>
        <c:axId val="657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78016"/>
        <c:crosses val="autoZero"/>
        <c:auto val="1"/>
        <c:lblAlgn val="ctr"/>
        <c:lblOffset val="100"/>
        <c:noMultiLvlLbl val="0"/>
      </c:catAx>
      <c:valAx>
        <c:axId val="34078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7510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4789915966326"/>
          <c:y val="0.26693227091633465"/>
          <c:w val="0.83613445378151263"/>
          <c:h val="0.6095617529880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0.19607843137254904</c:v>
                </c:pt>
                <c:pt idx="1">
                  <c:v>0.25688073394495847</c:v>
                </c:pt>
                <c:pt idx="2">
                  <c:v>0.29661016949152541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44928"/>
        <c:axId val="34243712"/>
      </c:barChart>
      <c:catAx>
        <c:axId val="628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3712"/>
        <c:crosses val="autoZero"/>
        <c:auto val="1"/>
        <c:lblAlgn val="ctr"/>
        <c:lblOffset val="100"/>
        <c:noMultiLvlLbl val="0"/>
      </c:catAx>
      <c:valAx>
        <c:axId val="34243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84492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367676573116"/>
          <c:y val="0.34866029016311612"/>
          <c:w val="0.87290632323426887"/>
          <c:h val="0.52107474659792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0.3424657534246599</c:v>
                </c:pt>
                <c:pt idx="1">
                  <c:v>0.37037037037037457</c:v>
                </c:pt>
                <c:pt idx="2">
                  <c:v>0.51319648093841641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72064"/>
        <c:axId val="34247168"/>
      </c:barChart>
      <c:catAx>
        <c:axId val="660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7168"/>
        <c:crosses val="autoZero"/>
        <c:auto val="1"/>
        <c:lblAlgn val="ctr"/>
        <c:lblOffset val="100"/>
        <c:noMultiLvlLbl val="0"/>
      </c:catAx>
      <c:valAx>
        <c:axId val="34247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0720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1065399943873"/>
          <c:y val="0.28417266187050694"/>
          <c:w val="0.83789559816571002"/>
          <c:h val="0.60071942446043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0.19607843137254904</c:v>
                </c:pt>
                <c:pt idx="1">
                  <c:v>0.26605504587155965</c:v>
                </c:pt>
                <c:pt idx="2">
                  <c:v>0.68644067796610164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95104"/>
        <c:axId val="34245440"/>
      </c:barChart>
      <c:catAx>
        <c:axId val="6609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5440"/>
        <c:crosses val="autoZero"/>
        <c:auto val="1"/>
        <c:lblAlgn val="ctr"/>
        <c:lblOffset val="100"/>
        <c:noMultiLvlLbl val="0"/>
      </c:catAx>
      <c:valAx>
        <c:axId val="34245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095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612"/>
          <c:y val="0.3919427939803522"/>
          <c:w val="0.84677502714590935"/>
          <c:h val="0.49084424666697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0.34246575342465974</c:v>
                </c:pt>
                <c:pt idx="1">
                  <c:v>0.37037037037037429</c:v>
                </c:pt>
                <c:pt idx="2">
                  <c:v>0.51176470588234646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38944"/>
        <c:axId val="62957248"/>
      </c:barChart>
      <c:catAx>
        <c:axId val="659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957248"/>
        <c:crosses val="autoZero"/>
        <c:auto val="1"/>
        <c:lblAlgn val="ctr"/>
        <c:lblOffset val="100"/>
        <c:noMultiLvlLbl val="0"/>
      </c:catAx>
      <c:valAx>
        <c:axId val="629572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38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33453237410072006"/>
          <c:w val="0.84426229508196537"/>
          <c:h val="0.5395683453237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0.19607843137254904</c:v>
                </c:pt>
                <c:pt idx="1">
                  <c:v>0.26605504587155965</c:v>
                </c:pt>
                <c:pt idx="2">
                  <c:v>0.30508474576271294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19840"/>
        <c:axId val="34250048"/>
      </c:barChart>
      <c:catAx>
        <c:axId val="660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50048"/>
        <c:crosses val="autoZero"/>
        <c:auto val="1"/>
        <c:lblAlgn val="ctr"/>
        <c:lblOffset val="100"/>
        <c:noMultiLvlLbl val="0"/>
      </c:catAx>
      <c:valAx>
        <c:axId val="342500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0198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EBC7-5E9D-4643-B251-582DB3AE10EA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D9AB-870C-4180-BF0A-85B1E09B10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1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EF069-ACF9-486A-9CD5-DFCAE87BA3F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848872" cy="3297548"/>
          </a:xfrm>
        </p:spPr>
        <p:txBody>
          <a:bodyPr/>
          <a:lstStyle/>
          <a:p>
            <a:pPr marL="182880" indent="0" algn="ctr">
              <a:buNone/>
            </a:pPr>
            <a:r>
              <a:rPr lang="pt-BR" sz="4000" dirty="0" smtClean="0"/>
              <a:t>Melhoria </a:t>
            </a:r>
            <a:r>
              <a:rPr lang="pt-BR" sz="4000" dirty="0"/>
              <a:t>n</a:t>
            </a:r>
            <a:r>
              <a:rPr lang="pt-BR" sz="4000" dirty="0" smtClean="0"/>
              <a:t>a atenção de prevenção do câncer de colo de útero e do câncer de mama na UBS Joana Carmina Da costa, Jaicós/PI</a:t>
            </a:r>
            <a:r>
              <a:rPr lang="pt-BR" sz="4000" dirty="0"/>
              <a:t>.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31640" y="5500702"/>
            <a:ext cx="6192688" cy="857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/>
              <a:t>MARILIN RIVEAUX MATOS</a:t>
            </a:r>
            <a:endParaRPr lang="pt-BR" dirty="0"/>
          </a:p>
          <a:p>
            <a:pPr algn="ctr"/>
            <a:r>
              <a:rPr lang="pt-BR" dirty="0" smtClean="0"/>
              <a:t>Orientador: Clodoaldo Penha Antoniassi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283301"/>
            <a:ext cx="7128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pt-BR" sz="2000" dirty="0"/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Turma nº</a:t>
            </a:r>
            <a:r>
              <a:rPr lang="pt-BR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pt-BR" sz="2000" dirty="0"/>
          </a:p>
        </p:txBody>
      </p:sp>
      <p:pic>
        <p:nvPicPr>
          <p:cNvPr id="7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7082"/>
            <a:ext cx="935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511072"/>
            <a:ext cx="7272808" cy="53469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600" dirty="0" smtClean="0"/>
              <a:t>Estabelecido </a:t>
            </a:r>
            <a:r>
              <a:rPr lang="pt-BR" sz="2600" dirty="0"/>
              <a:t>a função de cada membro da equipe na intervenção</a:t>
            </a:r>
          </a:p>
          <a:p>
            <a:pPr>
              <a:buFontTx/>
              <a:buChar char="-"/>
            </a:pPr>
            <a:r>
              <a:rPr lang="pt-BR" sz="2600" dirty="0"/>
              <a:t>Monitoramento </a:t>
            </a:r>
            <a:r>
              <a:rPr lang="pt-BR" sz="2600" dirty="0" smtClean="0"/>
              <a:t>quinzenal</a:t>
            </a:r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Palestras constantes na UBS e no </a:t>
            </a:r>
            <a:r>
              <a:rPr lang="pt-BR" sz="2600" dirty="0" smtClean="0"/>
              <a:t>interior sobre o tema.</a:t>
            </a:r>
            <a:endParaRPr lang="pt-BR" sz="2600" dirty="0"/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19387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30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68580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1: Ampliar a cobertura de detecção precoce do câncer de colo de útero e do câncer de mama.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-Meta 1: Ampliar a cobertura de detecção precoce do câncer  de colo de útero das mulheres na faixa etária entre 25-64 anos para 50%.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-Resultado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 (26,8%), 146 (53,7%), 205 (75,7%)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408204" y="546493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6072206"/>
            <a:ext cx="745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</a:t>
            </a:r>
            <a:r>
              <a:rPr lang="pt-BR" sz="1600" dirty="0" smtClean="0"/>
              <a:t>de mulheres entre 25-64 anos com exame em dia para detecção precoce de câncer de colo de útero nos meses de Março-Maio,2015,Jaicós/PI</a:t>
            </a:r>
            <a:r>
              <a:rPr lang="pt-BR" sz="1600" dirty="0"/>
              <a:t>.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785786" y="2571744"/>
          <a:ext cx="707236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36712"/>
            <a:ext cx="8929718" cy="6160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-Meta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pt-BR" sz="2000" dirty="0" smtClean="0"/>
              <a:t> Ampliar a cobertura de detecção precoce do câncer de mama das mulheres na faixa etária entre 50 e 69 anos de idade para 50%.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10 (11,2%), 32(36%), 38 (42,7%)</a:t>
            </a:r>
            <a:endParaRPr lang="pt-BR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408204" y="546493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071538" y="578645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- Proporção de mulheres entre 50-69 anos com exame em dia para detecção precoce de câncer de mama nos meses de Março-Maio de </a:t>
            </a:r>
            <a:r>
              <a:rPr lang="pt-BR" sz="1600" dirty="0"/>
              <a:t>2015, Jaicós/PI.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714348" y="2172652"/>
          <a:ext cx="7429552" cy="332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100" y="1268760"/>
            <a:ext cx="8607900" cy="6588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 2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Melhorar a qualidade do atendimento das mulheres que realizam detecção de câncer de colo de útero e de mama.</a:t>
            </a:r>
          </a:p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Meta 3: Obter 100% de coleta de amostras satisfatória do exame citopatologico do colo de útero.</a:t>
            </a:r>
          </a:p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pt-BR" sz="2400" dirty="0" smtClean="0">
                <a:solidFill>
                  <a:srgbClr val="FF0000"/>
                </a:solidFill>
              </a:rPr>
              <a:t>Resultado: Todas as amostras estiveram satisfatórias nos </a:t>
            </a:r>
            <a:r>
              <a:rPr lang="pt-BR" sz="2400" dirty="0" err="1" smtClean="0">
                <a:solidFill>
                  <a:srgbClr val="FF0000"/>
                </a:solidFill>
              </a:rPr>
              <a:t>tres</a:t>
            </a:r>
            <a:r>
              <a:rPr lang="pt-BR" sz="2400" dirty="0" smtClean="0">
                <a:solidFill>
                  <a:srgbClr val="FF0000"/>
                </a:solidFill>
              </a:rPr>
              <a:t> meses da intervenção, ao final foram 205 (100%)</a:t>
            </a:r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71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pt-BR" sz="2800" dirty="0"/>
          </a:p>
          <a:p>
            <a:pPr>
              <a:buNone/>
            </a:pPr>
            <a:r>
              <a:rPr lang="pt-BR" sz="2800" b="1" dirty="0"/>
              <a:t>-Objetivo 3: </a:t>
            </a:r>
            <a:r>
              <a:rPr lang="pt-BR" sz="2800" dirty="0"/>
              <a:t>-Melhorar a adesão das mulheres à realização de exame </a:t>
            </a:r>
            <a:r>
              <a:rPr lang="pt-BR" sz="2800" dirty="0" err="1"/>
              <a:t>citopatológico</a:t>
            </a:r>
            <a:r>
              <a:rPr lang="pt-BR" sz="2800" dirty="0"/>
              <a:t> de colo de útero e mamografia.</a:t>
            </a:r>
          </a:p>
          <a:p>
            <a:pPr>
              <a:buNone/>
            </a:pPr>
            <a:r>
              <a:rPr lang="pt-BR" sz="2800" b="1" dirty="0"/>
              <a:t>-Meta 4 - </a:t>
            </a:r>
            <a:r>
              <a:rPr lang="pt-BR" sz="2800" dirty="0"/>
              <a:t>Identificar 100% das mulheres com exame </a:t>
            </a:r>
            <a:r>
              <a:rPr lang="pt-BR" sz="2800" dirty="0" err="1"/>
              <a:t>citopatológico</a:t>
            </a:r>
            <a:r>
              <a:rPr lang="pt-BR" sz="2800" dirty="0"/>
              <a:t> alterado sem acompanhamento pela UBS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-Resultado: No primeiro e segundo mês da intervenção não tivemos exames </a:t>
            </a:r>
            <a:r>
              <a:rPr lang="pt-BR" sz="2800" dirty="0" err="1">
                <a:solidFill>
                  <a:srgbClr val="FF0000"/>
                </a:solidFill>
              </a:rPr>
              <a:t>citopatologico</a:t>
            </a:r>
            <a:r>
              <a:rPr lang="pt-BR" sz="2800" dirty="0">
                <a:solidFill>
                  <a:srgbClr val="FF0000"/>
                </a:solidFill>
              </a:rPr>
              <a:t> alterados, e no terceiro mês tivemos só uma usuária com lesão de baixo grau, e a mesma foi orientada sobre a conduta nesses casos e mantem acompanhamento pela UBS.</a:t>
            </a:r>
          </a:p>
          <a:p>
            <a:pPr>
              <a:buFontTx/>
              <a:buChar char="-"/>
            </a:pPr>
            <a:endParaRPr lang="pt-BR" sz="2800" dirty="0"/>
          </a:p>
          <a:p>
            <a:pPr marL="45720" indent="0">
              <a:buNone/>
            </a:pPr>
            <a:endParaRPr lang="pt-BR" sz="2800" dirty="0"/>
          </a:p>
          <a:p>
            <a:pPr marL="45720" indent="0">
              <a:buNone/>
            </a:pPr>
            <a:endParaRPr lang="pt-BR" sz="2800" dirty="0"/>
          </a:p>
          <a:p>
            <a:pPr marL="4572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58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03" y="764704"/>
            <a:ext cx="8607900" cy="6588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Meta 5:</a:t>
            </a:r>
            <a:r>
              <a:rPr lang="pt-BR" sz="2400" dirty="0" smtClean="0"/>
              <a:t> Identificar 100% das mulheres com mamografia alterada sem acompanhamento pela unidade de saúde.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 Resultado: </a:t>
            </a:r>
            <a:r>
              <a:rPr lang="pt-BR" sz="2400" dirty="0">
                <a:solidFill>
                  <a:srgbClr val="FF0000"/>
                </a:solidFill>
              </a:rPr>
              <a:t>Em relação aos exames de mamografias 100% dos exames realizados (38), nenhum deles estava alterado.</a:t>
            </a:r>
          </a:p>
          <a:p>
            <a:pPr>
              <a:buNone/>
            </a:pPr>
            <a:r>
              <a:rPr lang="pt-BR" sz="2400" b="1" dirty="0" smtClean="0"/>
              <a:t> -Meta 6 :</a:t>
            </a:r>
            <a:r>
              <a:rPr lang="pt-BR" sz="2400" dirty="0" smtClean="0"/>
              <a:t> Realizar busca ativa em 100% de mulheres com exame citopatológico alterado sem acompanhamento pela unidade de saúde.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-Resultado: </a:t>
            </a:r>
            <a:r>
              <a:rPr lang="pt-BR" sz="2400" dirty="0">
                <a:solidFill>
                  <a:srgbClr val="FF0000"/>
                </a:solidFill>
              </a:rPr>
              <a:t>No primeiro e segundo mês da intervenção não tivemos exames </a:t>
            </a:r>
            <a:r>
              <a:rPr lang="pt-BR" sz="2400" dirty="0" err="1">
                <a:solidFill>
                  <a:srgbClr val="FF0000"/>
                </a:solidFill>
              </a:rPr>
              <a:t>citopatologico</a:t>
            </a:r>
            <a:r>
              <a:rPr lang="pt-BR" sz="2400" dirty="0">
                <a:solidFill>
                  <a:srgbClr val="FF0000"/>
                </a:solidFill>
              </a:rPr>
              <a:t> alterados. No terceiro mês tivemos só uma usuária com lesão de baixo grau, com a qual não houve necessidade de fazer busca ativa, pois a mesma foi  orientada sobre a conduta nesse caso e mantem acompanhamento pela UBS. De forma geral todas as usuárias tiveram acesso aos resultados.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71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dirty="0"/>
              <a:t>-Meta 7 : Realizar busca ativa em 100% de mulheres com mamografia alterada sem acompanhamento pela unidade de saúde.</a:t>
            </a:r>
          </a:p>
          <a:p>
            <a:pPr>
              <a:buNone/>
            </a:pPr>
            <a:r>
              <a:rPr lang="pt-BR" sz="2800" dirty="0">
                <a:solidFill>
                  <a:srgbClr val="FF0000"/>
                </a:solidFill>
              </a:rPr>
              <a:t> - Resultado: Em relação aos exames de mamografias 100% das realizadas (38), nenhuma delas estava alterada, pelo que também não foi preciso fazer busca ativa de usuárias. De forma geral todas as usuárias tiveram acesso aos resultados.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1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103844" cy="22385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Objetivo 4:</a:t>
            </a:r>
            <a:r>
              <a:rPr lang="pt-BR" sz="2400" dirty="0" smtClean="0"/>
              <a:t>Melhorar o registro das informações.</a:t>
            </a:r>
          </a:p>
          <a:p>
            <a:pPr marL="45720" indent="0">
              <a:buNone/>
            </a:pPr>
            <a:r>
              <a:rPr lang="pt-BR" sz="2400" dirty="0" smtClean="0"/>
              <a:t>Meta 8: Manter registro da coleta de exame citopatológico de colo de útero  em registro específico em 100% das mulheres cadastradas.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50 (34,2%),109 (36,7%), 173(51%).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38111" y="564357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mulheres com registro adequado do exame citopatologico de colo de útero nos meses de Março-Maio, 2015, Jaicos/PI.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928662" y="2786058"/>
          <a:ext cx="614366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65253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9: </a:t>
            </a:r>
            <a:r>
              <a:rPr lang="pt-BR" sz="2400" dirty="0" smtClean="0"/>
              <a:t>Manter registro da realização da mamografia em registro específico em 100% das mulheres cadastradas.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Resultado: 10 (19,61%), 28 (25,7%), 35 (29,7%). A </a:t>
            </a:r>
            <a:r>
              <a:rPr lang="pt-BR" sz="2400" dirty="0">
                <a:solidFill>
                  <a:srgbClr val="FF0000"/>
                </a:solidFill>
              </a:rPr>
              <a:t>causa desse baixo resultado está relacionada a não conseguir realizar as mamografias.</a:t>
            </a:r>
          </a:p>
          <a:p>
            <a:pPr>
              <a:buFontTx/>
              <a:buChar char="-"/>
            </a:pPr>
            <a:endParaRPr lang="pt-BR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020272" y="429309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091122" y="429309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2910" y="5572141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Proporção de mulheres com registro adequado da mamografia nos meses de Março-Maio, 2015, Jaicos/PI</a:t>
            </a:r>
          </a:p>
          <a:p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6624228" y="530120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17590144"/>
              </p:ext>
            </p:extLst>
          </p:nvPr>
        </p:nvGraphicFramePr>
        <p:xfrm>
          <a:off x="1165594" y="2708920"/>
          <a:ext cx="5854678" cy="28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3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276872"/>
            <a:ext cx="6400800" cy="3474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  Os elevados índices de incidência e mortalidade por câncer do colo do útero e da mama no Brasil justificam a implantação de estratégias efetivas de controle dessas doenças que incluam ações de promoção á saúde, prevenção e detecção precoce (BRASIL, 2013).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704376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-Objetivo 5: </a:t>
            </a:r>
            <a:r>
              <a:rPr lang="pt-BR" sz="2400" dirty="0" smtClean="0"/>
              <a:t> Mapear as mulheres de risco para câncer de colo de útero e de mama.</a:t>
            </a:r>
          </a:p>
          <a:p>
            <a:pPr>
              <a:buNone/>
            </a:pPr>
            <a:r>
              <a:rPr lang="pt-BR" sz="2400" b="1" dirty="0" smtClean="0"/>
              <a:t>- Meta 10:</a:t>
            </a:r>
            <a:r>
              <a:rPr lang="pt-BR" sz="2400" dirty="0" smtClean="0"/>
              <a:t>Pesquisar sinais de alerta para câncer de colo de útero em 100% das mulheres entre 25 e 64 anos (Dor e sangramento após relação sexual e/ou corrimento vaginal excessivo).</a:t>
            </a:r>
            <a:endParaRPr lang="pt-BR" sz="2400" dirty="0"/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-Resultados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50(34,2%), 110(37%), 174(51,3%). 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7224" y="6165304"/>
            <a:ext cx="774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mulheres entre 25-64 anos com pesquisa de sinais de alerta para câncer de colo de útero nos meses d</a:t>
            </a:r>
            <a:r>
              <a:rPr lang="pt-BR" dirty="0" smtClean="0">
                <a:cs typeface="Arial" panose="020B0604020202020204" pitchFamily="34" charset="0"/>
              </a:rPr>
              <a:t>e </a:t>
            </a:r>
            <a:r>
              <a:rPr lang="pt-BR" dirty="0">
                <a:cs typeface="Arial" panose="020B0604020202020204" pitchFamily="34" charset="0"/>
              </a:rPr>
              <a:t>fevereiro a abril de 2015, Jaicós/PI.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39657146"/>
              </p:ext>
            </p:extLst>
          </p:nvPr>
        </p:nvGraphicFramePr>
        <p:xfrm>
          <a:off x="1043608" y="3284984"/>
          <a:ext cx="5760640" cy="276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692696"/>
            <a:ext cx="7043766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- Meta 11: </a:t>
            </a:r>
            <a:r>
              <a:rPr lang="pt-BR" sz="2400" dirty="0" smtClean="0"/>
              <a:t>Realizar avaliação de risco para câncer de mama em 100% das mulheres entre 50 e 69 anos.</a:t>
            </a:r>
            <a:endParaRPr lang="pt-BR" sz="2400" dirty="0"/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-Resultados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10(19,6%), 29(26,6%),  81(68,6%). 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7224" y="5857892"/>
            <a:ext cx="724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Proporção de mulheres entre 50-69 anos com avaliação de risco para câncer de mama nos meses de Março-Maio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  <a:r>
              <a:rPr lang="pt-BR" dirty="0">
                <a:cs typeface="Arial" panose="020B0604020202020204" pitchFamily="34" charset="0"/>
              </a:rPr>
              <a:t>de 2015, Jaicós/PI.</a:t>
            </a: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85786" y="2285992"/>
          <a:ext cx="68580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20688"/>
            <a:ext cx="8104414" cy="2232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2400" b="1" dirty="0" smtClean="0"/>
              <a:t>-Objetivo 6: </a:t>
            </a:r>
            <a:r>
              <a:rPr lang="pt-BR" sz="2400" dirty="0" smtClean="0"/>
              <a:t>Promover a saúde das mulheres que realizam detecção precoce de câncer de colo de útero e de mama na unidade de saúde.</a:t>
            </a:r>
          </a:p>
          <a:p>
            <a:pPr>
              <a:buNone/>
            </a:pPr>
            <a:r>
              <a:rPr lang="pt-BR" sz="2400" b="1" dirty="0" smtClean="0"/>
              <a:t>Meta 12: </a:t>
            </a:r>
            <a:r>
              <a:rPr lang="pt-BR" sz="2400" dirty="0" smtClean="0"/>
              <a:t>Orientar 100% das mulheres cadastradas sobre doenças sexualmente transmissíveis (DST) e fatores de risco para câncer de colo de útero.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-Resultados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50(34,2%), 110(37%), 174(51,2%). 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5643579"/>
            <a:ext cx="760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/>
              <a:t>Proporção de mulheres entre 25-59 anos que receberam orientações sobre DST e fatores de risco para câncer de colo de útero nos meses de Março-Maio, 2015,Jaicos/PI.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67376976"/>
              </p:ext>
            </p:extLst>
          </p:nvPr>
        </p:nvGraphicFramePr>
        <p:xfrm>
          <a:off x="714348" y="2996952"/>
          <a:ext cx="6665964" cy="25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553" y="620688"/>
            <a:ext cx="704376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- Meta 13:</a:t>
            </a:r>
            <a:r>
              <a:rPr lang="pt-BR" sz="2400" dirty="0" smtClean="0"/>
              <a:t> Orientar 100% das mulheres cadastradas sobre doenças sexualmente transmissíveis (DST) e fatores de risco para câncer de mama.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 Resultado: 10(19,6%), 29(26,6%),  81(68,6%).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5643579"/>
            <a:ext cx="760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/>
              <a:t>Proporção de mulheres entre 50-69 anos que receberam orientações sobre DST e fatores de risco para câncer de mama nos meses de Março- Maio, 2015 ,Jaicos/PI</a:t>
            </a: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928662" y="2500306"/>
          <a:ext cx="571504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700808"/>
            <a:ext cx="7101432" cy="478055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t-BR" sz="2400" cap="all" dirty="0" smtClean="0"/>
              <a:t>Importância para o serviço:</a:t>
            </a:r>
          </a:p>
          <a:p>
            <a:pPr>
              <a:buNone/>
            </a:pPr>
            <a:r>
              <a:rPr lang="pt-BR" dirty="0" smtClean="0"/>
              <a:t>- Melhoramos </a:t>
            </a:r>
            <a:r>
              <a:rPr lang="pt-BR" dirty="0"/>
              <a:t>os registros das </a:t>
            </a:r>
            <a:r>
              <a:rPr lang="pt-BR" dirty="0" smtClean="0"/>
              <a:t>informações;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/>
              <a:t> </a:t>
            </a:r>
            <a:r>
              <a:rPr lang="pt-BR" dirty="0" smtClean="0"/>
              <a:t>Pesquisar </a:t>
            </a:r>
            <a:r>
              <a:rPr lang="pt-BR" dirty="0"/>
              <a:t>sinais de alerta para câncer de colo de útero e avaliar risco para câncer de </a:t>
            </a:r>
            <a:r>
              <a:rPr lang="pt-BR" dirty="0" smtClean="0"/>
              <a:t>mama;</a:t>
            </a:r>
          </a:p>
          <a:p>
            <a:pPr>
              <a:buNone/>
            </a:pPr>
            <a:r>
              <a:rPr lang="pt-BR" dirty="0" smtClean="0"/>
              <a:t>- Ações </a:t>
            </a:r>
            <a:r>
              <a:rPr lang="pt-BR" dirty="0"/>
              <a:t>de promoção e </a:t>
            </a:r>
            <a:r>
              <a:rPr lang="pt-BR" dirty="0" smtClean="0"/>
              <a:t>prevenção - que </a:t>
            </a:r>
            <a:r>
              <a:rPr lang="pt-BR" dirty="0"/>
              <a:t>antes não ocorriam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Agendamento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consultas</a:t>
            </a:r>
            <a:r>
              <a:rPr lang="en-US" dirty="0"/>
              <a:t>  </a:t>
            </a:r>
            <a:r>
              <a:rPr lang="en-US" dirty="0" err="1" smtClean="0"/>
              <a:t>quinzenais</a:t>
            </a:r>
            <a:endParaRPr lang="en-US" dirty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cap="all" dirty="0" smtClean="0"/>
              <a:t>Importância </a:t>
            </a:r>
            <a:r>
              <a:rPr lang="pt-BR" sz="2400" cap="all" dirty="0"/>
              <a:t>para a </a:t>
            </a:r>
            <a:r>
              <a:rPr lang="pt-BR" sz="2400" cap="all" dirty="0" smtClean="0"/>
              <a:t>equipe:</a:t>
            </a:r>
            <a:endParaRPr lang="pt-BR" sz="2400" cap="all" dirty="0"/>
          </a:p>
          <a:p>
            <a:pPr>
              <a:buFontTx/>
              <a:buChar char="-"/>
            </a:pPr>
            <a:r>
              <a:rPr lang="pt-BR" dirty="0" smtClean="0"/>
              <a:t>Capacitação da equipe;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Integração da </a:t>
            </a:r>
            <a:r>
              <a:rPr lang="pt-BR" dirty="0" smtClean="0"/>
              <a:t>equipe;</a:t>
            </a:r>
            <a:r>
              <a:rPr lang="pt-BR" dirty="0"/>
              <a:t>	</a:t>
            </a:r>
          </a:p>
          <a:p>
            <a:pPr>
              <a:buFontTx/>
              <a:buChar char="-"/>
            </a:pPr>
            <a:r>
              <a:rPr lang="en-US" dirty="0" smtClean="0"/>
              <a:t>Ampliação da </a:t>
            </a:r>
            <a:r>
              <a:rPr lang="en-US" dirty="0" err="1" smtClean="0"/>
              <a:t>cobertura</a:t>
            </a:r>
            <a:r>
              <a:rPr lang="en-US" dirty="0"/>
              <a:t> </a:t>
            </a:r>
            <a:r>
              <a:rPr lang="en-US" dirty="0" smtClean="0"/>
              <a:t>(ACS-</a:t>
            </a:r>
            <a:r>
              <a:rPr lang="en-US" dirty="0" err="1" smtClean="0"/>
              <a:t>cadastro</a:t>
            </a:r>
            <a:r>
              <a:rPr lang="en-US" dirty="0" smtClean="0"/>
              <a:t>);</a:t>
            </a:r>
          </a:p>
          <a:p>
            <a:pPr>
              <a:buFontTx/>
              <a:buChar char="-"/>
            </a:pPr>
            <a:r>
              <a:rPr lang="en-US" dirty="0" err="1" smtClean="0"/>
              <a:t>Ajuda</a:t>
            </a:r>
            <a:r>
              <a:rPr lang="en-US" dirty="0" smtClean="0"/>
              <a:t> de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equipes</a:t>
            </a:r>
            <a:r>
              <a:rPr lang="en-US" dirty="0" smtClean="0"/>
              <a:t> (</a:t>
            </a:r>
            <a:r>
              <a:rPr lang="en-US" dirty="0" err="1" smtClean="0"/>
              <a:t>enfermeiro</a:t>
            </a:r>
            <a:r>
              <a:rPr lang="en-US" dirty="0" smtClean="0"/>
              <a:t> </a:t>
            </a:r>
            <a:r>
              <a:rPr lang="en-US" dirty="0" err="1" smtClean="0"/>
              <a:t>homem-tabu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2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00808"/>
            <a:ext cx="6768752" cy="426680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cap="all" dirty="0" smtClean="0"/>
              <a:t>-Importância para a comunidade:</a:t>
            </a:r>
          </a:p>
          <a:p>
            <a:pPr>
              <a:buFontTx/>
              <a:buChar char="-"/>
            </a:pPr>
            <a:r>
              <a:rPr lang="pt-BR" sz="2400" dirty="0"/>
              <a:t>Melhoria na qualidade de atendimento </a:t>
            </a:r>
            <a:r>
              <a:rPr lang="pt-BR" sz="2400" dirty="0" smtClean="0"/>
              <a:t>a mulher;</a:t>
            </a:r>
          </a:p>
          <a:p>
            <a:pPr>
              <a:buFontTx/>
              <a:buChar char="-"/>
            </a:pPr>
            <a:r>
              <a:rPr lang="en-US" sz="2400" dirty="0" err="1" smtClean="0"/>
              <a:t>Mulheres</a:t>
            </a:r>
            <a:r>
              <a:rPr lang="en-US" sz="2400" dirty="0" smtClean="0"/>
              <a:t> </a:t>
            </a:r>
            <a:r>
              <a:rPr lang="en-US" sz="2400" dirty="0" err="1"/>
              <a:t>demonstram</a:t>
            </a:r>
            <a:r>
              <a:rPr lang="en-US" sz="2400" dirty="0"/>
              <a:t> </a:t>
            </a:r>
            <a:r>
              <a:rPr lang="en-US" sz="2400" dirty="0" err="1" smtClean="0"/>
              <a:t>satisfação</a:t>
            </a:r>
            <a:r>
              <a:rPr lang="en-US" sz="2400" dirty="0" smtClean="0"/>
              <a:t>;</a:t>
            </a:r>
          </a:p>
          <a:p>
            <a:pPr>
              <a:buFontTx/>
              <a:buChar char="-"/>
            </a:pPr>
            <a:r>
              <a:rPr lang="en-US" sz="2400" dirty="0" err="1" smtClean="0"/>
              <a:t>Insatisfação</a:t>
            </a:r>
            <a:r>
              <a:rPr lang="en-US" sz="2400" dirty="0" smtClean="0"/>
              <a:t> com a </a:t>
            </a:r>
            <a:r>
              <a:rPr lang="en-US" sz="2400" dirty="0" err="1" smtClean="0"/>
              <a:t>mamografia</a:t>
            </a:r>
            <a:r>
              <a:rPr lang="en-US" sz="2400" dirty="0" smtClean="0"/>
              <a:t>;</a:t>
            </a:r>
            <a:endParaRPr lang="pt-BR" sz="2400" dirty="0"/>
          </a:p>
          <a:p>
            <a:pPr>
              <a:buNone/>
            </a:pPr>
            <a:r>
              <a:rPr lang="pt-BR" sz="2400" cap="all" dirty="0" smtClean="0"/>
              <a:t> -Impacto da Intervenção:</a:t>
            </a:r>
          </a:p>
          <a:p>
            <a:pPr>
              <a:buNone/>
            </a:pPr>
            <a:r>
              <a:rPr lang="en-US" sz="2400" cap="all" dirty="0" err="1" smtClean="0"/>
              <a:t>E</a:t>
            </a:r>
            <a:r>
              <a:rPr lang="en-US" sz="2400" dirty="0" err="1" smtClean="0"/>
              <a:t>stamos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realizando</a:t>
            </a:r>
            <a:r>
              <a:rPr lang="en-US" sz="2400" dirty="0" smtClean="0"/>
              <a:t> </a:t>
            </a:r>
            <a:r>
              <a:rPr lang="en-US" sz="2400" dirty="0" err="1" smtClean="0"/>
              <a:t>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Hanseníase</a:t>
            </a:r>
            <a:r>
              <a:rPr lang="en-US" sz="2400" dirty="0" smtClean="0"/>
              <a:t> e </a:t>
            </a:r>
            <a:r>
              <a:rPr lang="en-US" sz="2400" dirty="0" err="1" smtClean="0"/>
              <a:t>Tabagismo</a:t>
            </a:r>
            <a:r>
              <a:rPr lang="en-US" sz="2400" dirty="0" smtClean="0"/>
              <a:t>.</a:t>
            </a:r>
            <a:endParaRPr lang="pt-BR" sz="2400" cap="all" dirty="0" smtClean="0"/>
          </a:p>
          <a:p>
            <a:pPr>
              <a:buNone/>
            </a:pPr>
            <a:r>
              <a:rPr lang="pt-BR" sz="2400" cap="all" dirty="0" smtClean="0"/>
              <a:t> </a:t>
            </a:r>
          </a:p>
          <a:p>
            <a:pPr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78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en-US" sz="2600" dirty="0" smtClean="0"/>
              <a:t>Dificuldades por estar em outro </a:t>
            </a:r>
            <a:r>
              <a:rPr lang="en-US" sz="2600" dirty="0" err="1" smtClean="0"/>
              <a:t>país</a:t>
            </a:r>
            <a:r>
              <a:rPr lang="en-US" sz="2600" dirty="0" smtClean="0"/>
              <a:t>;</a:t>
            </a:r>
          </a:p>
          <a:p>
            <a:pPr>
              <a:buFontTx/>
              <a:buChar char="-"/>
            </a:pPr>
            <a:r>
              <a:rPr lang="en-US" sz="2600" dirty="0" smtClean="0"/>
              <a:t>Recepção da equipe, gestores e </a:t>
            </a:r>
            <a:r>
              <a:rPr lang="en-US" sz="2600" dirty="0" err="1" smtClean="0"/>
              <a:t>comunidade</a:t>
            </a:r>
            <a:r>
              <a:rPr lang="en-US" sz="2600" dirty="0" smtClean="0"/>
              <a:t>;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Trabalho em equipe;</a:t>
            </a:r>
          </a:p>
          <a:p>
            <a:pPr>
              <a:buFontTx/>
              <a:buChar char="-"/>
            </a:pPr>
            <a:r>
              <a:rPr lang="en-US" dirty="0" err="1" smtClean="0"/>
              <a:t>Controle</a:t>
            </a:r>
            <a:r>
              <a:rPr lang="en-US" dirty="0" smtClean="0"/>
              <a:t> dos </a:t>
            </a:r>
            <a:r>
              <a:rPr lang="en-US" dirty="0" err="1" smtClean="0"/>
              <a:t>exames</a:t>
            </a:r>
            <a:r>
              <a:rPr lang="en-US" dirty="0" smtClean="0"/>
              <a:t>;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Caso clínico-consolidar conhecimento;</a:t>
            </a:r>
          </a:p>
          <a:p>
            <a:pPr>
              <a:buFontTx/>
              <a:buChar char="-"/>
            </a:pPr>
            <a:r>
              <a:rPr lang="en-US" dirty="0" err="1" smtClean="0"/>
              <a:t>Presença</a:t>
            </a:r>
            <a:r>
              <a:rPr lang="en-US" dirty="0" smtClean="0"/>
              <a:t> virtual do </a:t>
            </a:r>
            <a:r>
              <a:rPr lang="en-US" dirty="0" err="1" smtClean="0"/>
              <a:t>orientador</a:t>
            </a:r>
            <a:r>
              <a:rPr lang="en-US" dirty="0" smtClean="0"/>
              <a:t>;</a:t>
            </a: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Melhorar língua portuguesa</a:t>
            </a:r>
          </a:p>
          <a:p>
            <a:pPr>
              <a:buFontTx/>
              <a:buChar char="-"/>
            </a:pPr>
            <a:r>
              <a:rPr lang="en-US" sz="2600" dirty="0" smtClean="0"/>
              <a:t>Importância de ter ações nos 4 eixos: </a:t>
            </a:r>
            <a:r>
              <a:rPr lang="pt-BR" sz="2600" dirty="0" smtClean="0"/>
              <a:t>Monitoramento </a:t>
            </a:r>
            <a:r>
              <a:rPr lang="pt-BR" sz="2600" dirty="0"/>
              <a:t>e Avaliação, Qualificação da Prática Clínica, Organização e Gestão do Serviço e Engajamento Público.</a:t>
            </a:r>
            <a:endParaRPr lang="en-US" sz="2600" dirty="0" smtClean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4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2015\curso\semana1\Foto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282" cy="3429000"/>
          </a:xfrm>
          <a:prstGeom prst="rect">
            <a:avLst/>
          </a:prstGeom>
          <a:noFill/>
        </p:spPr>
      </p:pic>
      <p:pic>
        <p:nvPicPr>
          <p:cNvPr id="1029" name="Picture 5" descr="D:\Pictures\2015\curso\semana1\Foto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4071934" cy="3429000"/>
          </a:xfrm>
          <a:prstGeom prst="rect">
            <a:avLst/>
          </a:prstGeom>
          <a:noFill/>
        </p:spPr>
      </p:pic>
      <p:pic>
        <p:nvPicPr>
          <p:cNvPr id="1030" name="Picture 6" descr="D:\Pictures\2015\curso\semana2\Foto0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876800" cy="3357562"/>
          </a:xfrm>
          <a:prstGeom prst="rect">
            <a:avLst/>
          </a:prstGeom>
          <a:noFill/>
        </p:spPr>
      </p:pic>
      <p:pic>
        <p:nvPicPr>
          <p:cNvPr id="1031" name="Picture 7" descr="D:\Pictures\2015\curso\semana 4\Foto0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421481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ictures\2015\curso\Multirao\IMG_1476 - Cópia - Có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857752" cy="3714776"/>
          </a:xfrm>
          <a:prstGeom prst="rect">
            <a:avLst/>
          </a:prstGeom>
          <a:noFill/>
        </p:spPr>
      </p:pic>
      <p:pic>
        <p:nvPicPr>
          <p:cNvPr id="2054" name="Picture 6" descr="D:\Pictures\2015\curso\Multirao\IMG_1481 - Cóp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4214810" cy="3786214"/>
          </a:xfrm>
          <a:prstGeom prst="rect">
            <a:avLst/>
          </a:prstGeom>
          <a:noFill/>
        </p:spPr>
      </p:pic>
      <p:pic>
        <p:nvPicPr>
          <p:cNvPr id="2055" name="Picture 7" descr="D:\Pictures\2015\curso\Multirao\IMG_1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786314" cy="2857496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072066" y="4372168"/>
            <a:ext cx="3233734" cy="55703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BR" sz="4800" dirty="0" smtClean="0">
                <a:solidFill>
                  <a:srgbClr val="0070C0"/>
                </a:solidFill>
              </a:rPr>
              <a:t>OBRIGADA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276872"/>
            <a:ext cx="6400800" cy="386677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 smtClean="0"/>
              <a:t>Município de Jaicós – PI </a:t>
            </a:r>
          </a:p>
          <a:p>
            <a:pPr>
              <a:buFontTx/>
              <a:buChar char="-"/>
            </a:pPr>
            <a:r>
              <a:rPr lang="pt-BR" sz="2400" dirty="0" smtClean="0"/>
              <a:t>População de aproximadamente 18.585  habitantes (IBGE, 2010).</a:t>
            </a:r>
          </a:p>
          <a:p>
            <a:pPr>
              <a:buFontTx/>
              <a:buChar char="-"/>
            </a:pPr>
            <a:r>
              <a:rPr lang="pt-BR" sz="2400" dirty="0" smtClean="0"/>
              <a:t>9 UBS, todas possuem ESF</a:t>
            </a:r>
          </a:p>
          <a:p>
            <a:pPr>
              <a:buFontTx/>
              <a:buChar char="-"/>
            </a:pPr>
            <a:r>
              <a:rPr lang="pt-BR" sz="2400" dirty="0" smtClean="0"/>
              <a:t>1 Hospital Municipal.</a:t>
            </a:r>
          </a:p>
          <a:p>
            <a:pPr>
              <a:buFontTx/>
              <a:buChar char="-"/>
            </a:pPr>
            <a:r>
              <a:rPr lang="pt-BR" sz="2400" dirty="0" smtClean="0"/>
              <a:t>1 NASF</a:t>
            </a:r>
          </a:p>
          <a:p>
            <a:pPr>
              <a:buFontTx/>
              <a:buChar char="-"/>
            </a:pPr>
            <a:r>
              <a:rPr lang="pt-BR" sz="2400" dirty="0" smtClean="0"/>
              <a:t>1CAPS</a:t>
            </a:r>
          </a:p>
          <a:p>
            <a:pPr>
              <a:buFontTx/>
              <a:buChar char="-"/>
            </a:pPr>
            <a:r>
              <a:rPr lang="pt-BR" sz="2400" dirty="0" smtClean="0"/>
              <a:t>1CEO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4" name="Picture 2" descr="C:\Users\User\Documents\UFPEL-Projetos\640px-Piaui_Municip_Jaico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8875"/>
            <a:ext cx="152246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060848"/>
            <a:ext cx="6624736" cy="42971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600" dirty="0" smtClean="0"/>
              <a:t>UBS Joana Carmina da Costa – povoado Pão de Inxui.</a:t>
            </a:r>
          </a:p>
          <a:p>
            <a:pPr>
              <a:buFontTx/>
              <a:buChar char="-"/>
            </a:pPr>
            <a:r>
              <a:rPr lang="pt-BR" sz="2600" dirty="0" smtClean="0"/>
              <a:t>População adstrita 1909 usuários</a:t>
            </a:r>
          </a:p>
          <a:p>
            <a:pPr>
              <a:buFontTx/>
              <a:buChar char="-"/>
            </a:pPr>
            <a:r>
              <a:rPr lang="pt-BR" sz="2600" dirty="0"/>
              <a:t> Uma Equipe de Saúde da Família: </a:t>
            </a:r>
            <a:r>
              <a:rPr lang="pt-BR" sz="2600" dirty="0" smtClean="0"/>
              <a:t>uma médica, um cirurgião-dentista</a:t>
            </a:r>
            <a:r>
              <a:rPr lang="pt-BR" sz="2600" dirty="0"/>
              <a:t>, uma enfermeira, um técnico de higiene bucal, </a:t>
            </a:r>
            <a:r>
              <a:rPr lang="pt-BR" sz="2600" dirty="0" smtClean="0"/>
              <a:t>uma técnica </a:t>
            </a:r>
            <a:r>
              <a:rPr lang="pt-BR" sz="2600" dirty="0"/>
              <a:t>de </a:t>
            </a:r>
            <a:r>
              <a:rPr lang="pt-BR" sz="2600" dirty="0" smtClean="0"/>
              <a:t>enfermagem,cinco </a:t>
            </a:r>
            <a:r>
              <a:rPr lang="pt-BR" sz="2600" dirty="0"/>
              <a:t>Agentes Comunitários de Saúde (</a:t>
            </a:r>
            <a:r>
              <a:rPr lang="pt-BR" sz="2600" dirty="0" smtClean="0"/>
              <a:t>ACS) e </a:t>
            </a:r>
            <a:r>
              <a:rPr lang="pt-BR" sz="2600" dirty="0"/>
              <a:t>um auxiliar de serviços gerais ou de </a:t>
            </a:r>
            <a:r>
              <a:rPr lang="pt-BR" sz="2600" dirty="0" smtClean="0"/>
              <a:t>limpeza.</a:t>
            </a:r>
          </a:p>
          <a:p>
            <a:pPr>
              <a:buFontTx/>
              <a:buChar char="-"/>
            </a:pPr>
            <a:r>
              <a:rPr lang="pt-BR" sz="2600" dirty="0" smtClean="0"/>
              <a:t> UBS com boa estrutura.</a:t>
            </a:r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5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3713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Cadastro de mulheres com idade entre 25-54 anos  antes da intervenção– 272 (dados ACS).</a:t>
            </a:r>
          </a:p>
          <a:p>
            <a:pPr>
              <a:buFontTx/>
              <a:buChar char="-"/>
            </a:pPr>
            <a:r>
              <a:rPr lang="pt-BR" sz="2400" dirty="0" smtClean="0"/>
              <a:t>Cadastro de mulheres com idade entre 50-69 anos  antes da intervenção– 89 (dados ACS).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se fazia exame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citopatologico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 UBS e as mamografias indicadas era por solicitação das usuárias.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Não tínhamos  controle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mulheres com exame em dia para ambas doenças.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dirty="0"/>
          </a:p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400" dirty="0"/>
              <a:t>Melhorar a atenção </a:t>
            </a:r>
            <a:r>
              <a:rPr lang="pt-BR" sz="2400" dirty="0" smtClean="0"/>
              <a:t>da prevenção do câncer de colo de útero e de mama na UBS Joana Carmina da Costa, Jaicós/PI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1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72816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3800" dirty="0" smtClean="0"/>
              <a:t>1) Ampliar a cobertura de detecção precoce do câncer de colo de útero e do câncer de mama;</a:t>
            </a:r>
          </a:p>
          <a:p>
            <a:pPr marL="0" indent="0">
              <a:buNone/>
            </a:pPr>
            <a:r>
              <a:rPr lang="pt-BR" sz="3600" dirty="0" smtClean="0"/>
              <a:t>2) Melhorar </a:t>
            </a:r>
            <a:r>
              <a:rPr lang="pt-BR" sz="3600" dirty="0"/>
              <a:t>a qualidade do atendimento das mulheres que realizam detecção precoce de câncer de colo de útero e de mama na unidade de </a:t>
            </a:r>
            <a:r>
              <a:rPr lang="pt-BR" sz="3600" dirty="0" smtClean="0"/>
              <a:t>saúde;</a:t>
            </a:r>
            <a:endParaRPr lang="pt-BR" sz="3600" dirty="0"/>
          </a:p>
          <a:p>
            <a:pPr marL="0" indent="0">
              <a:buNone/>
            </a:pPr>
            <a:r>
              <a:rPr lang="pt-BR" sz="3800" dirty="0" smtClean="0"/>
              <a:t>3) Melhorar a adesão das mulheres á realização de exame citopatologico de colo de útero e mamografia;</a:t>
            </a:r>
          </a:p>
        </p:txBody>
      </p:sp>
    </p:spTree>
    <p:extLst>
      <p:ext uri="{BB962C8B-B14F-4D97-AF65-F5344CB8AC3E}">
        <p14:creationId xmlns:p14="http://schemas.microsoft.com/office/powerpoint/2010/main" val="172641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84784"/>
            <a:ext cx="7200800" cy="387988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3500" dirty="0" smtClean="0"/>
              <a:t>4) Melhorar o registro das informações;</a:t>
            </a:r>
          </a:p>
          <a:p>
            <a:pPr marL="0" indent="0">
              <a:buNone/>
            </a:pPr>
            <a:r>
              <a:rPr lang="pt-BR" sz="3500" dirty="0" smtClean="0"/>
              <a:t>5) Mapear as mulheres de risco para câncer de colo de útero e de mama; </a:t>
            </a:r>
            <a:endParaRPr lang="pt-BR" sz="3500" dirty="0"/>
          </a:p>
          <a:p>
            <a:pPr marL="0" indent="0">
              <a:buNone/>
            </a:pPr>
            <a:r>
              <a:rPr lang="pt-BR" sz="3500" dirty="0" smtClean="0"/>
              <a:t>6) Promover a saúde das mulheres que realizam detecção precoce de câncer de colo de útero e de mama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6344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060848"/>
            <a:ext cx="7056784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800" dirty="0"/>
              <a:t>Fichas espelhos, planilhas e prontuários eletrônicos </a:t>
            </a:r>
          </a:p>
          <a:p>
            <a:pPr>
              <a:buFontTx/>
              <a:buChar char="-"/>
            </a:pPr>
            <a:r>
              <a:rPr lang="pt-BR" sz="2800" dirty="0"/>
              <a:t>Arquivo especifico para as fichas espelhos</a:t>
            </a:r>
          </a:p>
          <a:p>
            <a:pPr>
              <a:buFontTx/>
              <a:buChar char="-"/>
            </a:pPr>
            <a:r>
              <a:rPr lang="pt-BR" sz="2800" dirty="0"/>
              <a:t>Treinamento de equipe</a:t>
            </a:r>
          </a:p>
          <a:p>
            <a:pPr>
              <a:buFontTx/>
              <a:buChar char="-"/>
            </a:pPr>
            <a:r>
              <a:rPr lang="pt-BR" sz="2800" dirty="0"/>
              <a:t>Caderno de Atenção Básica </a:t>
            </a:r>
            <a:r>
              <a:rPr lang="pt-BR" sz="2800" dirty="0" smtClean="0"/>
              <a:t>nº13,controle de câncer de colo de útero e mama, segunda edição. Brasilia-DF 2013</a:t>
            </a:r>
            <a:endParaRPr lang="pt-BR" sz="2800" dirty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28313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1680</TotalTime>
  <Words>1602</Words>
  <Application>Microsoft Office PowerPoint</Application>
  <PresentationFormat>Apresentação na tela (4:3)</PresentationFormat>
  <Paragraphs>189</Paragraphs>
  <Slides>29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Fluxo</vt:lpstr>
      <vt:lpstr>Melhoria na atenção de prevenção do câncer de colo de útero e do câncer de mama na UBS Joana Carmina Da costa, Jaicós/PI.</vt:lpstr>
      <vt:lpstr>Introdução</vt:lpstr>
      <vt:lpstr>Introdução</vt:lpstr>
      <vt:lpstr>Introdução</vt:lpstr>
      <vt:lpstr>Introdução</vt:lpstr>
      <vt:lpstr>Objetivo Geral</vt:lpstr>
      <vt:lpstr>Objetivos Específicos</vt:lpstr>
      <vt:lpstr>Apresentação do PowerPoint</vt:lpstr>
      <vt:lpstr>Metodologia 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Discussão</vt:lpstr>
      <vt:lpstr> Discussão</vt:lpstr>
      <vt:lpstr> Reflexão crítica</vt:lpstr>
      <vt:lpstr> Reflexão crítica</vt:lpstr>
      <vt:lpstr>Apresentação do PowerPoint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da atenção à saúde do Idoso na UBS Sítio Floresta, Pelotas/RS</dc:title>
  <dc:creator>Win7</dc:creator>
  <cp:lastModifiedBy>User</cp:lastModifiedBy>
  <cp:revision>197</cp:revision>
  <dcterms:created xsi:type="dcterms:W3CDTF">2015-01-19T21:07:57Z</dcterms:created>
  <dcterms:modified xsi:type="dcterms:W3CDTF">2015-09-18T17:10:12Z</dcterms:modified>
</cp:coreProperties>
</file>