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89" r:id="rId3"/>
    <p:sldId id="257" r:id="rId4"/>
    <p:sldId id="315" r:id="rId5"/>
    <p:sldId id="291" r:id="rId6"/>
    <p:sldId id="258" r:id="rId7"/>
    <p:sldId id="265" r:id="rId8"/>
    <p:sldId id="261" r:id="rId9"/>
    <p:sldId id="260" r:id="rId10"/>
    <p:sldId id="292" r:id="rId11"/>
    <p:sldId id="294" r:id="rId12"/>
    <p:sldId id="296" r:id="rId13"/>
    <p:sldId id="299" r:id="rId14"/>
    <p:sldId id="298" r:id="rId15"/>
    <p:sldId id="300" r:id="rId16"/>
    <p:sldId id="303" r:id="rId17"/>
    <p:sldId id="304" r:id="rId18"/>
    <p:sldId id="332" r:id="rId19"/>
    <p:sldId id="309" r:id="rId20"/>
    <p:sldId id="311" r:id="rId21"/>
    <p:sldId id="310" r:id="rId22"/>
    <p:sldId id="312" r:id="rId23"/>
    <p:sldId id="313" r:id="rId24"/>
    <p:sldId id="314" r:id="rId25"/>
    <p:sldId id="316" r:id="rId26"/>
    <p:sldId id="328" r:id="rId27"/>
    <p:sldId id="327" r:id="rId28"/>
    <p:sldId id="324" r:id="rId29"/>
    <p:sldId id="321" r:id="rId30"/>
    <p:sldId id="330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luz\Desktop\plan%20%20PN%20%20mariluz%20%20sem%2016%20final%20sem%20t&#237;tulo%20p%20apresenta&#231;&#227;o%20em%20ppt.xlsb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iluz\Desktop\plan%20%20PN%20%20mariluz%20%20sem%2016%20final%20sem%20t&#237;tulo%20p%20apresenta&#231;&#227;o%20em%20ppt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iluz\Desktop\plan%20%20PN%20%20mariluz%20%20sem%2016%20final%20sem%20t&#237;tulo%20p%20apresenta&#231;&#227;o%20em%20ppt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ariluz\Desktop\plan%20%20PN%20%20mariluz%20%20sem%2016%20final%20sem%20t&#237;tulo%20p%20apresenta&#231;&#227;o%20em%20ppt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Mariluz\Desktop\plan%20%20PN%20%20mariluz%20%20sem%2016%20final%20sem%20t&#237;tulo%20p%20apresenta&#231;&#227;o%20em%20ppt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Marina\Dropbox\EaD\TURMA%205-MAIS%20M&#201;DICOS\MARILUZ\plan%20%20PN%20%20mariluz%20%20sem%2016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0.12692339740028891"/>
          <c:y val="8.5728173060136303E-2"/>
          <c:w val="0.86866737029219065"/>
          <c:h val="0.8129941911216213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dLbls>
            <c:showVal val="1"/>
          </c:dLbls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0.29333333333333333</c:v>
                </c:pt>
                <c:pt idx="1">
                  <c:v>0.50666666666666649</c:v>
                </c:pt>
                <c:pt idx="2">
                  <c:v>0.92666666666666653</c:v>
                </c:pt>
                <c:pt idx="3">
                  <c:v>1</c:v>
                </c:pt>
              </c:numCache>
            </c:numRef>
          </c:val>
        </c:ser>
        <c:dLbls/>
        <c:axId val="75720576"/>
        <c:axId val="75722112"/>
      </c:barChart>
      <c:catAx>
        <c:axId val="7572057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722112"/>
        <c:crosses val="autoZero"/>
        <c:auto val="1"/>
        <c:lblAlgn val="ctr"/>
        <c:lblOffset val="100"/>
      </c:catAx>
      <c:valAx>
        <c:axId val="75722112"/>
        <c:scaling>
          <c:orientation val="minMax"/>
          <c:max val="1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720576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b="1"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dLbls>
            <c:showVal val="1"/>
          </c:dLbls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0.84090909090910326</c:v>
                </c:pt>
                <c:pt idx="1">
                  <c:v>0.84210526315790002</c:v>
                </c:pt>
                <c:pt idx="2">
                  <c:v>0.91366906474820142</c:v>
                </c:pt>
                <c:pt idx="3">
                  <c:v>0.92</c:v>
                </c:pt>
              </c:numCache>
            </c:numRef>
          </c:val>
        </c:ser>
        <c:dLbls/>
        <c:axId val="82685312"/>
        <c:axId val="82695296"/>
      </c:barChart>
      <c:catAx>
        <c:axId val="826853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95296"/>
        <c:crosses val="autoZero"/>
        <c:auto val="1"/>
        <c:lblAlgn val="ctr"/>
        <c:lblOffset val="100"/>
      </c:catAx>
      <c:valAx>
        <c:axId val="8269529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685312"/>
        <c:crosses val="autoZero"/>
        <c:crossBetween val="between"/>
        <c:majorUnit val="0.1"/>
        <c:minorUnit val="1.0000000000000005E-2"/>
      </c:valAx>
    </c:plotArea>
    <c:plotVisOnly val="1"/>
    <c:dispBlanksAs val="gap"/>
  </c:chart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gestantes com primeira consulta odontológica programática</c:v>
                </c:pt>
              </c:strCache>
            </c:strRef>
          </c:tx>
          <c:dLbls>
            <c:dLbl>
              <c:idx val="3"/>
              <c:layout>
                <c:manualLayout>
                  <c:x val="1.5787659706318461E-2"/>
                  <c:y val="8.6033801122368525E-3"/>
                </c:manualLayout>
              </c:layout>
              <c:showVal val="1"/>
            </c:dLbl>
            <c:showVal val="1"/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0.61363636363636354</c:v>
                </c:pt>
                <c:pt idx="1">
                  <c:v>0.65789473684212141</c:v>
                </c:pt>
                <c:pt idx="2">
                  <c:v>0.82014388489208634</c:v>
                </c:pt>
                <c:pt idx="3">
                  <c:v>0.8333333333333337</c:v>
                </c:pt>
              </c:numCache>
            </c:numRef>
          </c:val>
        </c:ser>
        <c:dLbls/>
        <c:axId val="82895232"/>
        <c:axId val="82896768"/>
      </c:barChart>
      <c:catAx>
        <c:axId val="8289523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96768"/>
        <c:crosses val="autoZero"/>
        <c:auto val="1"/>
        <c:lblAlgn val="ctr"/>
        <c:lblOffset val="100"/>
      </c:catAx>
      <c:valAx>
        <c:axId val="82896768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2895232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gestantes faltosas às consultas que receberam busca ativa</c:v>
                </c:pt>
              </c:strCache>
            </c:strRef>
          </c:tx>
          <c:dLbls>
            <c:showVal val="1"/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axId val="75798400"/>
        <c:axId val="75799936"/>
      </c:barChart>
      <c:catAx>
        <c:axId val="7579840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799936"/>
        <c:crosses val="autoZero"/>
        <c:auto val="1"/>
        <c:lblAlgn val="ctr"/>
        <c:lblOffset val="100"/>
      </c:catAx>
      <c:valAx>
        <c:axId val="75799936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5798400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dLbls>
            <c:showVal val="1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0.88636363636363635</c:v>
                </c:pt>
                <c:pt idx="1">
                  <c:v>0.9342105263157896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3035648"/>
        <c:axId val="83037184"/>
      </c:barChart>
      <c:catAx>
        <c:axId val="8303564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037184"/>
        <c:crosses val="autoZero"/>
        <c:auto val="1"/>
        <c:lblAlgn val="ctr"/>
        <c:lblOffset val="100"/>
      </c:catAx>
      <c:valAx>
        <c:axId val="83037184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3035648"/>
        <c:crosses val="autoZero"/>
        <c:crossBetween val="between"/>
        <c:majorUnit val="0.1"/>
      </c:valAx>
    </c:plotArea>
    <c:plotVisOnly val="1"/>
    <c:dispBlanksAs val="gap"/>
  </c:chart>
  <c:txPr>
    <a:bodyPr/>
    <a:lstStyle/>
    <a:p>
      <a:pPr>
        <a:defRPr b="1"/>
      </a:pPr>
      <a:endParaRPr lang="pt-BR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showVal val="1"/>
          </c:dLbls>
          <c:cat>
            <c:strRef>
              <c:f>Indicadores!$D$21:$G$21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Indicadores!$D$22:$G$22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/>
        <c:axId val="82903808"/>
        <c:axId val="82905344"/>
      </c:barChart>
      <c:catAx>
        <c:axId val="82903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905344"/>
        <c:crosses val="autoZero"/>
        <c:auto val="1"/>
        <c:lblAlgn val="ctr"/>
        <c:lblOffset val="100"/>
      </c:catAx>
      <c:valAx>
        <c:axId val="829053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290380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000" b="1" i="0" u="none" strike="noStrike" baseline="0">
          <a:solidFill>
            <a:srgbClr val="000000"/>
          </a:solidFill>
          <a:latin typeface="+mn-lt"/>
          <a:ea typeface="Calibri"/>
          <a:cs typeface="Calibri"/>
        </a:defRPr>
      </a:pPr>
      <a:endParaRPr lang="pt-BR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0.20213</cdr:x>
      <cdr:y>0.45238</cdr:y>
    </cdr:from>
    <cdr:to>
      <cdr:x>0.33722</cdr:x>
      <cdr:y>0.75473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368152" y="136815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0.15957</cdr:x>
      <cdr:y>0.45238</cdr:y>
    </cdr:from>
    <cdr:to>
      <cdr:x>0.25532</cdr:x>
      <cdr:y>0.57143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080120" y="1368152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N=37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0.38298</cdr:x>
      <cdr:y>0.42857</cdr:y>
    </cdr:from>
    <cdr:to>
      <cdr:x>0.45745</cdr:x>
      <cdr:y>0.54762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592288" y="1296144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0.43617</cdr:x>
      <cdr:y>0.52381</cdr:y>
    </cdr:from>
    <cdr:to>
      <cdr:x>0.57126</cdr:x>
      <cdr:y>0.82616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2952328" y="15841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0.37234</cdr:x>
      <cdr:y>0.35714</cdr:y>
    </cdr:from>
    <cdr:to>
      <cdr:x>0.45745</cdr:x>
      <cdr:y>0.5</cdr:y>
    </cdr:to>
    <cdr:sp macro="" textlink="">
      <cdr:nvSpPr>
        <cdr:cNvPr id="6" name="5 CuadroTexto"/>
        <cdr:cNvSpPr txBox="1"/>
      </cdr:nvSpPr>
      <cdr:spPr>
        <a:xfrm xmlns:a="http://schemas.openxmlformats.org/drawingml/2006/main">
          <a:off x="2520280" y="108012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N=64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0.59574</cdr:x>
      <cdr:y>0.5</cdr:y>
    </cdr:from>
    <cdr:to>
      <cdr:x>0.77339</cdr:x>
      <cdr:y>0.70711</cdr:y>
    </cdr:to>
    <cdr:sp macro="" textlink="">
      <cdr:nvSpPr>
        <cdr:cNvPr id="7" name="6 CuadroTexto"/>
        <cdr:cNvSpPr txBox="1"/>
      </cdr:nvSpPr>
      <cdr:spPr>
        <a:xfrm xmlns:a="http://schemas.openxmlformats.org/drawingml/2006/main">
          <a:off x="4032448" y="1512168"/>
          <a:ext cx="1202432" cy="6263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0.60638</cdr:x>
      <cdr:y>0.45238</cdr:y>
    </cdr:from>
    <cdr:to>
      <cdr:x>0.69149</cdr:x>
      <cdr:y>0.59524</cdr:y>
    </cdr:to>
    <cdr:sp macro="" textlink="">
      <cdr:nvSpPr>
        <cdr:cNvPr id="8" name="7 CuadroTexto"/>
        <cdr:cNvSpPr txBox="1"/>
      </cdr:nvSpPr>
      <cdr:spPr>
        <a:xfrm xmlns:a="http://schemas.openxmlformats.org/drawingml/2006/main">
          <a:off x="4104456" y="1368152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  <cdr:relSizeAnchor xmlns:cdr="http://schemas.openxmlformats.org/drawingml/2006/chartDrawing">
    <cdr:from>
      <cdr:x>0.59574</cdr:x>
      <cdr:y>0.2619</cdr:y>
    </cdr:from>
    <cdr:to>
      <cdr:x>0.69149</cdr:x>
      <cdr:y>0.38095</cdr:y>
    </cdr:to>
    <cdr:sp macro="" textlink="">
      <cdr:nvSpPr>
        <cdr:cNvPr id="9" name="8 CuadroTexto"/>
        <cdr:cNvSpPr txBox="1"/>
      </cdr:nvSpPr>
      <cdr:spPr>
        <a:xfrm xmlns:a="http://schemas.openxmlformats.org/drawingml/2006/main">
          <a:off x="4032448" y="792088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N=127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0.81915</cdr:x>
      <cdr:y>0.16667</cdr:y>
    </cdr:from>
    <cdr:to>
      <cdr:x>0.90426</cdr:x>
      <cdr:y>0.33333</cdr:y>
    </cdr:to>
    <cdr:sp macro="" textlink="">
      <cdr:nvSpPr>
        <cdr:cNvPr id="10" name="9 CuadroTexto"/>
        <cdr:cNvSpPr txBox="1"/>
      </cdr:nvSpPr>
      <cdr:spPr>
        <a:xfrm xmlns:a="http://schemas.openxmlformats.org/drawingml/2006/main">
          <a:off x="5544616" y="504056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N=138</a:t>
          </a:r>
          <a:endParaRPr lang="pt-BR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0.15665</cdr:x>
      <cdr:y>0.63415</cdr:y>
    </cdr:from>
    <cdr:to>
      <cdr:x>0.24617</cdr:x>
      <cdr:y>0.73171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08112" y="1872208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N=27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0.38044</cdr:x>
      <cdr:y>0.4878</cdr:y>
    </cdr:from>
    <cdr:to>
      <cdr:x>0.46995</cdr:x>
      <cdr:y>0.60976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448272" y="1440160"/>
          <a:ext cx="576033" cy="36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N=50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0.59304</cdr:x>
      <cdr:y>0.36585</cdr:y>
    </cdr:from>
    <cdr:to>
      <cdr:x>0.70493</cdr:x>
      <cdr:y>0.5122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3816424" y="1080120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N=114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0.80563</cdr:x>
      <cdr:y>0.21951</cdr:y>
    </cdr:from>
    <cdr:to>
      <cdr:x>0.91753</cdr:x>
      <cdr:y>0.39024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5184576" y="648072"/>
          <a:ext cx="720122" cy="504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N=125</a:t>
          </a:r>
          <a:endParaRPr lang="pt-BR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0.15306</cdr:x>
      <cdr:y>0.25641</cdr:y>
    </cdr:from>
    <cdr:to>
      <cdr:x>0.23469</cdr:x>
      <cdr:y>0.41026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080120" y="720080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N=3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0.37755</cdr:x>
      <cdr:y>0.25641</cdr:y>
    </cdr:from>
    <cdr:to>
      <cdr:x>0.46939</cdr:x>
      <cdr:y>0.38462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664296" y="720080"/>
          <a:ext cx="64807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</a:t>
          </a:r>
          <a:endParaRPr lang="pt-BR" sz="14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0.16</cdr:x>
      <cdr:y>0.37209</cdr:y>
    </cdr:from>
    <cdr:to>
      <cdr:x>0.24</cdr:x>
      <cdr:y>0.61585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152128" y="1152127"/>
          <a:ext cx="576064" cy="754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N=39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0.38</cdr:x>
      <cdr:y>0.26872</cdr:y>
    </cdr:from>
    <cdr:to>
      <cdr:x>0.47</cdr:x>
      <cdr:y>0.51248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2736304" y="793829"/>
          <a:ext cx="64807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N=71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0.6</cdr:x>
      <cdr:y>0.12247</cdr:y>
    </cdr:from>
    <cdr:to>
      <cdr:x>0.69</cdr:x>
      <cdr:y>0.31748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320480" y="361781"/>
          <a:ext cx="64807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N=139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0.82</cdr:x>
      <cdr:y>0.04651</cdr:y>
    </cdr:from>
    <cdr:to>
      <cdr:x>0.93</cdr:x>
      <cdr:y>0.23256</cdr:y>
    </cdr:to>
    <cdr:sp macro="" textlink="">
      <cdr:nvSpPr>
        <cdr:cNvPr id="5" name="4 CuadroTexto"/>
        <cdr:cNvSpPr txBox="1"/>
      </cdr:nvSpPr>
      <cdr:spPr>
        <a:xfrm xmlns:a="http://schemas.openxmlformats.org/drawingml/2006/main">
          <a:off x="5904656" y="144015"/>
          <a:ext cx="792088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N=150</a:t>
          </a:r>
          <a:endParaRPr lang="pt-BR" sz="1400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0.16456</cdr:x>
      <cdr:y>0.34514</cdr:y>
    </cdr:from>
    <cdr:to>
      <cdr:x>0.26582</cdr:x>
      <cdr:y>0.46939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36105" y="900106"/>
          <a:ext cx="576048" cy="324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400" b="1" dirty="0" smtClean="0"/>
            <a:t>N=3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0.37975</cdr:x>
      <cdr:y>0.34514</cdr:y>
    </cdr:from>
    <cdr:to>
      <cdr:x>0.49367</cdr:x>
      <cdr:y>0.46939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160240" y="900106"/>
          <a:ext cx="648067" cy="324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N=10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0.59494</cdr:x>
      <cdr:y>0.34514</cdr:y>
    </cdr:from>
    <cdr:to>
      <cdr:x>0.70886</cdr:x>
      <cdr:y>0.44178</cdr:y>
    </cdr:to>
    <cdr:sp macro="" textlink="">
      <cdr:nvSpPr>
        <cdr:cNvPr id="4" name="CaixaDeTexto 1"/>
        <cdr:cNvSpPr txBox="1"/>
      </cdr:nvSpPr>
      <cdr:spPr>
        <a:xfrm xmlns:a="http://schemas.openxmlformats.org/drawingml/2006/main">
          <a:off x="3384376" y="900106"/>
          <a:ext cx="648068" cy="252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N=16</a:t>
          </a:r>
          <a:endParaRPr lang="pt-BR" sz="1400" b="1" dirty="0"/>
        </a:p>
      </cdr:txBody>
    </cdr:sp>
  </cdr:relSizeAnchor>
  <cdr:relSizeAnchor xmlns:cdr="http://schemas.openxmlformats.org/drawingml/2006/chartDrawing">
    <cdr:from>
      <cdr:x>0.81013</cdr:x>
      <cdr:y>0.34514</cdr:y>
    </cdr:from>
    <cdr:to>
      <cdr:x>0.92405</cdr:x>
      <cdr:y>0.46939</cdr:y>
    </cdr:to>
    <cdr:sp macro="" textlink="">
      <cdr:nvSpPr>
        <cdr:cNvPr id="5" name="CaixaDeTexto 1"/>
        <cdr:cNvSpPr txBox="1"/>
      </cdr:nvSpPr>
      <cdr:spPr>
        <a:xfrm xmlns:a="http://schemas.openxmlformats.org/drawingml/2006/main">
          <a:off x="4608513" y="900106"/>
          <a:ext cx="648068" cy="324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400" b="1" dirty="0" smtClean="0"/>
            <a:t>N=28</a:t>
          </a:r>
          <a:endParaRPr lang="pt-B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81055-6822-4D54-9B65-4D74733CE053}" type="datetimeFigureOut">
              <a:rPr lang="pt-BR" smtClean="0"/>
              <a:pPr/>
              <a:t>25/07/2015</a:t>
            </a:fld>
            <a:endParaRPr lang="pt-B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A19EB-449A-499E-9F90-5B86D0500D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0542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A19EB-449A-499E-9F90-5B86D0500DEC}" type="slidenum">
              <a:rPr lang="pt-BR" smtClean="0"/>
              <a:pPr/>
              <a:t>30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20 Elipse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22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0718-A22A-452D-9F5C-21014E7A98B5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23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4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8F4F53-9624-449F-9B6D-DF99CEE85C1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70AFE-FCB7-4029-9990-8D7FA3283A80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E7939-1611-4C30-BE75-C3B7F7DFB8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E727F-E7E5-42B6-A8B0-B2A3B2C687AF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3E8B-5633-4029-BC55-9BCD9E6BE7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AF9951-0BD8-4166-82FE-D4F24DBC07D4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5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01541FB-115B-4939-84B2-9A703CE9A8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3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14 Elipse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15 Elipse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16 Elipse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17 Elipse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E42DD4-300F-4936-B92B-CDE4657D16BC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21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CB18-6627-4864-9EE7-F4844125BE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46027-54CD-43FA-AC09-1141F98BBFA6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E466D-5A1C-4804-9C9C-D07013835F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B05D1-59F2-4F00-B5AE-28F65D2E539D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8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832FD-1D3A-4E9D-AC48-0BF18DCC9F6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3D495E-48EE-4F10-890A-5BD9744FE56D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4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A4D8E6-5EB8-4665-827A-AC88D881EB6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1ECB-CF7F-4740-AB36-FCFABCC1322B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78632-CFFD-4AAF-8378-A04E4FA84B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5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2" name="20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5BBB0F-27CC-4478-BA31-0D86CE6EB419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13" name="2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D45D43-6800-47F6-AA35-3BB158CDC37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22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7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7868C-DF61-42BA-8D42-60EEACFD28D8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13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A4BE36-0498-43CC-9D01-A16D9178A1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8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1B8B33A-161B-4368-8864-C4793A933587}" type="datetimeFigureOut">
              <a:rPr lang="pt-BR"/>
              <a:pPr>
                <a:defRPr/>
              </a:pPr>
              <a:t>25/07/2015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E3D9E3-EEBB-47BB-9253-37DB7EA8AC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07" r:id="rId4"/>
    <p:sldLayoutId id="2147483708" r:id="rId5"/>
    <p:sldLayoutId id="2147483715" r:id="rId6"/>
    <p:sldLayoutId id="2147483709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992887" cy="290336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600" b="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pt-BR" sz="3600" b="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pt-BR" sz="3600" b="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pt-BR" sz="3600" b="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pt-BR" sz="36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Melhoria </a:t>
            </a:r>
            <a:r>
              <a:rPr lang="pt-BR" sz="3600" dirty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da </a:t>
            </a:r>
            <a:r>
              <a:rPr lang="pt-BR" sz="36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atenção </a:t>
            </a:r>
            <a:r>
              <a:rPr lang="pt-BR" sz="3600" dirty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à </a:t>
            </a:r>
            <a:r>
              <a:rPr lang="pt-BR" sz="3600" dirty="0" smtClean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saúde </a:t>
            </a:r>
            <a:r>
              <a:rPr lang="pt-BR" sz="3600" dirty="0">
                <a:solidFill>
                  <a:srgbClr val="FF0000"/>
                </a:solidFill>
                <a:latin typeface="Arial Rounded MT Bold" pitchFamily="34" charset="0"/>
                <a:cs typeface="Aharoni" pitchFamily="2" charset="-79"/>
              </a:rPr>
              <a:t>no pré-natal e puerpério na Unidade Tabajara Brites, Posto 14, Uruguaiana-RS</a:t>
            </a:r>
            <a:r>
              <a:rPr lang="pt-BR" sz="2400" dirty="0">
                <a:latin typeface="Arial Rounded MT Bold" pitchFamily="34" charset="0"/>
              </a:rPr>
              <a:t/>
            </a:r>
            <a:br>
              <a:rPr lang="pt-BR" sz="2400" dirty="0">
                <a:latin typeface="Arial Rounded MT Bold" pitchFamily="34" charset="0"/>
              </a:rPr>
            </a:br>
            <a:endParaRPr lang="pt-BR" sz="2400" dirty="0">
              <a:latin typeface="Arial Rounded MT Bold" pitchFamily="34" charset="0"/>
            </a:endParaRPr>
          </a:p>
        </p:txBody>
      </p:sp>
      <p:sp>
        <p:nvSpPr>
          <p:cNvPr id="8195" name="2 Subtítulo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 eaLnBrk="1" hangingPunct="1"/>
            <a:r>
              <a:rPr lang="es-ES" dirty="0" smtClean="0">
                <a:solidFill>
                  <a:srgbClr val="0070C0"/>
                </a:solidFill>
              </a:rPr>
              <a:t>Mariluz del Carmen Rosendo Meléndez</a:t>
            </a:r>
            <a:endParaRPr lang="pt-BR" dirty="0" smtClean="0">
              <a:solidFill>
                <a:srgbClr val="0070C0"/>
              </a:solidFill>
            </a:endParaRPr>
          </a:p>
          <a:p>
            <a:pPr algn="ctr" eaLnBrk="1" hangingPunct="1"/>
            <a:r>
              <a:rPr lang="pt-BR" dirty="0" smtClean="0">
                <a:solidFill>
                  <a:srgbClr val="0070C0"/>
                </a:solidFill>
              </a:rPr>
              <a:t>Orientadora: Marina Sousa Azevedo</a:t>
            </a:r>
          </a:p>
          <a:p>
            <a:pPr eaLnBrk="1" hangingPunct="1"/>
            <a:endParaRPr lang="pt-BR" dirty="0" smtClean="0"/>
          </a:p>
        </p:txBody>
      </p:sp>
      <p:pic>
        <p:nvPicPr>
          <p:cNvPr id="4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76672"/>
            <a:ext cx="1368152" cy="11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/>
          <p:cNvSpPr/>
          <p:nvPr/>
        </p:nvSpPr>
        <p:spPr>
          <a:xfrm>
            <a:off x="2195736" y="12842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b="1" dirty="0">
                <a:solidFill>
                  <a:prstClr val="black"/>
                </a:solidFill>
                <a:cs typeface="Arial" pitchFamily="34" charset="0"/>
              </a:rPr>
              <a:t>Universidade Aberta do SUS - UNASUS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prstClr val="black"/>
                </a:solidFill>
                <a:cs typeface="Arial" pitchFamily="34" charset="0"/>
              </a:rPr>
              <a:t>Universidade Federal de Pelotas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prstClr val="black"/>
                </a:solidFill>
                <a:cs typeface="Arial" pitchFamily="34" charset="0"/>
              </a:rPr>
              <a:t>Especialização em Saúde da Família</a:t>
            </a:r>
            <a:endParaRPr lang="en-US" b="1" dirty="0">
              <a:solidFill>
                <a:prstClr val="black"/>
              </a:solidFill>
              <a:cs typeface="Arial" pitchFamily="34" charset="0"/>
            </a:endParaRPr>
          </a:p>
          <a:p>
            <a:pPr algn="ctr"/>
            <a:r>
              <a:rPr lang="pt-BR" b="1" dirty="0">
                <a:solidFill>
                  <a:prstClr val="black"/>
                </a:solidFill>
                <a:cs typeface="Arial" pitchFamily="34" charset="0"/>
              </a:rPr>
              <a:t>Modalidade a Distância</a:t>
            </a:r>
          </a:p>
          <a:p>
            <a:pPr algn="ctr"/>
            <a:r>
              <a:rPr lang="pt-BR" b="1" dirty="0">
                <a:solidFill>
                  <a:prstClr val="black"/>
                </a:solidFill>
                <a:cs typeface="Arial" pitchFamily="34" charset="0"/>
              </a:rPr>
              <a:t>Turma 5</a:t>
            </a:r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-326"/>
            <a:ext cx="7211144" cy="546757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OBJETIVOS, METAS E RESULTADOS - PRÉ-NATAL</a:t>
            </a:r>
            <a:endParaRPr lang="pt-BR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504056"/>
            <a:ext cx="8291264" cy="5157192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2: Realizar pelo menos um exame ginecológico por trimestre em 100% das gestantes.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3: Realizar pelo menos um exame de mamas em 100% das gestantes.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4: Garantir a 100% das gestantes a solicitação de exames laboratoriais de acordo com protocolo.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Meta 5: Garantir a 100% das gestantes a prescrição de sulfato ferroso e ácido fólico conforme protocolo.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6: Garantir que 100% das gestantes estejam com vacina antitetânica em dia.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7: Garantir que 100% das gestantes estejam com vacina contra hepatite B em dia.</a:t>
            </a: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2000" dirty="0"/>
              <a:t>Meta </a:t>
            </a:r>
            <a:r>
              <a:rPr lang="pt-BR" sz="2000" dirty="0" smtClean="0"/>
              <a:t>8: </a:t>
            </a:r>
            <a:r>
              <a:rPr lang="pt-BR" sz="2000" dirty="0"/>
              <a:t>Realizar avaliação da necessidade de atendimento odontológico em 100% das gestantes durante o pré-natal.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pt-BR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11560" y="5805264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TODAS ATINGIRAM 100% NOS 4 MESES E INTERVENÇÃO (N=150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615"/>
            <a:ext cx="7272808" cy="490066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 smtClean="0">
                <a:solidFill>
                  <a:srgbClr val="FF0000"/>
                </a:solidFill>
              </a:rPr>
              <a:t>OBJETIVOS, METAS E RESULTADOS -PRÉ-NATAL </a:t>
            </a:r>
            <a:r>
              <a:rPr lang="pt-BR" sz="2800" b="1" dirty="0" smtClean="0">
                <a:solidFill>
                  <a:srgbClr val="FF0000"/>
                </a:solidFill>
              </a:rPr>
              <a:t>-</a:t>
            </a:r>
            <a:endParaRPr lang="pt-B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568952" cy="5400600"/>
          </a:xfrm>
        </p:spPr>
        <p:txBody>
          <a:bodyPr/>
          <a:lstStyle/>
          <a:p>
            <a:r>
              <a:rPr lang="pt-BR" dirty="0" smtClean="0"/>
              <a:t>Meta 9: Garantir a primeira consulta odontológica programática para 100% das gestantes cadastradas</a:t>
            </a:r>
          </a:p>
          <a:p>
            <a:pPr>
              <a:buNone/>
            </a:pPr>
            <a:endParaRPr lang="pt-BR" sz="1800" dirty="0" smtClean="0"/>
          </a:p>
          <a:p>
            <a:pPr algn="ctr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Proporção de gestantes com primeira consulta odontológica programática na Unidade Tabajara Brites. Uruguaiana/RS, 2014</a:t>
            </a:r>
          </a:p>
          <a:p>
            <a:pPr>
              <a:buNone/>
            </a:pPr>
            <a:r>
              <a:rPr lang="pt-BR" sz="2000" dirty="0" smtClean="0"/>
              <a:t> </a:t>
            </a:r>
          </a:p>
          <a:p>
            <a:pPr>
              <a:buNone/>
            </a:pPr>
            <a:endParaRPr lang="pt-BR" sz="2000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829511542"/>
              </p:ext>
            </p:extLst>
          </p:nvPr>
        </p:nvGraphicFramePr>
        <p:xfrm>
          <a:off x="1259632" y="2924944"/>
          <a:ext cx="643540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498"/>
            <a:ext cx="7344816" cy="472174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OBJETIVOS, METAS E RESULTADOS - PRÉ-NATAL</a:t>
            </a:r>
            <a:endParaRPr lang="pt-B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7992888" cy="5616624"/>
          </a:xfrm>
        </p:spPr>
        <p:txBody>
          <a:bodyPr/>
          <a:lstStyle/>
          <a:p>
            <a:pPr lvl="0"/>
            <a:r>
              <a:rPr lang="pt-BR" dirty="0" smtClean="0">
                <a:solidFill>
                  <a:prstClr val="black"/>
                </a:solidFill>
              </a:rPr>
              <a:t>Objetivo 3:  Melhorar adesão ao programa. </a:t>
            </a:r>
          </a:p>
          <a:p>
            <a:pPr lvl="0"/>
            <a:r>
              <a:rPr lang="pt-BR" dirty="0" smtClean="0">
                <a:solidFill>
                  <a:prstClr val="black"/>
                </a:solidFill>
              </a:rPr>
              <a:t>Meta 1: Realizar busca ativa de 100% das gestantes faltosas às consultas de pré-natal, atingimos 100% da meta no terceiro mês, nos demais meses não tivemos gestantes faltosas.</a:t>
            </a:r>
          </a:p>
          <a:p>
            <a:pPr>
              <a:buNone/>
            </a:pPr>
            <a:r>
              <a:rPr lang="pt-BR" dirty="0" smtClean="0"/>
              <a:t>     </a:t>
            </a:r>
          </a:p>
          <a:p>
            <a:pPr algn="ctr"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     </a:t>
            </a:r>
            <a:r>
              <a:rPr lang="pt-BR" sz="1800" b="1" dirty="0" smtClean="0">
                <a:solidFill>
                  <a:srgbClr val="FF0000"/>
                </a:solidFill>
              </a:rPr>
              <a:t>Proporção de gestantes faltosas as consultas que receberam busca ativa na Unidade Tabajara Brites. Uruguaiana/RS, 2014. </a:t>
            </a:r>
          </a:p>
          <a:p>
            <a:pPr lvl="0"/>
            <a:endParaRPr lang="pt-BR" dirty="0" smtClean="0">
              <a:solidFill>
                <a:prstClr val="black"/>
              </a:solidFill>
            </a:endParaRPr>
          </a:p>
          <a:p>
            <a:pPr lvl="0"/>
            <a:endParaRPr lang="pt-BR" dirty="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xmlns="" val="3682097664"/>
              </p:ext>
            </p:extLst>
          </p:nvPr>
        </p:nvGraphicFramePr>
        <p:xfrm>
          <a:off x="971600" y="3717032"/>
          <a:ext cx="705678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98376" y="1124744"/>
            <a:ext cx="7859216" cy="4845152"/>
          </a:xfrm>
        </p:spPr>
        <p:txBody>
          <a:bodyPr/>
          <a:lstStyle/>
          <a:p>
            <a:pPr lvl="0"/>
            <a:r>
              <a:rPr lang="pt-BR" dirty="0" smtClean="0"/>
              <a:t>Objetivo 4: Melhorar o registro do programa Pré-natal </a:t>
            </a:r>
            <a:r>
              <a:rPr lang="pt-BR" dirty="0" smtClean="0">
                <a:solidFill>
                  <a:prstClr val="black"/>
                </a:solidFill>
              </a:rPr>
              <a:t>que era muito deficiente, quando não inexistente.</a:t>
            </a:r>
          </a:p>
          <a:p>
            <a:pPr lvl="0"/>
            <a:r>
              <a:rPr lang="pt-BR" dirty="0" smtClean="0">
                <a:solidFill>
                  <a:prstClr val="black"/>
                </a:solidFill>
              </a:rPr>
              <a:t> Meta:  Manter registro na ficha espelho de pré-natal/vacinação em 100% das gestantes. A meta foi atingida em todos os meses da intervenção. </a:t>
            </a:r>
          </a:p>
          <a:p>
            <a:pPr lvl="0"/>
            <a:endParaRPr lang="pt-BR" dirty="0" smtClean="0">
              <a:solidFill>
                <a:prstClr val="black"/>
              </a:solidFill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27584" y="4437112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4 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07504" y="4498"/>
            <a:ext cx="7344816" cy="4721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pt-BR" sz="2000" b="1" smtClean="0">
                <a:solidFill>
                  <a:srgbClr val="FF0000"/>
                </a:solidFill>
              </a:rPr>
              <a:t>OBJETIVOS, METAS E RESULTADOS - PRÉ-NATAL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8087046"/>
              </p:ext>
            </p:extLst>
          </p:nvPr>
        </p:nvGraphicFramePr>
        <p:xfrm>
          <a:off x="899592" y="3356993"/>
          <a:ext cx="720080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611560" y="2577331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  <a:latin typeface="+mj-lt"/>
              </a:rPr>
              <a:t>Proporção de gestantes com avaliação de risco gestacional na Unidade Tabajara Brites. Uruguaiana/RS, 2014</a:t>
            </a:r>
            <a:endParaRPr lang="pt-BR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8214" y="83671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Objetivo 5: Melhorar a avaliação de risco gestacional.</a:t>
            </a:r>
          </a:p>
          <a:p>
            <a:pPr marL="457200" lvl="0" indent="-457200">
              <a:buClr>
                <a:schemeClr val="accent1">
                  <a:lumMod val="75000"/>
                </a:schemeClr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Meta: avaliar risco gestacional em 100% das gestantes. A meta foi atingida no 3 e 4 mês</a:t>
            </a:r>
            <a:endParaRPr lang="pt-BR" sz="2400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07504" y="4498"/>
            <a:ext cx="7344816" cy="4721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pt-BR" sz="2000" b="1" smtClean="0">
                <a:solidFill>
                  <a:srgbClr val="FF0000"/>
                </a:solidFill>
              </a:rPr>
              <a:t>OBJETIVOS, METAS E RESULTADOS - PRÉ-NATAL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352928" cy="5256584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t-BR" dirty="0" smtClean="0">
                <a:solidFill>
                  <a:prstClr val="black"/>
                </a:solidFill>
              </a:rPr>
              <a:t>Objetivo 6:  Promover a saúde no pré-natal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1: Garantir a 100% das gestantes orientação nutricional durante a gestação.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2: Promover o aleitamento materno junto a 100% das gestantes.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3: Orientar 100% das gestantes sobre os cuidados com o recém-nascido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4: Orientar 100% das gestantes sobre anticoncepção após o parto.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5: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os riscos do tabagismo e do uso de álcool e drogas na </a:t>
            </a: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gestação.</a:t>
            </a:r>
          </a:p>
          <a:p>
            <a:pPr lvl="0">
              <a:spcAft>
                <a:spcPts val="0"/>
              </a:spcAft>
            </a:pPr>
            <a:r>
              <a:rPr lang="pt-B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6: </a:t>
            </a:r>
            <a:r>
              <a:rPr lang="pt-BR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higiene bucal.</a:t>
            </a:r>
            <a:endParaRPr lang="pt-B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07504" y="4498"/>
            <a:ext cx="7344816" cy="47217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r>
              <a:rPr lang="pt-BR" sz="2000" b="1" smtClean="0">
                <a:solidFill>
                  <a:srgbClr val="FF0000"/>
                </a:solidFill>
              </a:rPr>
              <a:t>OBJETIVOS, METAS E RESULTADOS - PRÉ-NATAL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827584" y="5805264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ATINGIDAS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4 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INTERVENÇÃO. 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83152" cy="1138138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OBJETIVOS, METAS E RESULTADOS</a:t>
            </a:r>
            <a:br>
              <a:rPr lang="pt-BR" sz="2800" b="1" dirty="0" smtClean="0">
                <a:solidFill>
                  <a:srgbClr val="FF0000"/>
                </a:solidFill>
              </a:rPr>
            </a:br>
            <a:r>
              <a:rPr lang="pt-BR" sz="2800" b="1" dirty="0" smtClean="0">
                <a:solidFill>
                  <a:srgbClr val="FF0000"/>
                </a:solidFill>
              </a:rPr>
              <a:t>- PUERPÉRIO -</a:t>
            </a:r>
            <a:endParaRPr lang="pt-B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1402025"/>
            <a:ext cx="8496944" cy="4873752"/>
          </a:xfrm>
        </p:spPr>
        <p:txBody>
          <a:bodyPr/>
          <a:lstStyle/>
          <a:p>
            <a:pPr lvl="0"/>
            <a:r>
              <a:rPr lang="pt-BR" dirty="0" smtClean="0"/>
              <a:t>Objetivo  1: Ampliar a cobertura da atenção a puérperas. </a:t>
            </a:r>
          </a:p>
          <a:p>
            <a:pPr lvl="0"/>
            <a:r>
              <a:rPr lang="pt-BR" dirty="0" smtClean="0"/>
              <a:t>Meta 1: Garantir 100 % das puérperas cadastradas no programa de Pré-Natal e Puerpério da UBS consulta puerperal antes dos 42 dias após o parto. Atingida em 100%.</a:t>
            </a:r>
          </a:p>
          <a:p>
            <a:pPr marL="0" indent="0" algn="ctr">
              <a:buNone/>
            </a:pPr>
            <a:r>
              <a:rPr lang="pt-BR" sz="1800" b="1" dirty="0" smtClean="0">
                <a:solidFill>
                  <a:srgbClr val="FF0000"/>
                </a:solidFill>
              </a:rPr>
              <a:t>Proporção </a:t>
            </a:r>
            <a:r>
              <a:rPr lang="pt-BR" sz="1800" b="1" dirty="0">
                <a:solidFill>
                  <a:srgbClr val="FF0000"/>
                </a:solidFill>
              </a:rPr>
              <a:t>de </a:t>
            </a:r>
            <a:r>
              <a:rPr lang="pt-BR" sz="1800" b="1" dirty="0" smtClean="0">
                <a:solidFill>
                  <a:srgbClr val="FF0000"/>
                </a:solidFill>
              </a:rPr>
              <a:t>puérperas cadastradas. </a:t>
            </a:r>
            <a:endParaRPr lang="pt-BR" b="1" dirty="0" smtClean="0"/>
          </a:p>
          <a:p>
            <a:endParaRPr lang="pt-BR" sz="2000" dirty="0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1684814"/>
              </p:ext>
            </p:extLst>
          </p:nvPr>
        </p:nvGraphicFramePr>
        <p:xfrm>
          <a:off x="1619672" y="3861048"/>
          <a:ext cx="5688632" cy="260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5712"/>
            <a:ext cx="7139136" cy="391007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OBJETIVOS, METAS E RESULTADOS - PUERPÉRIO</a:t>
            </a:r>
            <a:endParaRPr lang="pt-B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87760"/>
            <a:ext cx="8496944" cy="51331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2: 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Melhorar a qualidade da atenção às puérperas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1: Examinar as mamas em 100% das puérperas cadastradas no Programa.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Meta 2: Examinar o abdome em 100% das puérperas cadastradas no Programa.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Meta 3: Realizar exame ginecológico em 100% das puérperas cadastradas no Programa.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Meta 4:Avaliar o estado psíquico em 100% das puérperas cadastradas no Programa.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5:Avaliar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intercorrências em 100% das puérperas cadastradas no Programa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6: </a:t>
            </a:r>
            <a:r>
              <a:rPr lang="pt-BR" sz="2200" dirty="0">
                <a:ea typeface="Calibri" panose="020F0502020204030204" pitchFamily="34" charset="0"/>
                <a:cs typeface="Times New Roman" panose="02020603050405020304" pitchFamily="18" charset="0"/>
              </a:rPr>
              <a:t>Prescrever a 100% das puérperas um dos métodos de anticoncepção.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805264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ATINGIDAS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4 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</a:t>
            </a:r>
            <a:r>
              <a:rPr lang="pt-BR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5712"/>
            <a:ext cx="7139136" cy="391007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OBJETIVOS, METAS E RESULTADOS - PUERPÉRIO</a:t>
            </a:r>
            <a:endParaRPr lang="pt-BR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179512" y="487760"/>
            <a:ext cx="8496944" cy="513318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3:  Melhorar a adesão das mães ao puerpério.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Realizar busca ativa em 100% das puérperas que não realizaram a consulta de puerpério até 30 dias após o parto. 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endParaRPr lang="pt-BR" sz="1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Melhorar o registro das informações.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Manter registro na ficha de acompanhamento do Programa 100% das puérperas. 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1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Objetivo 5: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Promover a saúde das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puérperas.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1: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os cuidados do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recém-nascido.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2: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aleitamento materno </a:t>
            </a: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exclusivo.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Meta 3: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Orientar 100% das puérperas cadastradas no Programa sobre planejamento familiar.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pt-BR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27584" y="5910371"/>
            <a:ext cx="72008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ATINGIDAS EM 100</a:t>
            </a:r>
            <a:r>
              <a:rPr lang="pt-BR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% NOS 4 MESES E </a:t>
            </a:r>
            <a:r>
              <a:rPr lang="pt-BR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INTERVENÇÃO. 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1151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0"/>
            <a:ext cx="6923112" cy="113813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DISCUSSÃO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507288" cy="5184576"/>
          </a:xfrm>
        </p:spPr>
        <p:txBody>
          <a:bodyPr/>
          <a:lstStyle/>
          <a:p>
            <a:r>
              <a:rPr lang="pt-BR" sz="2800" dirty="0" smtClean="0"/>
              <a:t>A intervenção de duração de 4 meses na UBS  melhorou a atenção à saúde das gestantes e puérperas da nossa área de abrangência.</a:t>
            </a:r>
            <a:r>
              <a:rPr lang="pt-BR" sz="2800" b="1" dirty="0" smtClean="0"/>
              <a:t> </a:t>
            </a:r>
          </a:p>
          <a:p>
            <a:endParaRPr lang="pt-BR" sz="2800" b="1" dirty="0"/>
          </a:p>
          <a:p>
            <a:r>
              <a:rPr lang="pt-BR" sz="2800" dirty="0"/>
              <a:t>Antes da intervenção as atividades de atenção às gestantes eram concentradas somente no especialista Gineco-Obstetra.</a:t>
            </a:r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sz="2800" b="1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INTRODUÇÃO</a:t>
            </a:r>
            <a:endParaRPr lang="pt-BR" sz="4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51592"/>
            <a:ext cx="8003232" cy="4873752"/>
          </a:xfrm>
        </p:spPr>
        <p:txBody>
          <a:bodyPr/>
          <a:lstStyle/>
          <a:p>
            <a:pPr algn="just">
              <a:buNone/>
            </a:pPr>
            <a:r>
              <a:rPr lang="pt-BR" sz="2800" dirty="0" smtClean="0">
                <a:solidFill>
                  <a:srgbClr val="FF0000"/>
                </a:solidFill>
              </a:rPr>
              <a:t>   </a:t>
            </a:r>
          </a:p>
          <a:p>
            <a:pPr algn="just">
              <a:buNone/>
            </a:pPr>
            <a:r>
              <a:rPr lang="pt-BR" sz="2800" dirty="0" smtClean="0"/>
              <a:t>Uma atenção pré-natal e puerperal de qualidade e humanizada é fundamental para a saúde materna e neonatal. É dever dos serviços e profissionais de saúde acolher com dignidade a mulher e o recém-nascido, enfocando-os como sujeitos de direito (BRASIL, 2006).</a:t>
            </a:r>
            <a:endParaRPr lang="pt-BR" sz="2800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20688"/>
            <a:ext cx="1080120" cy="792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DISCUSSÃO</a:t>
            </a:r>
            <a:endParaRPr lang="pt-B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003232" cy="4917160"/>
          </a:xfrm>
        </p:spPr>
        <p:txBody>
          <a:bodyPr/>
          <a:lstStyle/>
          <a:p>
            <a:r>
              <a:rPr lang="pt-BR" sz="2800" dirty="0" smtClean="0"/>
              <a:t>Neste </a:t>
            </a:r>
            <a:r>
              <a:rPr lang="pt-BR" sz="2800" dirty="0"/>
              <a:t>momento em que temos disponíveis agentes comunitários de saúde para as demais microáreas poderemos melhorar a captação precoce das gestantes e puérperas, meta que não foi atingida em 100%. </a:t>
            </a:r>
            <a:endParaRPr lang="pt-BR" sz="2800" dirty="0" smtClean="0"/>
          </a:p>
          <a:p>
            <a:endParaRPr lang="pt-BR" sz="2800" dirty="0" smtClean="0"/>
          </a:p>
          <a:p>
            <a:r>
              <a:rPr lang="pt-BR" sz="2800" dirty="0"/>
              <a:t>Iniciamos com a equipe as discussões do protocolo de atenção ao pré-natal, atendimento as gestantes, aleitamento materno, cuidado do recém-nascido.</a:t>
            </a:r>
          </a:p>
          <a:p>
            <a:endParaRPr lang="pt-BR" sz="2800" dirty="0"/>
          </a:p>
          <a:p>
            <a:endParaRPr lang="pt-BR" sz="2800" dirty="0" smtClean="0"/>
          </a:p>
          <a:p>
            <a:endParaRPr lang="pt-BR" sz="2800" dirty="0" smtClean="0"/>
          </a:p>
          <a:p>
            <a:pPr marL="0" indent="0">
              <a:buNone/>
            </a:pPr>
            <a:endParaRPr lang="pt-BR" sz="2800" dirty="0" smtClean="0"/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DISCUSSÃO</a:t>
            </a:r>
            <a:endParaRPr lang="pt-B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340768"/>
            <a:ext cx="8208912" cy="525658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pt-BR" sz="2800" dirty="0" smtClean="0"/>
              <a:t>Os atendimentos e atividades passaram a ter registro próprio e organizado, o que melhorou o processo de trabalho na UBS.</a:t>
            </a:r>
          </a:p>
          <a:p>
            <a:pPr marL="0" indent="0">
              <a:buNone/>
            </a:pPr>
            <a:endParaRPr lang="pt-BR" sz="2800" dirty="0" smtClean="0"/>
          </a:p>
          <a:p>
            <a:pPr>
              <a:buFont typeface="Wingdings" pitchFamily="2" charset="2"/>
              <a:buChar char="v"/>
            </a:pPr>
            <a:r>
              <a:rPr lang="pt-BR" sz="2800" dirty="0" smtClean="0"/>
              <a:t>Visualizamos melhorias na organização do serviço e na qualidade da atenção das gestantes e puérperas.</a:t>
            </a:r>
          </a:p>
          <a:p>
            <a:pPr>
              <a:buFont typeface="Wingdings" pitchFamily="2" charset="2"/>
              <a:buChar char="v"/>
            </a:pPr>
            <a:endParaRPr lang="pt-BR" sz="2800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DISCUSSÃO</a:t>
            </a:r>
            <a:endParaRPr lang="pt-B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800" dirty="0"/>
              <a:t>Ampliamos as atividades em grupos promovendo ações de forma contínua e organizada,  contamos com a participação da comunidade nos grupos de prevenção e promoção em saúde desenvolvidos na UBS, cuja participação foi de extrema importância para os bons resultados obtidos</a:t>
            </a:r>
            <a:r>
              <a:rPr lang="pt-BR" sz="2800" dirty="0" smtClean="0"/>
              <a:t>.</a:t>
            </a:r>
          </a:p>
          <a:p>
            <a:endParaRPr lang="pt-BR" sz="2800" dirty="0"/>
          </a:p>
          <a:p>
            <a:pPr>
              <a:buNone/>
            </a:pPr>
            <a:endParaRPr lang="pt-BR" dirty="0" smtClean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</a:rPr>
              <a:t>DISCUSSÃO</a:t>
            </a:r>
            <a:endParaRPr lang="pt-B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endParaRPr lang="pt-BR" sz="2800" dirty="0" smtClean="0"/>
          </a:p>
          <a:p>
            <a:r>
              <a:rPr lang="pt-BR" sz="2800" dirty="0" smtClean="0"/>
              <a:t>O </a:t>
            </a:r>
            <a:r>
              <a:rPr lang="pt-BR" sz="2800" dirty="0"/>
              <a:t>trabalho em equipe foi fundamental para a intervenção e implantação das ações na unidade.</a:t>
            </a:r>
          </a:p>
          <a:p>
            <a:pPr marL="0" indent="0">
              <a:buNone/>
            </a:pPr>
            <a:endParaRPr lang="pt-BR" sz="2800" dirty="0" smtClean="0"/>
          </a:p>
          <a:p>
            <a:r>
              <a:rPr lang="pt-BR" sz="2800" dirty="0" smtClean="0"/>
              <a:t>Tomando este projeto como exemplo, pretendemos implementar o programa para os idosos na UBS, o qual já está em andamento em nossa UBS.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368152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6672"/>
            <a:ext cx="1152128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776" y="-99392"/>
            <a:ext cx="7467600" cy="1368152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Reflexão crítica sobre meu processo pessoal de aprendizagem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003232" cy="491716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/>
              <a:t>O Curso de Especialização em Saúde da Família foi um curso que aprofundou-me na área de saúde coletiva no Brasil, local onde estou trabalhando neste momento e do qual não tinha conhecimento por ser procedente de outro país.</a:t>
            </a:r>
          </a:p>
          <a:p>
            <a:endParaRPr lang="pt-BR" sz="2800" dirty="0" smtClean="0"/>
          </a:p>
          <a:p>
            <a:r>
              <a:rPr lang="pt-BR" sz="2800" dirty="0" smtClean="0"/>
              <a:t>Pude observar o que precisávamos melhorar referente a atenção à saúde prestada a esta comunidade.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99412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</a:rPr>
              <a:t>Reflexão crítica sobre meu processo pessoal de aprendizagem</a:t>
            </a:r>
            <a:endParaRPr lang="pt-B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931224" cy="5277200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2800" dirty="0" smtClean="0"/>
              <a:t>Aprendi junto a toda a equipe  da UBS a compartilhar conhecimentos, estabelecendo um processo de educação permanente e de superação de algumas limitações, o que me incentivou a planejar ações interdisciplinares de forma contínua. </a:t>
            </a:r>
          </a:p>
          <a:p>
            <a:pPr>
              <a:buNone/>
            </a:pPr>
            <a:endParaRPr lang="pt-BR" sz="2800" dirty="0" smtClean="0"/>
          </a:p>
          <a:p>
            <a:r>
              <a:rPr lang="pt-BR" sz="2800" dirty="0" smtClean="0"/>
              <a:t>Levou-me a compreender e aprofundar meus conhecimentos acerca da atenção básica no Brasil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080120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2800" dirty="0" smtClean="0"/>
              <a:t>Reconheci a importância do acolhimento não somente das gestantes, mas também de todos os usuários que chegam à UBS, e da organização do processo de trabalho.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48680"/>
            <a:ext cx="1080120" cy="8640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7499176" cy="99412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 kern="1200" cap="sm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Century Schoolbook" pitchFamily="18" charset="0"/>
              </a:defRPr>
            </a:lvl9pPr>
          </a:lstStyle>
          <a:p>
            <a:pPr algn="ctr"/>
            <a:r>
              <a:rPr lang="pt-BR" sz="2800" b="1" smtClean="0">
                <a:solidFill>
                  <a:srgbClr val="FF0000"/>
                </a:solidFill>
              </a:rPr>
              <a:t>Reflexão crítica sobre meu processo pessoal de aprendizagem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Equipe de saúde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P.M.U\Desktop\10917080_586969324737479_376589683475824460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56792"/>
            <a:ext cx="6897960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Grávidas recebendo presentes</a:t>
            </a:r>
            <a:endParaRPr lang="pt-BR" dirty="0"/>
          </a:p>
        </p:txBody>
      </p:sp>
      <p:pic>
        <p:nvPicPr>
          <p:cNvPr id="3" name="2 Imagen" descr="FullSizeRend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6240693" cy="468052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23728" y="2204864"/>
            <a:ext cx="432048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 rot="340060">
            <a:off x="4128930" y="2276557"/>
            <a:ext cx="432048" cy="10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 rot="21268367">
            <a:off x="5146330" y="2983257"/>
            <a:ext cx="288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 rot="929650">
            <a:off x="6520600" y="2602064"/>
            <a:ext cx="288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 rot="929650">
            <a:off x="6317478" y="3948820"/>
            <a:ext cx="288000" cy="7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ullSizeRender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171" y="1700809"/>
            <a:ext cx="3869333" cy="2952328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Equipe do trabalho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P.M.U\Downloads\FullSizeRen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356992"/>
            <a:ext cx="4200467" cy="3222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92211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FF0000"/>
                </a:solidFill>
              </a:rPr>
              <a:t>INTRODUÇÃO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9219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704856" cy="5400600"/>
          </a:xfrm>
        </p:spPr>
        <p:txBody>
          <a:bodyPr/>
          <a:lstStyle/>
          <a:p>
            <a:pPr algn="ctr" eaLnBrk="1" hangingPunct="1"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CARACTERIZAÇAO DO MUNICÍPIO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Uruguaiana: 125.000 habitantes </a:t>
            </a:r>
            <a:r>
              <a:rPr lang="pt-BR" dirty="0" smtClean="0"/>
              <a:t>(IBGE, 2014). 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/>
              <a:t>Conta com 20 UBS</a:t>
            </a:r>
            <a:r>
              <a:rPr lang="pt-BR" dirty="0"/>
              <a:t> </a:t>
            </a:r>
            <a:r>
              <a:rPr lang="pt-BR" dirty="0" smtClean="0"/>
              <a:t>(2  ESF, 18 UBS tradicionais).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/>
              <a:t>Um hospital, a Santa Casa de Caridade de Uruguaiana, conveniado ao  SUS.</a:t>
            </a:r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/>
              <a:t>Duas policlínicas (adulto e infantil), uma clínica renal, um banco de sangue, dois Centros de Atenção Psicossocial (CAPS), um instituto de cardiologia.</a:t>
            </a:r>
          </a:p>
          <a:p>
            <a:pPr>
              <a:buFont typeface="Wingdings" pitchFamily="2" charset="2"/>
              <a:buChar char="v"/>
            </a:pPr>
            <a:r>
              <a:rPr lang="pt-BR" dirty="0"/>
              <a:t>Disponibilidade de alguns exames complementares  </a:t>
            </a:r>
            <a:r>
              <a:rPr lang="pt-BR" sz="1800" dirty="0" smtClean="0"/>
              <a:t>(TAC</a:t>
            </a:r>
            <a:r>
              <a:rPr lang="pt-BR" sz="1800" dirty="0"/>
              <a:t>, RNM, </a:t>
            </a:r>
            <a:r>
              <a:rPr lang="pt-BR" sz="1800" dirty="0" err="1"/>
              <a:t>Rx</a:t>
            </a:r>
            <a:r>
              <a:rPr lang="pt-BR" sz="1800" dirty="0"/>
              <a:t>, Ecografias,  teste de esforço, análise </a:t>
            </a:r>
            <a:r>
              <a:rPr lang="pt-BR" sz="1800" dirty="0" smtClean="0"/>
              <a:t>clínicos). </a:t>
            </a:r>
            <a:endParaRPr lang="pt-BR" dirty="0"/>
          </a:p>
          <a:p>
            <a:pPr>
              <a:buFont typeface="Wingdings" pitchFamily="2" charset="2"/>
              <a:buChar char="v"/>
            </a:pPr>
            <a:r>
              <a:rPr lang="pt-BR" dirty="0"/>
              <a:t>Não há todas as especialidades </a:t>
            </a:r>
            <a:r>
              <a:rPr lang="pt-BR" sz="1800" dirty="0" smtClean="0"/>
              <a:t>(usuários são </a:t>
            </a:r>
            <a:r>
              <a:rPr lang="pt-BR" sz="1800" dirty="0"/>
              <a:t>encaminhados para </a:t>
            </a:r>
            <a:r>
              <a:rPr lang="pt-BR" sz="1800" dirty="0" smtClean="0"/>
              <a:t>município vizinho) </a:t>
            </a:r>
            <a:endParaRPr lang="pt-BR" sz="1800" dirty="0"/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/>
          </a:p>
          <a:p>
            <a:pPr algn="just" eaLnBrk="1" hangingPunct="1"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>
              <a:cs typeface="Arial" panose="020B0604020202020204" pitchFamily="34" charset="0"/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0070C0"/>
              </a:solidFill>
            </a:endParaRPr>
          </a:p>
          <a:p>
            <a:pPr eaLnBrk="1" hangingPunct="1">
              <a:buFont typeface="Wingdings" pitchFamily="2" charset="2"/>
              <a:buChar char="q"/>
            </a:pPr>
            <a:endParaRPr lang="pt-BR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080120" cy="72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Obrigada!</a:t>
            </a:r>
            <a:endParaRPr lang="pt-BR" sz="5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3 Marcador de contenido" descr="IMG_0038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226" y="1600201"/>
            <a:ext cx="6727117" cy="4637112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 rot="1386681">
            <a:off x="4677723" y="4355928"/>
            <a:ext cx="977880" cy="1847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INTRODUÇÃO</a:t>
            </a:r>
            <a:endParaRPr lang="pt-BR" sz="4000" dirty="0"/>
          </a:p>
        </p:txBody>
      </p:sp>
      <p:pic>
        <p:nvPicPr>
          <p:cNvPr id="5" name="Picture 2" descr="C:\Users\Mariluz\Pictures\IMG_18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7452828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643192" cy="5328592"/>
          </a:xfrm>
          <a:solidFill>
            <a:srgbClr val="FFFFFF">
              <a:alpha val="45098"/>
            </a:srgbClr>
          </a:solidFill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pt-BR" b="1" dirty="0" smtClean="0">
                <a:solidFill>
                  <a:srgbClr val="0070C0"/>
                </a:solidFill>
              </a:rPr>
              <a:t>CARACTERIZAÇÃO DA UBS</a:t>
            </a:r>
            <a:endParaRPr lang="pt-BR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dirty="0" smtClean="0"/>
              <a:t>UBS 14, TABAJARA BRITES, situa-se no bairro Cabo Luis Quevedo.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dirty="0" smtClean="0"/>
              <a:t> Transição para Estratégia de Saúde da Família (ESF) em Outubro 2014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smtClean="0"/>
              <a:t>População: </a:t>
            </a:r>
            <a:r>
              <a:rPr lang="pt-BR" b="1" dirty="0" smtClean="0"/>
              <a:t>aproximadamente 8.000 usuários.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pt-BR" b="1" smtClean="0"/>
              <a:t>Equipe: </a:t>
            </a:r>
            <a:r>
              <a:rPr lang="pt-BR" b="1" dirty="0" smtClean="0"/>
              <a:t>2 clínicos gerais, um ginecologista, 3 enfermeiros, </a:t>
            </a:r>
            <a:r>
              <a:rPr lang="pt-BR" b="1" dirty="0" smtClean="0">
                <a:solidFill>
                  <a:prstClr val="black"/>
                </a:solidFill>
                <a:cs typeface="Arial" panose="020B0604020202020204" pitchFamily="34" charset="0"/>
              </a:rPr>
              <a:t>1 pessoal de higiene,  1 dentista e 6 ACS</a:t>
            </a:r>
            <a:endParaRPr lang="pt-BR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pt-BR" dirty="0" smtClean="0"/>
          </a:p>
          <a:p>
            <a:pPr>
              <a:spcAft>
                <a:spcPts val="600"/>
              </a:spcAft>
            </a:pPr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080120" cy="1052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INTRODUÇÃO</a:t>
            </a:r>
            <a:endParaRPr lang="pt-BR" sz="40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Antes da intervenção as  gestantes era assistidas na UBS com controle do Gineco-obstetra. 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Cobertura aproximada de 28%.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Não havia cadastramentos deste grupo.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A captação no primeiro trimestre era baixa (16%).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Não tínhamos registros adequados.</a:t>
            </a:r>
          </a:p>
          <a:p>
            <a:pPr marL="342900" indent="-342900" algn="just">
              <a:spcAft>
                <a:spcPts val="600"/>
              </a:spcAft>
              <a:buFont typeface="Wingdings" pitchFamily="2" charset="2"/>
              <a:buChar char="v"/>
            </a:pPr>
            <a:r>
              <a:rPr lang="pt-BR" dirty="0" smtClean="0">
                <a:cs typeface="Arial" panose="020B0604020202020204" pitchFamily="34" charset="0"/>
              </a:rPr>
              <a:t>As consultas de pré-natal eram registradas no prontuário comum das usuárias sem maiores dados, não tínhamos como ter dados próprios do controle pré-natal e puerpério.</a:t>
            </a:r>
          </a:p>
          <a:p>
            <a:pPr>
              <a:spcAft>
                <a:spcPts val="600"/>
              </a:spcAft>
              <a:buNone/>
            </a:pPr>
            <a:endParaRPr lang="pt-BR" dirty="0"/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6672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t-BR" sz="4000" b="1" dirty="0" smtClean="0">
                <a:solidFill>
                  <a:srgbClr val="FF0000"/>
                </a:solidFill>
              </a:rPr>
              <a:t>OBJETIVO GERAL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1024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859216" cy="477301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t-BR" sz="2800" b="1" dirty="0" smtClean="0"/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3200" b="1" dirty="0" smtClean="0"/>
              <a:t>Melhorar a atenção à saúde no 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pt-BR" sz="3200" b="1" dirty="0" smtClean="0"/>
              <a:t> pré-natal e puerpério na Unidade Tabajara Brites, Posto 14, Uruguaiana-RS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000" dirty="0" smtClean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rgbClr val="FF0000"/>
                </a:solidFill>
              </a:rPr>
              <a:t>METODOLOGIA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571184" cy="4917160"/>
          </a:xfrm>
        </p:spPr>
        <p:txBody>
          <a:bodyPr/>
          <a:lstStyle/>
          <a:p>
            <a:pPr algn="ctr">
              <a:buNone/>
            </a:pPr>
            <a:r>
              <a:rPr lang="pt-BR" b="1" dirty="0" smtClean="0">
                <a:solidFill>
                  <a:srgbClr val="0070C0"/>
                </a:solidFill>
                <a:cs typeface="Aharoni" pitchFamily="2" charset="-79"/>
              </a:rPr>
              <a:t>AÇÕES REALIZADAS</a:t>
            </a:r>
          </a:p>
          <a:p>
            <a:pPr algn="just"/>
            <a:r>
              <a:rPr lang="pt-BR" dirty="0" smtClean="0"/>
              <a:t>Acolhimento das gestantes e puérperas.</a:t>
            </a:r>
          </a:p>
          <a:p>
            <a:pPr algn="just"/>
            <a:r>
              <a:rPr lang="pt-BR" dirty="0" smtClean="0"/>
              <a:t>Organização dos registros.</a:t>
            </a:r>
          </a:p>
          <a:p>
            <a:pPr algn="just"/>
            <a:r>
              <a:rPr lang="pt-BR" dirty="0" smtClean="0"/>
              <a:t>Cadastramento das gestantes.</a:t>
            </a:r>
          </a:p>
          <a:p>
            <a:pPr algn="just"/>
            <a:r>
              <a:rPr lang="pt-BR" dirty="0" smtClean="0"/>
              <a:t>Atividades de promoção à saúde.</a:t>
            </a:r>
          </a:p>
          <a:p>
            <a:pPr algn="just"/>
            <a:r>
              <a:rPr lang="pt-BR" dirty="0" smtClean="0"/>
              <a:t>Capacitação dos membros da equipe em reuniões quinzenais.</a:t>
            </a:r>
          </a:p>
          <a:p>
            <a:pPr algn="just"/>
            <a:r>
              <a:rPr lang="pt-BR" dirty="0" smtClean="0"/>
              <a:t>Monitoramento e avaliação semanal.</a:t>
            </a:r>
          </a:p>
          <a:p>
            <a:pPr algn="just"/>
            <a:r>
              <a:rPr lang="pt-BR" dirty="0" smtClean="0"/>
              <a:t>Contato com lideranças comunitárias</a:t>
            </a:r>
          </a:p>
          <a:p>
            <a:pPr algn="just"/>
            <a:r>
              <a:rPr lang="pt-BR" dirty="0" smtClean="0"/>
              <a:t>Grupo das gestantes.</a:t>
            </a:r>
          </a:p>
          <a:p>
            <a:pPr algn="just"/>
            <a:r>
              <a:rPr lang="pt-BR" dirty="0" smtClean="0"/>
              <a:t>Educação permanente.</a:t>
            </a:r>
          </a:p>
          <a:p>
            <a:pPr algn="just">
              <a:buNone/>
            </a:pP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Picture 9" descr="http://dms.ufpel.edu.br/aquares/images/stories/logos/unasus-ufpe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8680"/>
            <a:ext cx="1152128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149817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4000" b="1" dirty="0" smtClean="0"/>
              <a:t/>
            </a:r>
            <a:br>
              <a:rPr lang="pt-BR" sz="4000" b="1" dirty="0" smtClean="0"/>
            </a:br>
            <a:r>
              <a:rPr lang="pt-BR" sz="3100" b="1" dirty="0" smtClean="0">
                <a:solidFill>
                  <a:srgbClr val="FF0000"/>
                </a:solidFill>
              </a:rPr>
              <a:t>OBJETIVOS, METAS E RESULTADOS </a:t>
            </a:r>
            <a:r>
              <a:rPr lang="pt-BR" sz="3100" b="1" dirty="0">
                <a:solidFill>
                  <a:srgbClr val="FF0000"/>
                </a:solidFill>
              </a:rPr>
              <a:t>-</a:t>
            </a:r>
            <a:r>
              <a:rPr lang="pt-BR" sz="3100" b="1" dirty="0" smtClean="0">
                <a:solidFill>
                  <a:srgbClr val="FF0000"/>
                </a:solidFill>
              </a:rPr>
              <a:t>PRÉ-NATAL -</a:t>
            </a:r>
            <a:r>
              <a:rPr lang="pt-BR" sz="4000" b="1" dirty="0" smtClean="0"/>
              <a:t/>
            </a:r>
            <a:br>
              <a:rPr lang="pt-BR" sz="4000" b="1" dirty="0" smtClean="0"/>
            </a:br>
            <a:endParaRPr lang="pt-BR" sz="4000" b="1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152128"/>
            <a:ext cx="8003232" cy="5373216"/>
          </a:xfrm>
        </p:spPr>
        <p:txBody>
          <a:bodyPr/>
          <a:lstStyle/>
          <a:p>
            <a:r>
              <a:rPr lang="pt-BR" dirty="0" smtClean="0"/>
              <a:t>Objetivo 1:  Ampliar a cobertura de pré-natal</a:t>
            </a:r>
          </a:p>
          <a:p>
            <a:r>
              <a:rPr lang="pt-BR" dirty="0" smtClean="0"/>
              <a:t>Meta 1: Alcançar 95% de cobertura das gestantes residentes na área da UBS.</a:t>
            </a:r>
          </a:p>
          <a:p>
            <a:pPr marL="0" indent="0" algn="ctr">
              <a:buNone/>
            </a:pPr>
            <a:endParaRPr lang="pt-BR" sz="16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pt-BR" sz="16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1600" b="1" dirty="0" smtClean="0">
                <a:solidFill>
                  <a:srgbClr val="FF0000"/>
                </a:solidFill>
              </a:rPr>
              <a:t>Proporção </a:t>
            </a:r>
            <a:r>
              <a:rPr lang="pt-BR" sz="1600" b="1" dirty="0">
                <a:solidFill>
                  <a:srgbClr val="FF0000"/>
                </a:solidFill>
              </a:rPr>
              <a:t>de gestantes cadastradas no Programa de Pré-natal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6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38764266"/>
              </p:ext>
            </p:extLst>
          </p:nvPr>
        </p:nvGraphicFramePr>
        <p:xfrm>
          <a:off x="1331640" y="3426552"/>
          <a:ext cx="6048672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6300192" y="4461712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N=150</a:t>
            </a:r>
            <a:endParaRPr lang="pt-BR" sz="14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004048" y="4728213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N=139</a:t>
            </a:r>
            <a:endParaRPr lang="pt-BR" sz="1400" b="1" dirty="0">
              <a:latin typeface="+mj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07904" y="530120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N=76</a:t>
            </a:r>
            <a:endParaRPr lang="pt-BR" sz="14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11760" y="560239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latin typeface="+mj-lt"/>
              </a:rPr>
              <a:t>N=44</a:t>
            </a:r>
            <a:endParaRPr lang="pt-BR" sz="1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075240" cy="4896544"/>
          </a:xfrm>
        </p:spPr>
        <p:txBody>
          <a:bodyPr/>
          <a:lstStyle/>
          <a:p>
            <a:pPr algn="ctr"/>
            <a:endParaRPr lang="pt-BR" sz="4000" b="1" dirty="0" smtClean="0">
              <a:solidFill>
                <a:srgbClr val="FF0000"/>
              </a:solidFill>
            </a:endParaRPr>
          </a:p>
          <a:p>
            <a:endParaRPr lang="pt-BR" sz="1800" dirty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7504" y="-182556"/>
            <a:ext cx="7848872" cy="1462472"/>
          </a:xfrm>
        </p:spPr>
        <p:txBody>
          <a:bodyPr>
            <a:norm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OBJETIVOS, METAS E RESULTADOS - PRÉ-NATAL</a:t>
            </a:r>
            <a:r>
              <a:rPr lang="pt-BR" sz="1800" b="1" dirty="0" smtClean="0"/>
              <a:t/>
            </a:r>
            <a:br>
              <a:rPr lang="pt-BR" sz="18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endParaRPr lang="pt-BR" sz="2400" dirty="0"/>
          </a:p>
        </p:txBody>
      </p:sp>
      <p:sp>
        <p:nvSpPr>
          <p:cNvPr id="6" name="5 Rectángulo"/>
          <p:cNvSpPr/>
          <p:nvPr/>
        </p:nvSpPr>
        <p:spPr>
          <a:xfrm>
            <a:off x="395536" y="548680"/>
            <a:ext cx="8208912" cy="941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Objetivo 2:  Melhorar a qualidade da atenção ao pré-natal e puerpério realizado na Unidade</a:t>
            </a:r>
          </a:p>
          <a:p>
            <a:pPr marL="342900" indent="-342900"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+mj-lt"/>
              </a:rPr>
              <a:t>Meta 1: Garantir a 100% das gestantes o ingresso no Programa de Pré-Natal no primeiro trimestre de gestação.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endParaRPr lang="pt-BR" b="1" dirty="0" smtClean="0">
              <a:solidFill>
                <a:srgbClr val="FF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/>
            <a:endParaRPr lang="pt-BR" b="1" dirty="0">
              <a:solidFill>
                <a:srgbClr val="FF000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Arial" pitchFamily="34" charset="0"/>
              </a:rPr>
              <a:t>Proporção de gestantes captadas no primeiro trimestre de gestação</a:t>
            </a:r>
            <a:endParaRPr lang="pt-BR" b="1" dirty="0" smtClean="0">
              <a:solidFill>
                <a:srgbClr val="FF0000"/>
              </a:solidFill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>
              <a:latin typeface="+mj-lt"/>
            </a:endParaRP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graphicFrame>
        <p:nvGraphicFramePr>
          <p:cNvPr id="8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20483213"/>
              </p:ext>
            </p:extLst>
          </p:nvPr>
        </p:nvGraphicFramePr>
        <p:xfrm>
          <a:off x="971600" y="3501008"/>
          <a:ext cx="67687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rador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892</TotalTime>
  <Words>1617</Words>
  <Application>Microsoft Office PowerPoint</Application>
  <PresentationFormat>Presentación en pantalla (4:3)</PresentationFormat>
  <Paragraphs>213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Mirador</vt:lpstr>
      <vt:lpstr>  Melhoria da atenção à saúde no pré-natal e puerpério na Unidade Tabajara Brites, Posto 14, Uruguaiana-RS </vt:lpstr>
      <vt:lpstr>INTRODUÇÃO</vt:lpstr>
      <vt:lpstr>INTRODUÇÃO</vt:lpstr>
      <vt:lpstr>INTRODUÇÃO</vt:lpstr>
      <vt:lpstr>INTRODUÇÃO</vt:lpstr>
      <vt:lpstr>OBJETIVO GERAL</vt:lpstr>
      <vt:lpstr>METODOLOGIA</vt:lpstr>
      <vt:lpstr>    OBJETIVOS, METAS E RESULTADOS -PRÉ-NATAL - </vt:lpstr>
      <vt:lpstr>OBJETIVOS, METAS E RESULTADOS - PRÉ-NATAL  </vt:lpstr>
      <vt:lpstr>OBJETIVOS, METAS E RESULTADOS - PRÉ-NATAL</vt:lpstr>
      <vt:lpstr>OBJETIVOS, METAS E RESULTADOS -PRÉ-NATAL -</vt:lpstr>
      <vt:lpstr>OBJETIVOS, METAS E RESULTADOS - PRÉ-NATAL</vt:lpstr>
      <vt:lpstr>Diapositiva 13</vt:lpstr>
      <vt:lpstr>Diapositiva 14</vt:lpstr>
      <vt:lpstr>Diapositiva 15</vt:lpstr>
      <vt:lpstr>OBJETIVOS, METAS E RESULTADOS - PUERPÉRIO -</vt:lpstr>
      <vt:lpstr>OBJETIVOS, METAS E RESULTADOS - PUERPÉRIO</vt:lpstr>
      <vt:lpstr>OBJETIVOS, METAS E RESULTADOS - PUERPÉRIO</vt:lpstr>
      <vt:lpstr>DISCUSSÃO</vt:lpstr>
      <vt:lpstr>DISCUSSÃO</vt:lpstr>
      <vt:lpstr>DISCUSSÃO</vt:lpstr>
      <vt:lpstr>DISCUSSÃO</vt:lpstr>
      <vt:lpstr>DISCUSSÃO</vt:lpstr>
      <vt:lpstr>Reflexão crítica sobre meu processo pessoal de aprendizagem</vt:lpstr>
      <vt:lpstr>Reflexão crítica sobre meu processo pessoal de aprendizagem</vt:lpstr>
      <vt:lpstr>Diapositiva 26</vt:lpstr>
      <vt:lpstr>Equipe de saúde</vt:lpstr>
      <vt:lpstr>Grávidas recebendo presentes</vt:lpstr>
      <vt:lpstr>Equipe do trabalho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Melhoria da atenção à saúde no pré-natal e puerpério na Unidade Tabajara Brites, Posto 14, Uruguaiana-RS</dc:title>
  <dc:creator>Mariluz Rosendo</dc:creator>
  <cp:lastModifiedBy>Mariluz Rosendo</cp:lastModifiedBy>
  <cp:revision>108</cp:revision>
  <dcterms:created xsi:type="dcterms:W3CDTF">2015-01-27T20:28:34Z</dcterms:created>
  <dcterms:modified xsi:type="dcterms:W3CDTF">2015-07-25T16:18:09Z</dcterms:modified>
</cp:coreProperties>
</file>