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8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notesSlides/notesSlide9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sldIdLst>
    <p:sldId id="256" r:id="rId2"/>
    <p:sldId id="271" r:id="rId3"/>
    <p:sldId id="257" r:id="rId4"/>
    <p:sldId id="258" r:id="rId5"/>
    <p:sldId id="273" r:id="rId6"/>
    <p:sldId id="272" r:id="rId7"/>
    <p:sldId id="259" r:id="rId8"/>
    <p:sldId id="274" r:id="rId9"/>
    <p:sldId id="260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312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13" r:id="rId43"/>
    <p:sldId id="306" r:id="rId44"/>
    <p:sldId id="307" r:id="rId45"/>
    <p:sldId id="308" r:id="rId46"/>
    <p:sldId id="309" r:id="rId47"/>
    <p:sldId id="310" r:id="rId48"/>
    <p:sldId id="311" r:id="rId49"/>
    <p:sldId id="314" r:id="rId50"/>
    <p:sldId id="315" r:id="rId51"/>
    <p:sldId id="316" r:id="rId52"/>
    <p:sldId id="317" r:id="rId53"/>
    <p:sldId id="318" r:id="rId54"/>
    <p:sldId id="319" r:id="rId55"/>
    <p:sldId id="262" r:id="rId56"/>
    <p:sldId id="320" r:id="rId57"/>
    <p:sldId id="263" r:id="rId58"/>
    <p:sldId id="264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313" autoAdjust="0"/>
  </p:normalViewPr>
  <p:slideViewPr>
    <p:cSldViewPr snapToGrid="0" snapToObjects="1">
      <p:cViewPr varScale="1">
        <p:scale>
          <a:sx n="77" d="100"/>
          <a:sy n="77" d="100"/>
        </p:scale>
        <p:origin x="-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rev%20Tomasi%20Planilha%20final%20de%20Puerp&#233;rio%20-%20Marina%20Matuella-2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Sa&#250;de%20bucal%20gr&#225;ficos%20configurados-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inaMatuella:Downloads:Pr&#233;-natal%20gr&#225;ficos%20configurados-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0.38</c:v>
                </c:pt>
                <c:pt idx="1">
                  <c:v>0.686666666666667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038376"/>
        <c:axId val="2140040216"/>
      </c:barChart>
      <c:catAx>
        <c:axId val="2140038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0040216"/>
        <c:crosses val="autoZero"/>
        <c:auto val="1"/>
        <c:lblAlgn val="ctr"/>
        <c:lblOffset val="100"/>
        <c:noMultiLvlLbl val="0"/>
      </c:catAx>
      <c:valAx>
        <c:axId val="214004021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00383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0.0</c:v>
                </c:pt>
                <c:pt idx="1">
                  <c:v>0.0388349514563107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862936"/>
        <c:axId val="2144866392"/>
      </c:barChart>
      <c:catAx>
        <c:axId val="2144862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866392"/>
        <c:crosses val="autoZero"/>
        <c:auto val="1"/>
        <c:lblAlgn val="ctr"/>
        <c:lblOffset val="100"/>
        <c:noMultiLvlLbl val="0"/>
      </c:catAx>
      <c:valAx>
        <c:axId val="214486639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8629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Indicadores!$D$61:$F$61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902072"/>
        <c:axId val="2144905528"/>
      </c:barChart>
      <c:catAx>
        <c:axId val="2144902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905528"/>
        <c:crosses val="autoZero"/>
        <c:auto val="1"/>
        <c:lblAlgn val="ctr"/>
        <c:lblOffset val="100"/>
        <c:noMultiLvlLbl val="0"/>
      </c:catAx>
      <c:valAx>
        <c:axId val="214490552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9020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940744"/>
        <c:axId val="2144944200"/>
      </c:barChart>
      <c:catAx>
        <c:axId val="2144940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944200"/>
        <c:crosses val="autoZero"/>
        <c:auto val="1"/>
        <c:lblAlgn val="ctr"/>
        <c:lblOffset val="100"/>
        <c:noMultiLvlLbl val="0"/>
      </c:catAx>
      <c:valAx>
        <c:axId val="214494420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9407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979336"/>
        <c:axId val="2144982792"/>
      </c:barChart>
      <c:catAx>
        <c:axId val="2144979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982792"/>
        <c:crosses val="autoZero"/>
        <c:auto val="1"/>
        <c:lblAlgn val="ctr"/>
        <c:lblOffset val="100"/>
        <c:noMultiLvlLbl val="0"/>
      </c:catAx>
      <c:valAx>
        <c:axId val="214498279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979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0.982456140350877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017832"/>
        <c:axId val="2145021240"/>
      </c:barChart>
      <c:catAx>
        <c:axId val="2145017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021240"/>
        <c:crosses val="autoZero"/>
        <c:auto val="1"/>
        <c:lblAlgn val="ctr"/>
        <c:lblOffset val="100"/>
        <c:noMultiLvlLbl val="0"/>
      </c:catAx>
      <c:valAx>
        <c:axId val="214502124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0178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056328"/>
        <c:axId val="2145059736"/>
      </c:barChart>
      <c:catAx>
        <c:axId val="2145056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059736"/>
        <c:crosses val="autoZero"/>
        <c:auto val="1"/>
        <c:lblAlgn val="ctr"/>
        <c:lblOffset val="100"/>
        <c:noMultiLvlLbl val="0"/>
      </c:catAx>
      <c:valAx>
        <c:axId val="214505973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0563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0.596491228070175</c:v>
                </c:pt>
                <c:pt idx="1">
                  <c:v>0.951456310679612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095192"/>
        <c:axId val="2145098600"/>
      </c:barChart>
      <c:catAx>
        <c:axId val="2145095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098600"/>
        <c:crosses val="autoZero"/>
        <c:auto val="1"/>
        <c:lblAlgn val="ctr"/>
        <c:lblOffset val="100"/>
        <c:noMultiLvlLbl val="0"/>
      </c:catAx>
      <c:valAx>
        <c:axId val="214509860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0951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Indicadores!$D$93:$F$93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Indicadores!$D$94:$F$94</c:f>
              <c:numCache>
                <c:formatCode>0.0%</c:formatCode>
                <c:ptCount val="3"/>
                <c:pt idx="0">
                  <c:v>0.578947368421053</c:v>
                </c:pt>
                <c:pt idx="1">
                  <c:v>0.970873786407767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133224"/>
        <c:axId val="2145136680"/>
      </c:barChart>
      <c:catAx>
        <c:axId val="2145133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136680"/>
        <c:crosses val="autoZero"/>
        <c:auto val="1"/>
        <c:lblAlgn val="ctr"/>
        <c:lblOffset val="100"/>
        <c:noMultiLvlLbl val="0"/>
      </c:catAx>
      <c:valAx>
        <c:axId val="214513668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133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0.964912280701754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171928"/>
        <c:axId val="2145175336"/>
      </c:barChart>
      <c:catAx>
        <c:axId val="2145171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175336"/>
        <c:crosses val="autoZero"/>
        <c:auto val="1"/>
        <c:lblAlgn val="ctr"/>
        <c:lblOffset val="100"/>
        <c:noMultiLvlLbl val="0"/>
      </c:catAx>
      <c:valAx>
        <c:axId val="2145175336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1719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gestantes e puérperas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0.508771929824561</c:v>
                </c:pt>
                <c:pt idx="1">
                  <c:v>0.961165048543689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210712"/>
        <c:axId val="2145214168"/>
      </c:barChart>
      <c:catAx>
        <c:axId val="2145210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214168"/>
        <c:crosses val="autoZero"/>
        <c:auto val="1"/>
        <c:lblAlgn val="ctr"/>
        <c:lblOffset val="100"/>
        <c:noMultiLvlLbl val="0"/>
      </c:catAx>
      <c:valAx>
        <c:axId val="214521416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2107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0.736842105263158</c:v>
                </c:pt>
                <c:pt idx="1">
                  <c:v>0.83495145631068</c:v>
                </c:pt>
                <c:pt idx="2">
                  <c:v>0.806666666666667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380936"/>
        <c:axId val="2139377512"/>
      </c:barChart>
      <c:catAx>
        <c:axId val="2139380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377512"/>
        <c:crosses val="autoZero"/>
        <c:auto val="1"/>
        <c:lblAlgn val="ctr"/>
        <c:lblOffset val="100"/>
        <c:noMultiLvlLbl val="0"/>
      </c:catAx>
      <c:valAx>
        <c:axId val="213937751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3809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Indicadores!$D$12:$F$12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Indicadores!$D$13:$F$13</c:f>
              <c:numCache>
                <c:formatCode>0.0%</c:formatCode>
                <c:ptCount val="3"/>
                <c:pt idx="0">
                  <c:v>0.8</c:v>
                </c:pt>
                <c:pt idx="1">
                  <c:v>1.0</c:v>
                </c:pt>
                <c:pt idx="2">
                  <c:v>0.9375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275512"/>
        <c:axId val="2145278920"/>
      </c:barChart>
      <c:catAx>
        <c:axId val="2145275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278920"/>
        <c:crosses val="autoZero"/>
        <c:auto val="1"/>
        <c:lblAlgn val="ctr"/>
        <c:lblOffset val="100"/>
        <c:noMultiLvlLbl val="0"/>
      </c:catAx>
      <c:valAx>
        <c:axId val="214527892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2755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Indicadores!$D$17:$F$17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Indicadores!$D$18:$F$18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313336"/>
        <c:axId val="2145316744"/>
      </c:barChart>
      <c:catAx>
        <c:axId val="2145313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316744"/>
        <c:crosses val="autoZero"/>
        <c:auto val="1"/>
        <c:lblAlgn val="ctr"/>
        <c:lblOffset val="100"/>
        <c:noMultiLvlLbl val="0"/>
      </c:catAx>
      <c:valAx>
        <c:axId val="2145316744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313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351944"/>
        <c:axId val="2145355352"/>
      </c:barChart>
      <c:catAx>
        <c:axId val="2145351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355352"/>
        <c:crosses val="autoZero"/>
        <c:auto val="1"/>
        <c:lblAlgn val="ctr"/>
        <c:lblOffset val="100"/>
        <c:noMultiLvlLbl val="0"/>
      </c:catAx>
      <c:valAx>
        <c:axId val="214535535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3519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817192"/>
        <c:axId val="2144813736"/>
      </c:barChart>
      <c:catAx>
        <c:axId val="2144817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813736"/>
        <c:crosses val="autoZero"/>
        <c:auto val="1"/>
        <c:lblAlgn val="ctr"/>
        <c:lblOffset val="100"/>
        <c:noMultiLvlLbl val="0"/>
      </c:catAx>
      <c:valAx>
        <c:axId val="214481373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8171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778648"/>
        <c:axId val="2144775224"/>
      </c:barChart>
      <c:catAx>
        <c:axId val="2144778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775224"/>
        <c:crosses val="autoZero"/>
        <c:auto val="1"/>
        <c:lblAlgn val="ctr"/>
        <c:lblOffset val="100"/>
        <c:noMultiLvlLbl val="0"/>
      </c:catAx>
      <c:valAx>
        <c:axId val="2144775224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7786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739432"/>
        <c:axId val="2144736008"/>
      </c:barChart>
      <c:catAx>
        <c:axId val="2144739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736008"/>
        <c:crosses val="autoZero"/>
        <c:auto val="1"/>
        <c:lblAlgn val="ctr"/>
        <c:lblOffset val="100"/>
        <c:noMultiLvlLbl val="0"/>
      </c:catAx>
      <c:valAx>
        <c:axId val="214473600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7394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7144680"/>
        <c:axId val="2086926248"/>
      </c:barChart>
      <c:catAx>
        <c:axId val="208714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6926248"/>
        <c:crosses val="autoZero"/>
        <c:auto val="1"/>
        <c:lblAlgn val="ctr"/>
        <c:lblOffset val="100"/>
        <c:noMultiLvlLbl val="0"/>
      </c:catAx>
      <c:valAx>
        <c:axId val="208692624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71446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6897512"/>
        <c:axId val="2086894040"/>
      </c:barChart>
      <c:catAx>
        <c:axId val="2086897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6894040"/>
        <c:crosses val="autoZero"/>
        <c:auto val="1"/>
        <c:lblAlgn val="ctr"/>
        <c:lblOffset val="100"/>
        <c:noMultiLvlLbl val="0"/>
      </c:catAx>
      <c:valAx>
        <c:axId val="208689404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68975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Indicadores!$D$53:$F$53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209720"/>
        <c:axId val="2144281768"/>
      </c:barChart>
      <c:catAx>
        <c:axId val="214420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281768"/>
        <c:crosses val="autoZero"/>
        <c:auto val="1"/>
        <c:lblAlgn val="ctr"/>
        <c:lblOffset val="100"/>
        <c:noMultiLvlLbl val="0"/>
      </c:catAx>
      <c:valAx>
        <c:axId val="214428176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42097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0.8</c:v>
                </c:pt>
                <c:pt idx="1">
                  <c:v>0.933333333333333</c:v>
                </c:pt>
                <c:pt idx="2">
                  <c:v>0.9375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757784"/>
        <c:axId val="2143754360"/>
      </c:barChart>
      <c:catAx>
        <c:axId val="2143757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754360"/>
        <c:crosses val="autoZero"/>
        <c:auto val="1"/>
        <c:lblAlgn val="ctr"/>
        <c:lblOffset val="100"/>
        <c:noMultiLvlLbl val="0"/>
      </c:catAx>
      <c:valAx>
        <c:axId val="214375436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7577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342200"/>
        <c:axId val="2139338776"/>
      </c:barChart>
      <c:catAx>
        <c:axId val="2139342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338776"/>
        <c:crosses val="autoZero"/>
        <c:auto val="1"/>
        <c:lblAlgn val="ctr"/>
        <c:lblOffset val="100"/>
        <c:noMultiLvlLbl val="0"/>
      </c:catAx>
      <c:valAx>
        <c:axId val="213933877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3422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0.8</c:v>
                </c:pt>
                <c:pt idx="1">
                  <c:v>0.933333333333333</c:v>
                </c:pt>
                <c:pt idx="2">
                  <c:v>0.9375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718344"/>
        <c:axId val="2143714920"/>
      </c:barChart>
      <c:catAx>
        <c:axId val="214371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714920"/>
        <c:crosses val="autoZero"/>
        <c:auto val="1"/>
        <c:lblAlgn val="ctr"/>
        <c:lblOffset val="100"/>
        <c:noMultiLvlLbl val="0"/>
      </c:catAx>
      <c:valAx>
        <c:axId val="214371492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7183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679144"/>
        <c:axId val="2143675672"/>
      </c:barChart>
      <c:catAx>
        <c:axId val="2143679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675672"/>
        <c:crosses val="autoZero"/>
        <c:auto val="1"/>
        <c:lblAlgn val="ctr"/>
        <c:lblOffset val="100"/>
        <c:noMultiLvlLbl val="0"/>
      </c:catAx>
      <c:valAx>
        <c:axId val="214367567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6791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com primeira consulta odontológica programática.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0.0</c:v>
                </c:pt>
                <c:pt idx="1">
                  <c:v>0.0272108843537415</c:v>
                </c:pt>
                <c:pt idx="2">
                  <c:v>0.122448979591837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614808"/>
        <c:axId val="2143611336"/>
      </c:barChart>
      <c:catAx>
        <c:axId val="2143614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611336"/>
        <c:crosses val="autoZero"/>
        <c:auto val="1"/>
        <c:lblAlgn val="ctr"/>
        <c:lblOffset val="100"/>
        <c:noMultiLvlLbl val="0"/>
      </c:catAx>
      <c:valAx>
        <c:axId val="214361133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6148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necessidade de consultas subsequentes.  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0.0</c:v>
                </c:pt>
                <c:pt idx="1">
                  <c:v>1.0</c:v>
                </c:pt>
                <c:pt idx="2">
                  <c:v>0.722222222222222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576136"/>
        <c:axId val="2143572712"/>
      </c:barChart>
      <c:catAx>
        <c:axId val="2143576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572712"/>
        <c:crosses val="autoZero"/>
        <c:auto val="1"/>
        <c:lblAlgn val="ctr"/>
        <c:lblOffset val="100"/>
        <c:noMultiLvlLbl val="0"/>
      </c:catAx>
      <c:valAx>
        <c:axId val="214357271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5761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consultas subsequentes realizadas               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0.0</c:v>
                </c:pt>
                <c:pt idx="1">
                  <c:v>0.5</c:v>
                </c:pt>
                <c:pt idx="2">
                  <c:v>0.538461538461538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536616"/>
        <c:axId val="2143533192"/>
      </c:barChart>
      <c:catAx>
        <c:axId val="2143536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533192"/>
        <c:crosses val="autoZero"/>
        <c:auto val="1"/>
        <c:lblAlgn val="ctr"/>
        <c:lblOffset val="100"/>
        <c:noMultiLvlLbl val="0"/>
      </c:catAx>
      <c:valAx>
        <c:axId val="214353319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5366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primeira consulta odontológica programática  com tratamento odontológico concluído. _x000d_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0.0</c:v>
                </c:pt>
                <c:pt idx="1">
                  <c:v>0.5</c:v>
                </c:pt>
                <c:pt idx="2">
                  <c:v>0.555555555555556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498488"/>
        <c:axId val="2143495064"/>
      </c:barChart>
      <c:catAx>
        <c:axId val="214349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495064"/>
        <c:crosses val="autoZero"/>
        <c:auto val="1"/>
        <c:lblAlgn val="ctr"/>
        <c:lblOffset val="100"/>
        <c:noMultiLvlLbl val="0"/>
      </c:catAx>
      <c:valAx>
        <c:axId val="2143495064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4984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busca ativa realizada às gestantes que não realizaram a primeira consulta odontológica programática.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460152"/>
        <c:axId val="2143456728"/>
      </c:barChart>
      <c:catAx>
        <c:axId val="2143460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456728"/>
        <c:crosses val="autoZero"/>
        <c:auto val="1"/>
        <c:lblAlgn val="ctr"/>
        <c:lblOffset val="100"/>
        <c:noMultiLvlLbl val="0"/>
      </c:catAx>
      <c:valAx>
        <c:axId val="214345672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4601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busca ativa realizada às gestantes faltosas às consultas subsequentes.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421480"/>
        <c:axId val="2143418056"/>
      </c:barChart>
      <c:catAx>
        <c:axId val="2143421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418056"/>
        <c:crosses val="autoZero"/>
        <c:auto val="1"/>
        <c:lblAlgn val="ctr"/>
        <c:lblOffset val="100"/>
        <c:noMultiLvlLbl val="0"/>
      </c:catAx>
      <c:valAx>
        <c:axId val="214341805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4214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registro adequado do atendimento odontológico.            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452552"/>
        <c:axId val="-2127841864"/>
      </c:barChart>
      <c:catAx>
        <c:axId val="214545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7841864"/>
        <c:crosses val="autoZero"/>
        <c:auto val="1"/>
        <c:lblAlgn val="ctr"/>
        <c:lblOffset val="100"/>
        <c:noMultiLvlLbl val="0"/>
      </c:catAx>
      <c:valAx>
        <c:axId val="-2127841864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452552"/>
        <c:crosses val="autoZero"/>
        <c:crossBetween val="between"/>
        <c:majorUnit val="0.2"/>
        <c:minorUnit val="0.0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gestantes com orientação sobre dieta.     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Indicadores!$D$46:$F$46</c:f>
              <c:numCache>
                <c:formatCode>0.0%</c:formatCode>
                <c:ptCount val="3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9805752"/>
        <c:axId val="-2129802360"/>
      </c:barChart>
      <c:catAx>
        <c:axId val="-2129805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9802360"/>
        <c:crosses val="autoZero"/>
        <c:auto val="1"/>
        <c:lblAlgn val="ctr"/>
        <c:lblOffset val="100"/>
        <c:noMultiLvlLbl val="0"/>
      </c:catAx>
      <c:valAx>
        <c:axId val="-212980236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98057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782610310504"/>
          <c:y val="0.0292682926829268"/>
          <c:w val="0.860198521764968"/>
          <c:h val="0.812943345496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303544"/>
        <c:axId val="2139300072"/>
      </c:barChart>
      <c:catAx>
        <c:axId val="2139303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300072"/>
        <c:crosses val="autoZero"/>
        <c:auto val="1"/>
        <c:lblAlgn val="ctr"/>
        <c:lblOffset val="100"/>
        <c:noMultiLvlLbl val="0"/>
      </c:catAx>
      <c:valAx>
        <c:axId val="213930007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3035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Indicadores!$D$51:$F$51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Indicadores!$D$52:$F$52</c:f>
              <c:numCache>
                <c:formatCode>0.0%</c:formatCode>
                <c:ptCount val="3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9758824"/>
        <c:axId val="-2129755432"/>
      </c:barChart>
      <c:catAx>
        <c:axId val="-2129758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9755432"/>
        <c:crosses val="autoZero"/>
        <c:auto val="1"/>
        <c:lblAlgn val="ctr"/>
        <c:lblOffset val="100"/>
        <c:noMultiLvlLbl val="0"/>
      </c:catAx>
      <c:valAx>
        <c:axId val="-212975543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97588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gestantes com orientação sobre os cuidados com a higiene bucal do recém-nascido. 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205272"/>
        <c:axId val="-2128214328"/>
      </c:barChart>
      <c:catAx>
        <c:axId val="-2128205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8214328"/>
        <c:crosses val="autoZero"/>
        <c:auto val="1"/>
        <c:lblAlgn val="ctr"/>
        <c:lblOffset val="100"/>
        <c:noMultiLvlLbl val="0"/>
      </c:catAx>
      <c:valAx>
        <c:axId val="-212821432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82052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 Proporção de gestantes com orientação sobre os riscos do tabagismo e do uso de álcool e drogas na gestação.              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9714936"/>
        <c:axId val="-2129722552"/>
      </c:barChart>
      <c:catAx>
        <c:axId val="-212971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9722552"/>
        <c:crosses val="autoZero"/>
        <c:auto val="1"/>
        <c:lblAlgn val="ctr"/>
        <c:lblOffset val="100"/>
        <c:noMultiLvlLbl val="0"/>
      </c:catAx>
      <c:valAx>
        <c:axId val="-212972255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97149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706536"/>
        <c:axId val="-2128130216"/>
      </c:barChart>
      <c:catAx>
        <c:axId val="2145706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8130216"/>
        <c:crosses val="autoZero"/>
        <c:auto val="1"/>
        <c:lblAlgn val="ctr"/>
        <c:lblOffset val="100"/>
        <c:noMultiLvlLbl val="0"/>
      </c:catAx>
      <c:valAx>
        <c:axId val="-212813021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5706536"/>
        <c:crosses val="autoZero"/>
        <c:crossBetween val="between"/>
        <c:majorUnit val="0.2"/>
        <c:minorUnit val="0.0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265064"/>
        <c:axId val="2139261592"/>
      </c:barChart>
      <c:catAx>
        <c:axId val="2139265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261592"/>
        <c:crosses val="autoZero"/>
        <c:auto val="1"/>
        <c:lblAlgn val="ctr"/>
        <c:lblOffset val="100"/>
        <c:noMultiLvlLbl val="0"/>
      </c:catAx>
      <c:valAx>
        <c:axId val="213926159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2650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225592"/>
        <c:axId val="2139222168"/>
      </c:barChart>
      <c:catAx>
        <c:axId val="2139225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222168"/>
        <c:crosses val="autoZero"/>
        <c:auto val="1"/>
        <c:lblAlgn val="ctr"/>
        <c:lblOffset val="100"/>
        <c:noMultiLvlLbl val="0"/>
      </c:catAx>
      <c:valAx>
        <c:axId val="213922216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2255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0.596491228070175</c:v>
                </c:pt>
                <c:pt idx="1">
                  <c:v>0.805825242718447</c:v>
                </c:pt>
                <c:pt idx="2">
                  <c:v>0.873333333333333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186968"/>
        <c:axId val="2139183496"/>
      </c:barChart>
      <c:catAx>
        <c:axId val="2139186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183496"/>
        <c:crosses val="autoZero"/>
        <c:auto val="1"/>
        <c:lblAlgn val="ctr"/>
        <c:lblOffset val="100"/>
        <c:noMultiLvlLbl val="0"/>
      </c:catAx>
      <c:valAx>
        <c:axId val="21391834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1869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0.631578947368421</c:v>
                </c:pt>
                <c:pt idx="1">
                  <c:v>0.718446601941748</c:v>
                </c:pt>
                <c:pt idx="2">
                  <c:v>0.82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147240"/>
        <c:axId val="2139143784"/>
      </c:barChart>
      <c:catAx>
        <c:axId val="2139147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143784"/>
        <c:crosses val="autoZero"/>
        <c:auto val="1"/>
        <c:lblAlgn val="ctr"/>
        <c:lblOffset val="100"/>
        <c:noMultiLvlLbl val="0"/>
      </c:catAx>
      <c:valAx>
        <c:axId val="2139143784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147240"/>
        <c:crosses val="autoZero"/>
        <c:crossBetween val="between"/>
        <c:majorUnit val="0.2"/>
        <c:minorUnit val="0.0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0.0</c:v>
                </c:pt>
                <c:pt idx="1">
                  <c:v>0.0388349514563107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108392"/>
        <c:axId val="2139104936"/>
      </c:barChart>
      <c:catAx>
        <c:axId val="2139108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104936"/>
        <c:crosses val="autoZero"/>
        <c:auto val="1"/>
        <c:lblAlgn val="ctr"/>
        <c:lblOffset val="100"/>
        <c:noMultiLvlLbl val="0"/>
      </c:catAx>
      <c:valAx>
        <c:axId val="213910493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108392"/>
        <c:crosses val="autoZero"/>
        <c:crossBetween val="between"/>
        <c:minorUnit val="0.0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3178E-CA71-3248-9E48-479804E5FB6B}" type="doc">
      <dgm:prSet loTypeId="urn:microsoft.com/office/officeart/2005/8/layout/matrix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A2D521-0998-8948-9FB2-5097CB7C9D80}">
      <dgm:prSet phldrT="[Text]" custT="1"/>
      <dgm:spPr/>
      <dgm:t>
        <a:bodyPr/>
        <a:lstStyle/>
        <a:p>
          <a:r>
            <a:rPr lang="en-US" sz="1800" dirty="0" err="1" smtClean="0"/>
            <a:t>Monitoramento</a:t>
          </a:r>
          <a:r>
            <a:rPr lang="en-US" sz="1800" dirty="0" smtClean="0"/>
            <a:t> e </a:t>
          </a:r>
          <a:r>
            <a:rPr lang="en-US" sz="1800" dirty="0" err="1" smtClean="0"/>
            <a:t>avaliação</a:t>
          </a:r>
          <a:endParaRPr lang="en-US" sz="1800" dirty="0"/>
        </a:p>
      </dgm:t>
    </dgm:pt>
    <dgm:pt modelId="{F3D5ED45-26FF-A04B-83DC-8C84FD5924D2}" type="parTrans" cxnId="{CB5CC0D0-82E8-E044-9221-E637EE945EBA}">
      <dgm:prSet/>
      <dgm:spPr/>
      <dgm:t>
        <a:bodyPr/>
        <a:lstStyle/>
        <a:p>
          <a:endParaRPr lang="en-US"/>
        </a:p>
      </dgm:t>
    </dgm:pt>
    <dgm:pt modelId="{AE613827-864C-7F45-B544-ED1903EA89B0}" type="sibTrans" cxnId="{CB5CC0D0-82E8-E044-9221-E637EE945EBA}">
      <dgm:prSet/>
      <dgm:spPr/>
      <dgm:t>
        <a:bodyPr/>
        <a:lstStyle/>
        <a:p>
          <a:endParaRPr lang="en-US"/>
        </a:p>
      </dgm:t>
    </dgm:pt>
    <dgm:pt modelId="{C5B46B92-C560-4842-AA14-0667C96F199E}">
      <dgm:prSet phldrT="[Text]"/>
      <dgm:spPr/>
      <dgm:t>
        <a:bodyPr/>
        <a:lstStyle/>
        <a:p>
          <a:r>
            <a:rPr lang="en-US" dirty="0" err="1" smtClean="0"/>
            <a:t>Organização</a:t>
          </a:r>
          <a:r>
            <a:rPr lang="en-US" dirty="0" smtClean="0"/>
            <a:t> e </a:t>
          </a:r>
          <a:r>
            <a:rPr lang="en-US" dirty="0" err="1" smtClean="0"/>
            <a:t>gestão</a:t>
          </a:r>
          <a:r>
            <a:rPr lang="en-US" dirty="0" smtClean="0"/>
            <a:t> do </a:t>
          </a:r>
          <a:r>
            <a:rPr lang="en-US" dirty="0" err="1" smtClean="0"/>
            <a:t>serviço</a:t>
          </a:r>
          <a:endParaRPr lang="en-US" dirty="0"/>
        </a:p>
      </dgm:t>
    </dgm:pt>
    <dgm:pt modelId="{801FC49E-7558-AC4D-B27B-3BB5C662DA82}" type="parTrans" cxnId="{8DD138C2-BD91-494A-ADA6-356979280668}">
      <dgm:prSet/>
      <dgm:spPr/>
      <dgm:t>
        <a:bodyPr/>
        <a:lstStyle/>
        <a:p>
          <a:endParaRPr lang="en-US"/>
        </a:p>
      </dgm:t>
    </dgm:pt>
    <dgm:pt modelId="{BC37D666-78BC-7746-B08F-4BD7260A78A9}" type="sibTrans" cxnId="{8DD138C2-BD91-494A-ADA6-356979280668}">
      <dgm:prSet/>
      <dgm:spPr/>
      <dgm:t>
        <a:bodyPr/>
        <a:lstStyle/>
        <a:p>
          <a:endParaRPr lang="en-US"/>
        </a:p>
      </dgm:t>
    </dgm:pt>
    <dgm:pt modelId="{C7832578-F730-994A-872C-9D1550B2F03D}">
      <dgm:prSet phldrT="[Text]"/>
      <dgm:spPr/>
      <dgm:t>
        <a:bodyPr/>
        <a:lstStyle/>
        <a:p>
          <a:r>
            <a:rPr lang="en-US" dirty="0" err="1" smtClean="0"/>
            <a:t>Engajamento</a:t>
          </a:r>
          <a:r>
            <a:rPr lang="en-US" dirty="0" smtClean="0"/>
            <a:t> </a:t>
          </a:r>
          <a:r>
            <a:rPr lang="en-US" dirty="0" err="1" smtClean="0"/>
            <a:t>público</a:t>
          </a:r>
          <a:endParaRPr lang="en-US" dirty="0"/>
        </a:p>
      </dgm:t>
    </dgm:pt>
    <dgm:pt modelId="{7260164B-56F1-4945-AB69-23E2BA2304B4}" type="parTrans" cxnId="{C8CC0366-2071-0744-9B5B-1BC805097648}">
      <dgm:prSet/>
      <dgm:spPr/>
      <dgm:t>
        <a:bodyPr/>
        <a:lstStyle/>
        <a:p>
          <a:endParaRPr lang="en-US"/>
        </a:p>
      </dgm:t>
    </dgm:pt>
    <dgm:pt modelId="{7554DABB-21B9-1143-9827-24FC5CE05A44}" type="sibTrans" cxnId="{C8CC0366-2071-0744-9B5B-1BC805097648}">
      <dgm:prSet/>
      <dgm:spPr/>
      <dgm:t>
        <a:bodyPr/>
        <a:lstStyle/>
        <a:p>
          <a:endParaRPr lang="en-US"/>
        </a:p>
      </dgm:t>
    </dgm:pt>
    <dgm:pt modelId="{B7059E78-7BBB-1245-BAE9-2CE2424A45B0}">
      <dgm:prSet phldrT="[Text]"/>
      <dgm:spPr/>
      <dgm:t>
        <a:bodyPr/>
        <a:lstStyle/>
        <a:p>
          <a:r>
            <a:rPr lang="en-US" dirty="0" err="1" smtClean="0"/>
            <a:t>Qualificação</a:t>
          </a:r>
          <a:r>
            <a:rPr lang="en-US" dirty="0" smtClean="0"/>
            <a:t> da </a:t>
          </a:r>
          <a:r>
            <a:rPr lang="en-US" dirty="0" err="1" smtClean="0"/>
            <a:t>prática</a:t>
          </a:r>
          <a:r>
            <a:rPr lang="en-US" dirty="0" smtClean="0"/>
            <a:t> </a:t>
          </a:r>
          <a:r>
            <a:rPr lang="en-US" dirty="0" err="1" smtClean="0"/>
            <a:t>clínica</a:t>
          </a:r>
          <a:endParaRPr lang="en-US" dirty="0"/>
        </a:p>
      </dgm:t>
    </dgm:pt>
    <dgm:pt modelId="{F922EC97-F819-D241-B6F0-239A1FA0D2E2}" type="parTrans" cxnId="{4BE9AD39-9DE9-6B42-BF9C-893B64DAAD47}">
      <dgm:prSet/>
      <dgm:spPr/>
      <dgm:t>
        <a:bodyPr/>
        <a:lstStyle/>
        <a:p>
          <a:endParaRPr lang="en-US"/>
        </a:p>
      </dgm:t>
    </dgm:pt>
    <dgm:pt modelId="{B7E18902-0DE5-084A-8118-57795D4BC453}" type="sibTrans" cxnId="{4BE9AD39-9DE9-6B42-BF9C-893B64DAAD47}">
      <dgm:prSet/>
      <dgm:spPr/>
      <dgm:t>
        <a:bodyPr/>
        <a:lstStyle/>
        <a:p>
          <a:endParaRPr lang="en-US"/>
        </a:p>
      </dgm:t>
    </dgm:pt>
    <dgm:pt modelId="{297E89CC-33F4-954C-936E-F64B99D18432}" type="pres">
      <dgm:prSet presAssocID="{64D3178E-CA71-3248-9E48-479804E5FB6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22CF8B-1ED7-3749-B041-DC7AE67DF8D4}" type="pres">
      <dgm:prSet presAssocID="{64D3178E-CA71-3248-9E48-479804E5FB6B}" presName="axisShape" presStyleLbl="bgShp" presStyleIdx="0" presStyleCnt="1"/>
      <dgm:spPr/>
    </dgm:pt>
    <dgm:pt modelId="{41F2F742-6134-9246-97BA-B52F6B3E9233}" type="pres">
      <dgm:prSet presAssocID="{64D3178E-CA71-3248-9E48-479804E5FB6B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63E41-7609-F94C-8FAB-80D242688E61}" type="pres">
      <dgm:prSet presAssocID="{64D3178E-CA71-3248-9E48-479804E5FB6B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58BC7-64C3-974E-A88B-ED48E146C525}" type="pres">
      <dgm:prSet presAssocID="{64D3178E-CA71-3248-9E48-479804E5FB6B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BC595-75D8-CD4F-B6A0-386C6B6F9E15}" type="pres">
      <dgm:prSet presAssocID="{64D3178E-CA71-3248-9E48-479804E5FB6B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E9AD39-9DE9-6B42-BF9C-893B64DAAD47}" srcId="{64D3178E-CA71-3248-9E48-479804E5FB6B}" destId="{B7059E78-7BBB-1245-BAE9-2CE2424A45B0}" srcOrd="3" destOrd="0" parTransId="{F922EC97-F819-D241-B6F0-239A1FA0D2E2}" sibTransId="{B7E18902-0DE5-084A-8118-57795D4BC453}"/>
    <dgm:cxn modelId="{C8CC0366-2071-0744-9B5B-1BC805097648}" srcId="{64D3178E-CA71-3248-9E48-479804E5FB6B}" destId="{C7832578-F730-994A-872C-9D1550B2F03D}" srcOrd="2" destOrd="0" parTransId="{7260164B-56F1-4945-AB69-23E2BA2304B4}" sibTransId="{7554DABB-21B9-1143-9827-24FC5CE05A44}"/>
    <dgm:cxn modelId="{6012B36E-AE61-524F-90DC-7DB7A297F294}" type="presOf" srcId="{17A2D521-0998-8948-9FB2-5097CB7C9D80}" destId="{41F2F742-6134-9246-97BA-B52F6B3E9233}" srcOrd="0" destOrd="0" presId="urn:microsoft.com/office/officeart/2005/8/layout/matrix2"/>
    <dgm:cxn modelId="{8DD138C2-BD91-494A-ADA6-356979280668}" srcId="{64D3178E-CA71-3248-9E48-479804E5FB6B}" destId="{C5B46B92-C560-4842-AA14-0667C96F199E}" srcOrd="1" destOrd="0" parTransId="{801FC49E-7558-AC4D-B27B-3BB5C662DA82}" sibTransId="{BC37D666-78BC-7746-B08F-4BD7260A78A9}"/>
    <dgm:cxn modelId="{862227CE-8337-AE4F-BAA7-40367ED742DC}" type="presOf" srcId="{B7059E78-7BBB-1245-BAE9-2CE2424A45B0}" destId="{879BC595-75D8-CD4F-B6A0-386C6B6F9E15}" srcOrd="0" destOrd="0" presId="urn:microsoft.com/office/officeart/2005/8/layout/matrix2"/>
    <dgm:cxn modelId="{F2BB1DEF-219A-CA47-87EC-CCD755C9C56E}" type="presOf" srcId="{64D3178E-CA71-3248-9E48-479804E5FB6B}" destId="{297E89CC-33F4-954C-936E-F64B99D18432}" srcOrd="0" destOrd="0" presId="urn:microsoft.com/office/officeart/2005/8/layout/matrix2"/>
    <dgm:cxn modelId="{33174F45-E8C1-0A4B-820D-D24ABD218DB1}" type="presOf" srcId="{C7832578-F730-994A-872C-9D1550B2F03D}" destId="{07958BC7-64C3-974E-A88B-ED48E146C525}" srcOrd="0" destOrd="0" presId="urn:microsoft.com/office/officeart/2005/8/layout/matrix2"/>
    <dgm:cxn modelId="{CB5CC0D0-82E8-E044-9221-E637EE945EBA}" srcId="{64D3178E-CA71-3248-9E48-479804E5FB6B}" destId="{17A2D521-0998-8948-9FB2-5097CB7C9D80}" srcOrd="0" destOrd="0" parTransId="{F3D5ED45-26FF-A04B-83DC-8C84FD5924D2}" sibTransId="{AE613827-864C-7F45-B544-ED1903EA89B0}"/>
    <dgm:cxn modelId="{426C8810-EC2E-CD4D-8C39-B678DF039BBF}" type="presOf" srcId="{C5B46B92-C560-4842-AA14-0667C96F199E}" destId="{90D63E41-7609-F94C-8FAB-80D242688E61}" srcOrd="0" destOrd="0" presId="urn:microsoft.com/office/officeart/2005/8/layout/matrix2"/>
    <dgm:cxn modelId="{CA0B87E3-A991-434B-9B05-FFCEB952F485}" type="presParOf" srcId="{297E89CC-33F4-954C-936E-F64B99D18432}" destId="{8D22CF8B-1ED7-3749-B041-DC7AE67DF8D4}" srcOrd="0" destOrd="0" presId="urn:microsoft.com/office/officeart/2005/8/layout/matrix2"/>
    <dgm:cxn modelId="{C9CF9AAE-42F0-B34F-BCBA-582CA706CA47}" type="presParOf" srcId="{297E89CC-33F4-954C-936E-F64B99D18432}" destId="{41F2F742-6134-9246-97BA-B52F6B3E9233}" srcOrd="1" destOrd="0" presId="urn:microsoft.com/office/officeart/2005/8/layout/matrix2"/>
    <dgm:cxn modelId="{38158190-2103-7E49-8EBE-6A1DC959AADB}" type="presParOf" srcId="{297E89CC-33F4-954C-936E-F64B99D18432}" destId="{90D63E41-7609-F94C-8FAB-80D242688E61}" srcOrd="2" destOrd="0" presId="urn:microsoft.com/office/officeart/2005/8/layout/matrix2"/>
    <dgm:cxn modelId="{9D7B01B9-E313-9144-83C4-96904F26B8D1}" type="presParOf" srcId="{297E89CC-33F4-954C-936E-F64B99D18432}" destId="{07958BC7-64C3-974E-A88B-ED48E146C525}" srcOrd="3" destOrd="0" presId="urn:microsoft.com/office/officeart/2005/8/layout/matrix2"/>
    <dgm:cxn modelId="{9BA5A133-B91A-FA4F-A64F-28F06712467A}" type="presParOf" srcId="{297E89CC-33F4-954C-936E-F64B99D18432}" destId="{879BC595-75D8-CD4F-B6A0-386C6B6F9E1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2C9E17-428A-A74F-ABCD-EB813A897B4E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5635C4-0573-6B44-B61E-87D513E61D6E}">
      <dgm:prSet phldrT="[Text]"/>
      <dgm:spPr/>
      <dgm:t>
        <a:bodyPr/>
        <a:lstStyle/>
        <a:p>
          <a:r>
            <a:rPr lang="en-US" dirty="0" err="1" smtClean="0"/>
            <a:t>Equipe</a:t>
          </a:r>
          <a:endParaRPr lang="en-US" dirty="0"/>
        </a:p>
      </dgm:t>
    </dgm:pt>
    <dgm:pt modelId="{BAFFD8CB-C43D-EB4C-9267-65C97810615A}" type="parTrans" cxnId="{C3CAD49F-CD0F-E747-AD5B-91660BAA00EC}">
      <dgm:prSet/>
      <dgm:spPr/>
      <dgm:t>
        <a:bodyPr/>
        <a:lstStyle/>
        <a:p>
          <a:endParaRPr lang="en-US"/>
        </a:p>
      </dgm:t>
    </dgm:pt>
    <dgm:pt modelId="{3D562F48-7BFB-2E44-9A3E-70D90E5C5CC5}" type="sibTrans" cxnId="{C3CAD49F-CD0F-E747-AD5B-91660BAA00EC}">
      <dgm:prSet/>
      <dgm:spPr/>
      <dgm:t>
        <a:bodyPr/>
        <a:lstStyle/>
        <a:p>
          <a:endParaRPr lang="en-US"/>
        </a:p>
      </dgm:t>
    </dgm:pt>
    <dgm:pt modelId="{2BCE3F5E-30E1-774D-8CFA-62DA95416A62}">
      <dgm:prSet phldrT="[Text]"/>
      <dgm:spPr/>
      <dgm:t>
        <a:bodyPr/>
        <a:lstStyle/>
        <a:p>
          <a:r>
            <a:rPr lang="en-US" dirty="0" err="1" smtClean="0"/>
            <a:t>Capacitação</a:t>
          </a:r>
          <a:endParaRPr lang="en-US" dirty="0"/>
        </a:p>
      </dgm:t>
    </dgm:pt>
    <dgm:pt modelId="{3D8A9B5E-49C3-4547-9613-ED1728B68636}" type="parTrans" cxnId="{8CB40527-F9A4-4043-A8AB-39FFE38FC48A}">
      <dgm:prSet/>
      <dgm:spPr/>
      <dgm:t>
        <a:bodyPr/>
        <a:lstStyle/>
        <a:p>
          <a:endParaRPr lang="en-US"/>
        </a:p>
      </dgm:t>
    </dgm:pt>
    <dgm:pt modelId="{CAFADD8A-BE2C-F448-BBC2-819E385B1BD0}" type="sibTrans" cxnId="{8CB40527-F9A4-4043-A8AB-39FFE38FC48A}">
      <dgm:prSet/>
      <dgm:spPr/>
      <dgm:t>
        <a:bodyPr/>
        <a:lstStyle/>
        <a:p>
          <a:endParaRPr lang="en-US"/>
        </a:p>
      </dgm:t>
    </dgm:pt>
    <dgm:pt modelId="{F9C440DC-CE33-F342-B45C-992824C8B192}">
      <dgm:prSet phldrT="[Text]"/>
      <dgm:spPr/>
      <dgm:t>
        <a:bodyPr/>
        <a:lstStyle/>
        <a:p>
          <a:r>
            <a:rPr lang="en-US" dirty="0" err="1" smtClean="0"/>
            <a:t>Questionamentos</a:t>
          </a:r>
          <a:r>
            <a:rPr lang="en-US" dirty="0" smtClean="0"/>
            <a:t> </a:t>
          </a:r>
          <a:r>
            <a:rPr lang="en-US" dirty="0" err="1" smtClean="0"/>
            <a:t>sobre</a:t>
          </a:r>
          <a:r>
            <a:rPr lang="en-US" dirty="0" smtClean="0"/>
            <a:t> ESF</a:t>
          </a:r>
          <a:endParaRPr lang="en-US" dirty="0"/>
        </a:p>
      </dgm:t>
    </dgm:pt>
    <dgm:pt modelId="{FC93D837-93E4-BC45-A326-03D4B81D1AB7}" type="parTrans" cxnId="{A52E1DDF-D08A-A34B-AD3F-DC6B36205459}">
      <dgm:prSet/>
      <dgm:spPr/>
      <dgm:t>
        <a:bodyPr/>
        <a:lstStyle/>
        <a:p>
          <a:endParaRPr lang="en-US"/>
        </a:p>
      </dgm:t>
    </dgm:pt>
    <dgm:pt modelId="{00D91801-6F52-E849-ABE8-B045FA614035}" type="sibTrans" cxnId="{A52E1DDF-D08A-A34B-AD3F-DC6B36205459}">
      <dgm:prSet/>
      <dgm:spPr/>
      <dgm:t>
        <a:bodyPr/>
        <a:lstStyle/>
        <a:p>
          <a:endParaRPr lang="en-US"/>
        </a:p>
      </dgm:t>
    </dgm:pt>
    <dgm:pt modelId="{F407407E-6950-5245-8160-10234E23C00F}">
      <dgm:prSet phldrT="[Text]"/>
      <dgm:spPr/>
      <dgm:t>
        <a:bodyPr/>
        <a:lstStyle/>
        <a:p>
          <a:r>
            <a:rPr lang="en-US" dirty="0" err="1" smtClean="0"/>
            <a:t>Serviço</a:t>
          </a:r>
          <a:endParaRPr lang="en-US" dirty="0"/>
        </a:p>
      </dgm:t>
    </dgm:pt>
    <dgm:pt modelId="{F0B096E7-40EB-0646-B07E-75F7EE0A2C2B}" type="parTrans" cxnId="{7A03D1D0-7D30-A142-A945-64D13F4C51E2}">
      <dgm:prSet/>
      <dgm:spPr/>
      <dgm:t>
        <a:bodyPr/>
        <a:lstStyle/>
        <a:p>
          <a:endParaRPr lang="en-US"/>
        </a:p>
      </dgm:t>
    </dgm:pt>
    <dgm:pt modelId="{44D772C9-97BC-BD45-98A6-7C7FE9FF5D34}" type="sibTrans" cxnId="{7A03D1D0-7D30-A142-A945-64D13F4C51E2}">
      <dgm:prSet/>
      <dgm:spPr/>
      <dgm:t>
        <a:bodyPr/>
        <a:lstStyle/>
        <a:p>
          <a:endParaRPr lang="en-US"/>
        </a:p>
      </dgm:t>
    </dgm:pt>
    <dgm:pt modelId="{350FC316-A629-6749-89D5-17B42B2D48A2}">
      <dgm:prSet phldrT="[Text]"/>
      <dgm:spPr/>
      <dgm:t>
        <a:bodyPr/>
        <a:lstStyle/>
        <a:p>
          <a:r>
            <a:rPr lang="en-US" dirty="0" err="1" smtClean="0"/>
            <a:t>Fluxos</a:t>
          </a:r>
          <a:endParaRPr lang="en-US" dirty="0"/>
        </a:p>
      </dgm:t>
    </dgm:pt>
    <dgm:pt modelId="{4C3B55A1-9C6B-4745-B8BE-52A2438F321A}" type="parTrans" cxnId="{1BE5609D-0EDE-1843-B5F3-46B55A153D08}">
      <dgm:prSet/>
      <dgm:spPr/>
      <dgm:t>
        <a:bodyPr/>
        <a:lstStyle/>
        <a:p>
          <a:endParaRPr lang="en-US"/>
        </a:p>
      </dgm:t>
    </dgm:pt>
    <dgm:pt modelId="{8FBCCCD8-4F79-D840-A57A-C51ED8D923B0}" type="sibTrans" cxnId="{1BE5609D-0EDE-1843-B5F3-46B55A153D08}">
      <dgm:prSet/>
      <dgm:spPr/>
      <dgm:t>
        <a:bodyPr/>
        <a:lstStyle/>
        <a:p>
          <a:endParaRPr lang="en-US"/>
        </a:p>
      </dgm:t>
    </dgm:pt>
    <dgm:pt modelId="{A416FD46-86E4-2C43-8EA0-C32581E2B98F}">
      <dgm:prSet phldrT="[Text]"/>
      <dgm:spPr/>
      <dgm:t>
        <a:bodyPr/>
        <a:lstStyle/>
        <a:p>
          <a:r>
            <a:rPr lang="en-US" dirty="0" err="1" smtClean="0"/>
            <a:t>Registros</a:t>
          </a:r>
          <a:endParaRPr lang="en-US" dirty="0"/>
        </a:p>
      </dgm:t>
    </dgm:pt>
    <dgm:pt modelId="{21DA003C-D59D-6F41-80D0-27D6C2B9BE83}" type="parTrans" cxnId="{E17776BC-2B9D-344F-B21C-195CD6FFFC1A}">
      <dgm:prSet/>
      <dgm:spPr/>
      <dgm:t>
        <a:bodyPr/>
        <a:lstStyle/>
        <a:p>
          <a:endParaRPr lang="en-US"/>
        </a:p>
      </dgm:t>
    </dgm:pt>
    <dgm:pt modelId="{B5785B40-3A49-4E47-9824-741D8BBB06EC}" type="sibTrans" cxnId="{E17776BC-2B9D-344F-B21C-195CD6FFFC1A}">
      <dgm:prSet/>
      <dgm:spPr/>
      <dgm:t>
        <a:bodyPr/>
        <a:lstStyle/>
        <a:p>
          <a:endParaRPr lang="en-US"/>
        </a:p>
      </dgm:t>
    </dgm:pt>
    <dgm:pt modelId="{86934F02-B08B-DB45-A62F-62D5C4C63BE4}">
      <dgm:prSet phldrT="[Text]"/>
      <dgm:spPr/>
      <dgm:t>
        <a:bodyPr/>
        <a:lstStyle/>
        <a:p>
          <a:r>
            <a:rPr lang="en-US" dirty="0" err="1" smtClean="0"/>
            <a:t>Comunidade</a:t>
          </a:r>
          <a:endParaRPr lang="en-US" dirty="0"/>
        </a:p>
      </dgm:t>
    </dgm:pt>
    <dgm:pt modelId="{A0D9C10B-96B4-F64A-AF42-6C813F66DB8C}" type="parTrans" cxnId="{0CE9C5EE-ED10-8E4A-A688-0C880727E554}">
      <dgm:prSet/>
      <dgm:spPr/>
      <dgm:t>
        <a:bodyPr/>
        <a:lstStyle/>
        <a:p>
          <a:endParaRPr lang="en-US"/>
        </a:p>
      </dgm:t>
    </dgm:pt>
    <dgm:pt modelId="{CE010D8C-5D8F-014A-BAB6-49289F4F3A63}" type="sibTrans" cxnId="{0CE9C5EE-ED10-8E4A-A688-0C880727E554}">
      <dgm:prSet/>
      <dgm:spPr/>
      <dgm:t>
        <a:bodyPr/>
        <a:lstStyle/>
        <a:p>
          <a:endParaRPr lang="en-US"/>
        </a:p>
      </dgm:t>
    </dgm:pt>
    <dgm:pt modelId="{8982B460-49FA-5A46-BDEF-E603F16902AC}">
      <dgm:prSet phldrT="[Text]"/>
      <dgm:spPr/>
      <dgm:t>
        <a:bodyPr/>
        <a:lstStyle/>
        <a:p>
          <a:r>
            <a:rPr lang="en-US" dirty="0" err="1" smtClean="0"/>
            <a:t>Assistência</a:t>
          </a:r>
          <a:endParaRPr lang="en-US" dirty="0"/>
        </a:p>
      </dgm:t>
    </dgm:pt>
    <dgm:pt modelId="{2163BA5E-E0A2-8544-A9E6-BD964E4BBA62}" type="parTrans" cxnId="{7DE7EA95-E127-2C4C-A095-99D5A3DDAEEF}">
      <dgm:prSet/>
      <dgm:spPr/>
      <dgm:t>
        <a:bodyPr/>
        <a:lstStyle/>
        <a:p>
          <a:endParaRPr lang="en-US"/>
        </a:p>
      </dgm:t>
    </dgm:pt>
    <dgm:pt modelId="{5EEC9821-A475-C04B-A1A9-119331214E25}" type="sibTrans" cxnId="{7DE7EA95-E127-2C4C-A095-99D5A3DDAEEF}">
      <dgm:prSet/>
      <dgm:spPr/>
      <dgm:t>
        <a:bodyPr/>
        <a:lstStyle/>
        <a:p>
          <a:endParaRPr lang="en-US"/>
        </a:p>
      </dgm:t>
    </dgm:pt>
    <dgm:pt modelId="{6A98E438-1A00-984A-AE06-5AA2A2A010B5}">
      <dgm:prSet phldrT="[Text]"/>
      <dgm:spPr/>
      <dgm:t>
        <a:bodyPr/>
        <a:lstStyle/>
        <a:p>
          <a:r>
            <a:rPr lang="en-US" dirty="0" err="1" smtClean="0"/>
            <a:t>Orientações</a:t>
          </a:r>
          <a:endParaRPr lang="en-US" dirty="0"/>
        </a:p>
      </dgm:t>
    </dgm:pt>
    <dgm:pt modelId="{2A248E40-3EA9-7346-A913-5191AA487AAF}" type="parTrans" cxnId="{AFD7625A-CBCC-7C44-BC61-602F39C30534}">
      <dgm:prSet/>
      <dgm:spPr/>
      <dgm:t>
        <a:bodyPr/>
        <a:lstStyle/>
        <a:p>
          <a:endParaRPr lang="en-US"/>
        </a:p>
      </dgm:t>
    </dgm:pt>
    <dgm:pt modelId="{770DE787-FFDD-E14B-B51E-717DF56BC476}" type="sibTrans" cxnId="{AFD7625A-CBCC-7C44-BC61-602F39C30534}">
      <dgm:prSet/>
      <dgm:spPr/>
      <dgm:t>
        <a:bodyPr/>
        <a:lstStyle/>
        <a:p>
          <a:endParaRPr lang="en-US"/>
        </a:p>
      </dgm:t>
    </dgm:pt>
    <dgm:pt modelId="{BD48E3BD-09D4-6647-9EDF-9C4473B077E2}" type="pres">
      <dgm:prSet presAssocID="{DE2C9E17-428A-A74F-ABCD-EB813A897B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E60261-52C4-3B4E-96CB-EB39E9FDCD34}" type="pres">
      <dgm:prSet presAssocID="{E75635C4-0573-6B44-B61E-87D513E61D6E}" presName="linNode" presStyleCnt="0"/>
      <dgm:spPr/>
    </dgm:pt>
    <dgm:pt modelId="{99CF6A2F-E895-564A-9508-D8CC8644E5AB}" type="pres">
      <dgm:prSet presAssocID="{E75635C4-0573-6B44-B61E-87D513E61D6E}" presName="parentText" presStyleLbl="node1" presStyleIdx="0" presStyleCnt="3" custLinFactNeighborY="14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02A32-F7B8-1145-8989-FE0FA196A695}" type="pres">
      <dgm:prSet presAssocID="{E75635C4-0573-6B44-B61E-87D513E61D6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A7513-13A8-BA4E-81BE-DF14D7C1A123}" type="pres">
      <dgm:prSet presAssocID="{3D562F48-7BFB-2E44-9A3E-70D90E5C5CC5}" presName="sp" presStyleCnt="0"/>
      <dgm:spPr/>
    </dgm:pt>
    <dgm:pt modelId="{52F6E6C5-8A15-F744-9A5D-907686FB3E1C}" type="pres">
      <dgm:prSet presAssocID="{F407407E-6950-5245-8160-10234E23C00F}" presName="linNode" presStyleCnt="0"/>
      <dgm:spPr/>
    </dgm:pt>
    <dgm:pt modelId="{2ABC973C-624C-0143-AA3F-C6016ED4AE28}" type="pres">
      <dgm:prSet presAssocID="{F407407E-6950-5245-8160-10234E23C00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64A83-C221-1D48-A493-7AAF2EA40091}" type="pres">
      <dgm:prSet presAssocID="{F407407E-6950-5245-8160-10234E23C00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9D100-621F-DD4B-AF73-04F1BBB65778}" type="pres">
      <dgm:prSet presAssocID="{44D772C9-97BC-BD45-98A6-7C7FE9FF5D34}" presName="sp" presStyleCnt="0"/>
      <dgm:spPr/>
    </dgm:pt>
    <dgm:pt modelId="{3BD92ECA-7E3F-E047-887D-E71059001C14}" type="pres">
      <dgm:prSet presAssocID="{86934F02-B08B-DB45-A62F-62D5C4C63BE4}" presName="linNode" presStyleCnt="0"/>
      <dgm:spPr/>
    </dgm:pt>
    <dgm:pt modelId="{FC9AD8A1-8C09-2B47-8AD6-064D61BEB72D}" type="pres">
      <dgm:prSet presAssocID="{86934F02-B08B-DB45-A62F-62D5C4C63BE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36092-1BE2-5F47-9E21-CD79CD0920FC}" type="pres">
      <dgm:prSet presAssocID="{86934F02-B08B-DB45-A62F-62D5C4C63BE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7776BC-2B9D-344F-B21C-195CD6FFFC1A}" srcId="{F407407E-6950-5245-8160-10234E23C00F}" destId="{A416FD46-86E4-2C43-8EA0-C32581E2B98F}" srcOrd="1" destOrd="0" parTransId="{21DA003C-D59D-6F41-80D0-27D6C2B9BE83}" sibTransId="{B5785B40-3A49-4E47-9824-741D8BBB06EC}"/>
    <dgm:cxn modelId="{C3CAD49F-CD0F-E747-AD5B-91660BAA00EC}" srcId="{DE2C9E17-428A-A74F-ABCD-EB813A897B4E}" destId="{E75635C4-0573-6B44-B61E-87D513E61D6E}" srcOrd="0" destOrd="0" parTransId="{BAFFD8CB-C43D-EB4C-9267-65C97810615A}" sibTransId="{3D562F48-7BFB-2E44-9A3E-70D90E5C5CC5}"/>
    <dgm:cxn modelId="{8CB40527-F9A4-4043-A8AB-39FFE38FC48A}" srcId="{E75635C4-0573-6B44-B61E-87D513E61D6E}" destId="{2BCE3F5E-30E1-774D-8CFA-62DA95416A62}" srcOrd="0" destOrd="0" parTransId="{3D8A9B5E-49C3-4547-9613-ED1728B68636}" sibTransId="{CAFADD8A-BE2C-F448-BBC2-819E385B1BD0}"/>
    <dgm:cxn modelId="{C80BFA5F-F11A-A042-9168-19350F4DAFFB}" type="presOf" srcId="{2BCE3F5E-30E1-774D-8CFA-62DA95416A62}" destId="{FD302A32-F7B8-1145-8989-FE0FA196A695}" srcOrd="0" destOrd="0" presId="urn:microsoft.com/office/officeart/2005/8/layout/vList5"/>
    <dgm:cxn modelId="{40DBBCF4-164E-694D-9550-55FC417C4C38}" type="presOf" srcId="{86934F02-B08B-DB45-A62F-62D5C4C63BE4}" destId="{FC9AD8A1-8C09-2B47-8AD6-064D61BEB72D}" srcOrd="0" destOrd="0" presId="urn:microsoft.com/office/officeart/2005/8/layout/vList5"/>
    <dgm:cxn modelId="{A52E1DDF-D08A-A34B-AD3F-DC6B36205459}" srcId="{E75635C4-0573-6B44-B61E-87D513E61D6E}" destId="{F9C440DC-CE33-F342-B45C-992824C8B192}" srcOrd="1" destOrd="0" parTransId="{FC93D837-93E4-BC45-A326-03D4B81D1AB7}" sibTransId="{00D91801-6F52-E849-ABE8-B045FA614035}"/>
    <dgm:cxn modelId="{487116BB-127A-7A49-9D5D-2A52AF6B1E58}" type="presOf" srcId="{E75635C4-0573-6B44-B61E-87D513E61D6E}" destId="{99CF6A2F-E895-564A-9508-D8CC8644E5AB}" srcOrd="0" destOrd="0" presId="urn:microsoft.com/office/officeart/2005/8/layout/vList5"/>
    <dgm:cxn modelId="{D517D148-C1E7-1C43-AD99-2402170C7985}" type="presOf" srcId="{8982B460-49FA-5A46-BDEF-E603F16902AC}" destId="{25436092-1BE2-5F47-9E21-CD79CD0920FC}" srcOrd="0" destOrd="0" presId="urn:microsoft.com/office/officeart/2005/8/layout/vList5"/>
    <dgm:cxn modelId="{1BE5609D-0EDE-1843-B5F3-46B55A153D08}" srcId="{F407407E-6950-5245-8160-10234E23C00F}" destId="{350FC316-A629-6749-89D5-17B42B2D48A2}" srcOrd="0" destOrd="0" parTransId="{4C3B55A1-9C6B-4745-B8BE-52A2438F321A}" sibTransId="{8FBCCCD8-4F79-D840-A57A-C51ED8D923B0}"/>
    <dgm:cxn modelId="{A800B257-BB31-B646-9A82-AA708DED295D}" type="presOf" srcId="{A416FD46-86E4-2C43-8EA0-C32581E2B98F}" destId="{BF664A83-C221-1D48-A493-7AAF2EA40091}" srcOrd="0" destOrd="1" presId="urn:microsoft.com/office/officeart/2005/8/layout/vList5"/>
    <dgm:cxn modelId="{DBBDF8B7-82CD-8545-9D68-947114709023}" type="presOf" srcId="{350FC316-A629-6749-89D5-17B42B2D48A2}" destId="{BF664A83-C221-1D48-A493-7AAF2EA40091}" srcOrd="0" destOrd="0" presId="urn:microsoft.com/office/officeart/2005/8/layout/vList5"/>
    <dgm:cxn modelId="{947CAA16-4C4D-BB46-8F3B-EB3726265A27}" type="presOf" srcId="{6A98E438-1A00-984A-AE06-5AA2A2A010B5}" destId="{25436092-1BE2-5F47-9E21-CD79CD0920FC}" srcOrd="0" destOrd="1" presId="urn:microsoft.com/office/officeart/2005/8/layout/vList5"/>
    <dgm:cxn modelId="{7A03D1D0-7D30-A142-A945-64D13F4C51E2}" srcId="{DE2C9E17-428A-A74F-ABCD-EB813A897B4E}" destId="{F407407E-6950-5245-8160-10234E23C00F}" srcOrd="1" destOrd="0" parTransId="{F0B096E7-40EB-0646-B07E-75F7EE0A2C2B}" sibTransId="{44D772C9-97BC-BD45-98A6-7C7FE9FF5D34}"/>
    <dgm:cxn modelId="{92AA3267-A76A-F945-B50C-77AE7EB7C48F}" type="presOf" srcId="{F9C440DC-CE33-F342-B45C-992824C8B192}" destId="{FD302A32-F7B8-1145-8989-FE0FA196A695}" srcOrd="0" destOrd="1" presId="urn:microsoft.com/office/officeart/2005/8/layout/vList5"/>
    <dgm:cxn modelId="{1607D631-11B8-7240-949B-19062C432600}" type="presOf" srcId="{F407407E-6950-5245-8160-10234E23C00F}" destId="{2ABC973C-624C-0143-AA3F-C6016ED4AE28}" srcOrd="0" destOrd="0" presId="urn:microsoft.com/office/officeart/2005/8/layout/vList5"/>
    <dgm:cxn modelId="{D67260EB-10BD-1E48-BB33-ECCC5A33B9C0}" type="presOf" srcId="{DE2C9E17-428A-A74F-ABCD-EB813A897B4E}" destId="{BD48E3BD-09D4-6647-9EDF-9C4473B077E2}" srcOrd="0" destOrd="0" presId="urn:microsoft.com/office/officeart/2005/8/layout/vList5"/>
    <dgm:cxn modelId="{7DE7EA95-E127-2C4C-A095-99D5A3DDAEEF}" srcId="{86934F02-B08B-DB45-A62F-62D5C4C63BE4}" destId="{8982B460-49FA-5A46-BDEF-E603F16902AC}" srcOrd="0" destOrd="0" parTransId="{2163BA5E-E0A2-8544-A9E6-BD964E4BBA62}" sibTransId="{5EEC9821-A475-C04B-A1A9-119331214E25}"/>
    <dgm:cxn modelId="{0CE9C5EE-ED10-8E4A-A688-0C880727E554}" srcId="{DE2C9E17-428A-A74F-ABCD-EB813A897B4E}" destId="{86934F02-B08B-DB45-A62F-62D5C4C63BE4}" srcOrd="2" destOrd="0" parTransId="{A0D9C10B-96B4-F64A-AF42-6C813F66DB8C}" sibTransId="{CE010D8C-5D8F-014A-BAB6-49289F4F3A63}"/>
    <dgm:cxn modelId="{AFD7625A-CBCC-7C44-BC61-602F39C30534}" srcId="{86934F02-B08B-DB45-A62F-62D5C4C63BE4}" destId="{6A98E438-1A00-984A-AE06-5AA2A2A010B5}" srcOrd="1" destOrd="0" parTransId="{2A248E40-3EA9-7346-A913-5191AA487AAF}" sibTransId="{770DE787-FFDD-E14B-B51E-717DF56BC476}"/>
    <dgm:cxn modelId="{F8191125-9BB6-5748-8B84-12F80340F050}" type="presParOf" srcId="{BD48E3BD-09D4-6647-9EDF-9C4473B077E2}" destId="{AAE60261-52C4-3B4E-96CB-EB39E9FDCD34}" srcOrd="0" destOrd="0" presId="urn:microsoft.com/office/officeart/2005/8/layout/vList5"/>
    <dgm:cxn modelId="{ED5F8C5F-EEBA-0F4D-93AC-A07FC4BB5809}" type="presParOf" srcId="{AAE60261-52C4-3B4E-96CB-EB39E9FDCD34}" destId="{99CF6A2F-E895-564A-9508-D8CC8644E5AB}" srcOrd="0" destOrd="0" presId="urn:microsoft.com/office/officeart/2005/8/layout/vList5"/>
    <dgm:cxn modelId="{62B5F8D3-9324-0044-80FB-008A844E7127}" type="presParOf" srcId="{AAE60261-52C4-3B4E-96CB-EB39E9FDCD34}" destId="{FD302A32-F7B8-1145-8989-FE0FA196A695}" srcOrd="1" destOrd="0" presId="urn:microsoft.com/office/officeart/2005/8/layout/vList5"/>
    <dgm:cxn modelId="{A5D5A7E1-E2B2-6849-99E4-55E9ED919E26}" type="presParOf" srcId="{BD48E3BD-09D4-6647-9EDF-9C4473B077E2}" destId="{BB9A7513-13A8-BA4E-81BE-DF14D7C1A123}" srcOrd="1" destOrd="0" presId="urn:microsoft.com/office/officeart/2005/8/layout/vList5"/>
    <dgm:cxn modelId="{0A626810-44B0-0143-8E3D-B36967A0D511}" type="presParOf" srcId="{BD48E3BD-09D4-6647-9EDF-9C4473B077E2}" destId="{52F6E6C5-8A15-F744-9A5D-907686FB3E1C}" srcOrd="2" destOrd="0" presId="urn:microsoft.com/office/officeart/2005/8/layout/vList5"/>
    <dgm:cxn modelId="{C7C32272-BF4F-9A46-B9CE-2DF5D3180B21}" type="presParOf" srcId="{52F6E6C5-8A15-F744-9A5D-907686FB3E1C}" destId="{2ABC973C-624C-0143-AA3F-C6016ED4AE28}" srcOrd="0" destOrd="0" presId="urn:microsoft.com/office/officeart/2005/8/layout/vList5"/>
    <dgm:cxn modelId="{93ED4BC5-C680-A044-B62A-4339D1553B19}" type="presParOf" srcId="{52F6E6C5-8A15-F744-9A5D-907686FB3E1C}" destId="{BF664A83-C221-1D48-A493-7AAF2EA40091}" srcOrd="1" destOrd="0" presId="urn:microsoft.com/office/officeart/2005/8/layout/vList5"/>
    <dgm:cxn modelId="{257ECA41-510A-3E48-AFF6-225DD3C5A460}" type="presParOf" srcId="{BD48E3BD-09D4-6647-9EDF-9C4473B077E2}" destId="{0279D100-621F-DD4B-AF73-04F1BBB65778}" srcOrd="3" destOrd="0" presId="urn:microsoft.com/office/officeart/2005/8/layout/vList5"/>
    <dgm:cxn modelId="{839A5927-DA86-D94B-9C37-079EA9498209}" type="presParOf" srcId="{BD48E3BD-09D4-6647-9EDF-9C4473B077E2}" destId="{3BD92ECA-7E3F-E047-887D-E71059001C14}" srcOrd="4" destOrd="0" presId="urn:microsoft.com/office/officeart/2005/8/layout/vList5"/>
    <dgm:cxn modelId="{F9E082BE-851E-814C-BB16-E90DE6221FF8}" type="presParOf" srcId="{3BD92ECA-7E3F-E047-887D-E71059001C14}" destId="{FC9AD8A1-8C09-2B47-8AD6-064D61BEB72D}" srcOrd="0" destOrd="0" presId="urn:microsoft.com/office/officeart/2005/8/layout/vList5"/>
    <dgm:cxn modelId="{22B662D7-F2BF-2448-A758-D5E14ACEA248}" type="presParOf" srcId="{3BD92ECA-7E3F-E047-887D-E71059001C14}" destId="{25436092-1BE2-5F47-9E21-CD79CD0920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666E2F-8C08-BA4A-AE42-59AFC3704ECE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B10A91-C961-8549-9B94-45A3B7C8967D}">
      <dgm:prSet phldrT="[Text]"/>
      <dgm:spPr/>
      <dgm:t>
        <a:bodyPr/>
        <a:lstStyle/>
        <a:p>
          <a:r>
            <a:rPr lang="en-US" dirty="0" err="1" smtClean="0"/>
            <a:t>Profissional</a:t>
          </a:r>
          <a:endParaRPr lang="en-US" dirty="0"/>
        </a:p>
      </dgm:t>
    </dgm:pt>
    <dgm:pt modelId="{F4DBDC84-0A48-4B4D-A65D-A6BF295AA4B3}" type="parTrans" cxnId="{76BE8EA4-DECD-FD43-86E2-7C48261C5B7F}">
      <dgm:prSet/>
      <dgm:spPr/>
      <dgm:t>
        <a:bodyPr/>
        <a:lstStyle/>
        <a:p>
          <a:endParaRPr lang="en-US"/>
        </a:p>
      </dgm:t>
    </dgm:pt>
    <dgm:pt modelId="{BB79E6A4-DCFE-BB46-8C7C-9778297850F3}" type="sibTrans" cxnId="{76BE8EA4-DECD-FD43-86E2-7C48261C5B7F}">
      <dgm:prSet/>
      <dgm:spPr/>
      <dgm:t>
        <a:bodyPr/>
        <a:lstStyle/>
        <a:p>
          <a:endParaRPr lang="en-US"/>
        </a:p>
      </dgm:t>
    </dgm:pt>
    <dgm:pt modelId="{C60EE622-C5B6-F645-BC9F-A50F29FCCB1D}">
      <dgm:prSet phldrT="[Text]"/>
      <dgm:spPr/>
      <dgm:t>
        <a:bodyPr/>
        <a:lstStyle/>
        <a:p>
          <a:r>
            <a:rPr lang="en-US" dirty="0" err="1" smtClean="0"/>
            <a:t>Estudo</a:t>
          </a:r>
          <a:endParaRPr lang="en-US" dirty="0"/>
        </a:p>
      </dgm:t>
    </dgm:pt>
    <dgm:pt modelId="{B26C9ECA-EE0F-9048-8DD6-30082781D5A8}" type="parTrans" cxnId="{500DF521-F61B-1F41-92E4-52E20FA30870}">
      <dgm:prSet/>
      <dgm:spPr/>
      <dgm:t>
        <a:bodyPr/>
        <a:lstStyle/>
        <a:p>
          <a:endParaRPr lang="en-US"/>
        </a:p>
      </dgm:t>
    </dgm:pt>
    <dgm:pt modelId="{A08ED55E-24E7-4A41-8533-F6F17594FACC}" type="sibTrans" cxnId="{500DF521-F61B-1F41-92E4-52E20FA30870}">
      <dgm:prSet/>
      <dgm:spPr/>
      <dgm:t>
        <a:bodyPr/>
        <a:lstStyle/>
        <a:p>
          <a:endParaRPr lang="en-US"/>
        </a:p>
      </dgm:t>
    </dgm:pt>
    <dgm:pt modelId="{8F87C958-0019-8141-B5AB-9EAF690E54EC}">
      <dgm:prSet phldrT="[Text]"/>
      <dgm:spPr/>
      <dgm:t>
        <a:bodyPr/>
        <a:lstStyle/>
        <a:p>
          <a:r>
            <a:rPr lang="en-US" dirty="0" err="1" smtClean="0"/>
            <a:t>Trabalho</a:t>
          </a:r>
          <a:r>
            <a:rPr lang="en-US" dirty="0" smtClean="0"/>
            <a:t> </a:t>
          </a:r>
          <a:r>
            <a:rPr lang="en-US" dirty="0" err="1" smtClean="0"/>
            <a:t>em</a:t>
          </a:r>
          <a:r>
            <a:rPr lang="en-US" dirty="0" smtClean="0"/>
            <a:t> </a:t>
          </a:r>
          <a:r>
            <a:rPr lang="en-US" dirty="0" err="1" smtClean="0"/>
            <a:t>equipe</a:t>
          </a:r>
          <a:endParaRPr lang="en-US" dirty="0"/>
        </a:p>
      </dgm:t>
    </dgm:pt>
    <dgm:pt modelId="{707D20CF-EFBA-6944-B229-AC218AB6FAD5}" type="parTrans" cxnId="{21E5A9B8-2ED6-3A48-A66F-304A64684437}">
      <dgm:prSet/>
      <dgm:spPr/>
      <dgm:t>
        <a:bodyPr/>
        <a:lstStyle/>
        <a:p>
          <a:endParaRPr lang="en-US"/>
        </a:p>
      </dgm:t>
    </dgm:pt>
    <dgm:pt modelId="{245C0859-727F-0844-95FD-A40FDFB415F3}" type="sibTrans" cxnId="{21E5A9B8-2ED6-3A48-A66F-304A64684437}">
      <dgm:prSet/>
      <dgm:spPr/>
      <dgm:t>
        <a:bodyPr/>
        <a:lstStyle/>
        <a:p>
          <a:endParaRPr lang="en-US"/>
        </a:p>
      </dgm:t>
    </dgm:pt>
    <dgm:pt modelId="{226591BC-E9F2-2D4F-80D8-2075E91FA5B1}">
      <dgm:prSet phldrT="[Text]"/>
      <dgm:spPr/>
      <dgm:t>
        <a:bodyPr/>
        <a:lstStyle/>
        <a:p>
          <a:r>
            <a:rPr lang="en-US" dirty="0" err="1" smtClean="0"/>
            <a:t>Pessoal</a:t>
          </a:r>
          <a:endParaRPr lang="en-US" dirty="0"/>
        </a:p>
      </dgm:t>
    </dgm:pt>
    <dgm:pt modelId="{8811503B-0E10-B74A-8B89-E75D06D745B9}" type="parTrans" cxnId="{5955FFDB-D8DC-4446-9305-62D124249F5D}">
      <dgm:prSet/>
      <dgm:spPr/>
      <dgm:t>
        <a:bodyPr/>
        <a:lstStyle/>
        <a:p>
          <a:endParaRPr lang="en-US"/>
        </a:p>
      </dgm:t>
    </dgm:pt>
    <dgm:pt modelId="{FCBFA8D2-8A54-FA4C-AFF5-A954A590940E}" type="sibTrans" cxnId="{5955FFDB-D8DC-4446-9305-62D124249F5D}">
      <dgm:prSet/>
      <dgm:spPr/>
      <dgm:t>
        <a:bodyPr/>
        <a:lstStyle/>
        <a:p>
          <a:endParaRPr lang="en-US"/>
        </a:p>
      </dgm:t>
    </dgm:pt>
    <dgm:pt modelId="{7294BA7C-0D2E-BB49-9D3E-F6BC8DACDDA4}">
      <dgm:prSet phldrT="[Text]"/>
      <dgm:spPr/>
      <dgm:t>
        <a:bodyPr/>
        <a:lstStyle/>
        <a:p>
          <a:r>
            <a:rPr lang="en-US" dirty="0" err="1" smtClean="0"/>
            <a:t>Flexibilidade</a:t>
          </a:r>
          <a:endParaRPr lang="en-US" dirty="0"/>
        </a:p>
      </dgm:t>
    </dgm:pt>
    <dgm:pt modelId="{EB99E9E8-1041-A74A-8182-C13ADB884997}" type="parTrans" cxnId="{028CD834-1D6D-C148-A9AB-6D0074EB9F8D}">
      <dgm:prSet/>
      <dgm:spPr/>
      <dgm:t>
        <a:bodyPr/>
        <a:lstStyle/>
        <a:p>
          <a:endParaRPr lang="en-US"/>
        </a:p>
      </dgm:t>
    </dgm:pt>
    <dgm:pt modelId="{AE5CA225-51EE-E94A-85D2-B1C6029AF092}" type="sibTrans" cxnId="{028CD834-1D6D-C148-A9AB-6D0074EB9F8D}">
      <dgm:prSet/>
      <dgm:spPr/>
      <dgm:t>
        <a:bodyPr/>
        <a:lstStyle/>
        <a:p>
          <a:endParaRPr lang="en-US"/>
        </a:p>
      </dgm:t>
    </dgm:pt>
    <dgm:pt modelId="{10901936-5E7E-F041-91DC-B5E27F8DF80A}">
      <dgm:prSet phldrT="[Text]"/>
      <dgm:spPr/>
      <dgm:t>
        <a:bodyPr/>
        <a:lstStyle/>
        <a:p>
          <a:r>
            <a:rPr lang="en-US" dirty="0" err="1" smtClean="0"/>
            <a:t>Vivências</a:t>
          </a:r>
          <a:endParaRPr lang="en-US" dirty="0"/>
        </a:p>
      </dgm:t>
    </dgm:pt>
    <dgm:pt modelId="{AD52656F-06E6-6743-BBBF-6191E3211DB8}" type="parTrans" cxnId="{88EED4CE-8822-5C4A-A2C5-074741AB8DE3}">
      <dgm:prSet/>
      <dgm:spPr/>
      <dgm:t>
        <a:bodyPr/>
        <a:lstStyle/>
        <a:p>
          <a:endParaRPr lang="en-US"/>
        </a:p>
      </dgm:t>
    </dgm:pt>
    <dgm:pt modelId="{504A22F0-B856-DE45-8CED-77B226C8C606}" type="sibTrans" cxnId="{88EED4CE-8822-5C4A-A2C5-074741AB8DE3}">
      <dgm:prSet/>
      <dgm:spPr/>
      <dgm:t>
        <a:bodyPr/>
        <a:lstStyle/>
        <a:p>
          <a:endParaRPr lang="en-US"/>
        </a:p>
      </dgm:t>
    </dgm:pt>
    <dgm:pt modelId="{1A478CE7-B0B9-1649-8D1E-4BE45381647D}" type="pres">
      <dgm:prSet presAssocID="{ED666E2F-8C08-BA4A-AE42-59AFC3704EC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DD23E6-6001-9246-805D-104C3D31875F}" type="pres">
      <dgm:prSet presAssocID="{6BB10A91-C961-8549-9B94-45A3B7C8967D}" presName="root" presStyleCnt="0"/>
      <dgm:spPr/>
    </dgm:pt>
    <dgm:pt modelId="{DAFE0E1F-6903-9848-8C3E-0176E1C3E4DB}" type="pres">
      <dgm:prSet presAssocID="{6BB10A91-C961-8549-9B94-45A3B7C8967D}" presName="rootComposite" presStyleCnt="0"/>
      <dgm:spPr/>
    </dgm:pt>
    <dgm:pt modelId="{477BF69A-4476-BF4C-9DBE-4C2FD2C8FBAD}" type="pres">
      <dgm:prSet presAssocID="{6BB10A91-C961-8549-9B94-45A3B7C8967D}" presName="rootText" presStyleLbl="node1" presStyleIdx="0" presStyleCnt="2"/>
      <dgm:spPr/>
      <dgm:t>
        <a:bodyPr/>
        <a:lstStyle/>
        <a:p>
          <a:endParaRPr lang="en-US"/>
        </a:p>
      </dgm:t>
    </dgm:pt>
    <dgm:pt modelId="{5A8A45CD-C093-F043-9E33-CDD7EB07C808}" type="pres">
      <dgm:prSet presAssocID="{6BB10A91-C961-8549-9B94-45A3B7C8967D}" presName="rootConnector" presStyleLbl="node1" presStyleIdx="0" presStyleCnt="2"/>
      <dgm:spPr/>
      <dgm:t>
        <a:bodyPr/>
        <a:lstStyle/>
        <a:p>
          <a:endParaRPr lang="en-US"/>
        </a:p>
      </dgm:t>
    </dgm:pt>
    <dgm:pt modelId="{F82AD661-8968-A04F-83A9-7D954F82C84E}" type="pres">
      <dgm:prSet presAssocID="{6BB10A91-C961-8549-9B94-45A3B7C8967D}" presName="childShape" presStyleCnt="0"/>
      <dgm:spPr/>
    </dgm:pt>
    <dgm:pt modelId="{2C8619EE-10EA-8D45-8A5E-4C4F973008E1}" type="pres">
      <dgm:prSet presAssocID="{B26C9ECA-EE0F-9048-8DD6-30082781D5A8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629802C-1529-0641-8D21-8052EF55DDF2}" type="pres">
      <dgm:prSet presAssocID="{C60EE622-C5B6-F645-BC9F-A50F29FCCB1D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6A446-3979-5445-B0C9-6B86A9027C1A}" type="pres">
      <dgm:prSet presAssocID="{707D20CF-EFBA-6944-B229-AC218AB6FAD5}" presName="Name13" presStyleLbl="parChTrans1D2" presStyleIdx="1" presStyleCnt="4"/>
      <dgm:spPr/>
      <dgm:t>
        <a:bodyPr/>
        <a:lstStyle/>
        <a:p>
          <a:endParaRPr lang="en-US"/>
        </a:p>
      </dgm:t>
    </dgm:pt>
    <dgm:pt modelId="{8D8F371B-15BE-3443-93F0-EC83386F6B73}" type="pres">
      <dgm:prSet presAssocID="{8F87C958-0019-8141-B5AB-9EAF690E54EC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6B2A8-C628-FC41-B0C9-20F48E5BF04B}" type="pres">
      <dgm:prSet presAssocID="{226591BC-E9F2-2D4F-80D8-2075E91FA5B1}" presName="root" presStyleCnt="0"/>
      <dgm:spPr/>
    </dgm:pt>
    <dgm:pt modelId="{0B81B741-8612-E04F-B788-7520E8830848}" type="pres">
      <dgm:prSet presAssocID="{226591BC-E9F2-2D4F-80D8-2075E91FA5B1}" presName="rootComposite" presStyleCnt="0"/>
      <dgm:spPr/>
    </dgm:pt>
    <dgm:pt modelId="{A879291E-B05C-4741-A89E-EE8B9AD5CFA7}" type="pres">
      <dgm:prSet presAssocID="{226591BC-E9F2-2D4F-80D8-2075E91FA5B1}" presName="rootText" presStyleLbl="node1" presStyleIdx="1" presStyleCnt="2"/>
      <dgm:spPr/>
      <dgm:t>
        <a:bodyPr/>
        <a:lstStyle/>
        <a:p>
          <a:endParaRPr lang="en-US"/>
        </a:p>
      </dgm:t>
    </dgm:pt>
    <dgm:pt modelId="{263F34F2-62C2-9446-8937-95C16454CEF5}" type="pres">
      <dgm:prSet presAssocID="{226591BC-E9F2-2D4F-80D8-2075E91FA5B1}" presName="rootConnector" presStyleLbl="node1" presStyleIdx="1" presStyleCnt="2"/>
      <dgm:spPr/>
      <dgm:t>
        <a:bodyPr/>
        <a:lstStyle/>
        <a:p>
          <a:endParaRPr lang="en-US"/>
        </a:p>
      </dgm:t>
    </dgm:pt>
    <dgm:pt modelId="{74FA2B39-6681-D14D-B390-D1E28D266FCB}" type="pres">
      <dgm:prSet presAssocID="{226591BC-E9F2-2D4F-80D8-2075E91FA5B1}" presName="childShape" presStyleCnt="0"/>
      <dgm:spPr/>
    </dgm:pt>
    <dgm:pt modelId="{25B0811E-BA0D-4543-997B-61210E6821B6}" type="pres">
      <dgm:prSet presAssocID="{EB99E9E8-1041-A74A-8182-C13ADB884997}" presName="Name13" presStyleLbl="parChTrans1D2" presStyleIdx="2" presStyleCnt="4"/>
      <dgm:spPr/>
      <dgm:t>
        <a:bodyPr/>
        <a:lstStyle/>
        <a:p>
          <a:endParaRPr lang="en-US"/>
        </a:p>
      </dgm:t>
    </dgm:pt>
    <dgm:pt modelId="{3614A83E-99DA-974C-8DF9-567BDEB0A3CC}" type="pres">
      <dgm:prSet presAssocID="{7294BA7C-0D2E-BB49-9D3E-F6BC8DACDDA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EAB06-0D15-8A4D-BBB0-5CD23880575B}" type="pres">
      <dgm:prSet presAssocID="{AD52656F-06E6-6743-BBBF-6191E3211DB8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58A4AB0-435A-5846-A3D8-8C25B96980E4}" type="pres">
      <dgm:prSet presAssocID="{10901936-5E7E-F041-91DC-B5E27F8DF80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28E1A-9164-FD41-A06E-4014B84349AF}" type="presOf" srcId="{6BB10A91-C961-8549-9B94-45A3B7C8967D}" destId="{477BF69A-4476-BF4C-9DBE-4C2FD2C8FBAD}" srcOrd="0" destOrd="0" presId="urn:microsoft.com/office/officeart/2005/8/layout/hierarchy3"/>
    <dgm:cxn modelId="{95462D93-C374-8D4D-A8F0-733531B124D9}" type="presOf" srcId="{707D20CF-EFBA-6944-B229-AC218AB6FAD5}" destId="{B486A446-3979-5445-B0C9-6B86A9027C1A}" srcOrd="0" destOrd="0" presId="urn:microsoft.com/office/officeart/2005/8/layout/hierarchy3"/>
    <dgm:cxn modelId="{640FC139-3A0F-9242-A0BF-66F76F7E4644}" type="presOf" srcId="{7294BA7C-0D2E-BB49-9D3E-F6BC8DACDDA4}" destId="{3614A83E-99DA-974C-8DF9-567BDEB0A3CC}" srcOrd="0" destOrd="0" presId="urn:microsoft.com/office/officeart/2005/8/layout/hierarchy3"/>
    <dgm:cxn modelId="{419F034A-8FF1-4645-8802-D1AF4331BC97}" type="presOf" srcId="{B26C9ECA-EE0F-9048-8DD6-30082781D5A8}" destId="{2C8619EE-10EA-8D45-8A5E-4C4F973008E1}" srcOrd="0" destOrd="0" presId="urn:microsoft.com/office/officeart/2005/8/layout/hierarchy3"/>
    <dgm:cxn modelId="{CBEC1EC2-90EA-9D4A-8DD5-40993E56D618}" type="presOf" srcId="{ED666E2F-8C08-BA4A-AE42-59AFC3704ECE}" destId="{1A478CE7-B0B9-1649-8D1E-4BE45381647D}" srcOrd="0" destOrd="0" presId="urn:microsoft.com/office/officeart/2005/8/layout/hierarchy3"/>
    <dgm:cxn modelId="{C0BB882B-9FDB-8944-81F2-3F35614C1C4C}" type="presOf" srcId="{226591BC-E9F2-2D4F-80D8-2075E91FA5B1}" destId="{A879291E-B05C-4741-A89E-EE8B9AD5CFA7}" srcOrd="0" destOrd="0" presId="urn:microsoft.com/office/officeart/2005/8/layout/hierarchy3"/>
    <dgm:cxn modelId="{0B3EB6B0-2072-F04E-A5CE-31A08FBFE96C}" type="presOf" srcId="{EB99E9E8-1041-A74A-8182-C13ADB884997}" destId="{25B0811E-BA0D-4543-997B-61210E6821B6}" srcOrd="0" destOrd="0" presId="urn:microsoft.com/office/officeart/2005/8/layout/hierarchy3"/>
    <dgm:cxn modelId="{BBCCD12E-AD28-B245-AA27-D993FBE274CC}" type="presOf" srcId="{C60EE622-C5B6-F645-BC9F-A50F29FCCB1D}" destId="{9629802C-1529-0641-8D21-8052EF55DDF2}" srcOrd="0" destOrd="0" presId="urn:microsoft.com/office/officeart/2005/8/layout/hierarchy3"/>
    <dgm:cxn modelId="{5955FFDB-D8DC-4446-9305-62D124249F5D}" srcId="{ED666E2F-8C08-BA4A-AE42-59AFC3704ECE}" destId="{226591BC-E9F2-2D4F-80D8-2075E91FA5B1}" srcOrd="1" destOrd="0" parTransId="{8811503B-0E10-B74A-8B89-E75D06D745B9}" sibTransId="{FCBFA8D2-8A54-FA4C-AFF5-A954A590940E}"/>
    <dgm:cxn modelId="{5BA72E05-6D12-CA4F-B4EA-22A3A482F7AD}" type="presOf" srcId="{226591BC-E9F2-2D4F-80D8-2075E91FA5B1}" destId="{263F34F2-62C2-9446-8937-95C16454CEF5}" srcOrd="1" destOrd="0" presId="urn:microsoft.com/office/officeart/2005/8/layout/hierarchy3"/>
    <dgm:cxn modelId="{21E5A9B8-2ED6-3A48-A66F-304A64684437}" srcId="{6BB10A91-C961-8549-9B94-45A3B7C8967D}" destId="{8F87C958-0019-8141-B5AB-9EAF690E54EC}" srcOrd="1" destOrd="0" parTransId="{707D20CF-EFBA-6944-B229-AC218AB6FAD5}" sibTransId="{245C0859-727F-0844-95FD-A40FDFB415F3}"/>
    <dgm:cxn modelId="{637AC6D5-F687-1D4E-A344-7ADEB7F5DA0A}" type="presOf" srcId="{8F87C958-0019-8141-B5AB-9EAF690E54EC}" destId="{8D8F371B-15BE-3443-93F0-EC83386F6B73}" srcOrd="0" destOrd="0" presId="urn:microsoft.com/office/officeart/2005/8/layout/hierarchy3"/>
    <dgm:cxn modelId="{500DF521-F61B-1F41-92E4-52E20FA30870}" srcId="{6BB10A91-C961-8549-9B94-45A3B7C8967D}" destId="{C60EE622-C5B6-F645-BC9F-A50F29FCCB1D}" srcOrd="0" destOrd="0" parTransId="{B26C9ECA-EE0F-9048-8DD6-30082781D5A8}" sibTransId="{A08ED55E-24E7-4A41-8533-F6F17594FACC}"/>
    <dgm:cxn modelId="{9DC87D5C-8B70-7A4F-8422-75B2A3AC040F}" type="presOf" srcId="{AD52656F-06E6-6743-BBBF-6191E3211DB8}" destId="{D64EAB06-0D15-8A4D-BBB0-5CD23880575B}" srcOrd="0" destOrd="0" presId="urn:microsoft.com/office/officeart/2005/8/layout/hierarchy3"/>
    <dgm:cxn modelId="{88EED4CE-8822-5C4A-A2C5-074741AB8DE3}" srcId="{226591BC-E9F2-2D4F-80D8-2075E91FA5B1}" destId="{10901936-5E7E-F041-91DC-B5E27F8DF80A}" srcOrd="1" destOrd="0" parTransId="{AD52656F-06E6-6743-BBBF-6191E3211DB8}" sibTransId="{504A22F0-B856-DE45-8CED-77B226C8C606}"/>
    <dgm:cxn modelId="{028CD834-1D6D-C148-A9AB-6D0074EB9F8D}" srcId="{226591BC-E9F2-2D4F-80D8-2075E91FA5B1}" destId="{7294BA7C-0D2E-BB49-9D3E-F6BC8DACDDA4}" srcOrd="0" destOrd="0" parTransId="{EB99E9E8-1041-A74A-8182-C13ADB884997}" sibTransId="{AE5CA225-51EE-E94A-85D2-B1C6029AF092}"/>
    <dgm:cxn modelId="{090794A1-3D8F-7A45-A43D-A4EDF78FEC0A}" type="presOf" srcId="{6BB10A91-C961-8549-9B94-45A3B7C8967D}" destId="{5A8A45CD-C093-F043-9E33-CDD7EB07C808}" srcOrd="1" destOrd="0" presId="urn:microsoft.com/office/officeart/2005/8/layout/hierarchy3"/>
    <dgm:cxn modelId="{74231F73-4A41-0F47-BB68-C32F7109159F}" type="presOf" srcId="{10901936-5E7E-F041-91DC-B5E27F8DF80A}" destId="{158A4AB0-435A-5846-A3D8-8C25B96980E4}" srcOrd="0" destOrd="0" presId="urn:microsoft.com/office/officeart/2005/8/layout/hierarchy3"/>
    <dgm:cxn modelId="{76BE8EA4-DECD-FD43-86E2-7C48261C5B7F}" srcId="{ED666E2F-8C08-BA4A-AE42-59AFC3704ECE}" destId="{6BB10A91-C961-8549-9B94-45A3B7C8967D}" srcOrd="0" destOrd="0" parTransId="{F4DBDC84-0A48-4B4D-A65D-A6BF295AA4B3}" sibTransId="{BB79E6A4-DCFE-BB46-8C7C-9778297850F3}"/>
    <dgm:cxn modelId="{CA5CF2FD-948D-C444-91C0-5A5251577FAB}" type="presParOf" srcId="{1A478CE7-B0B9-1649-8D1E-4BE45381647D}" destId="{F6DD23E6-6001-9246-805D-104C3D31875F}" srcOrd="0" destOrd="0" presId="urn:microsoft.com/office/officeart/2005/8/layout/hierarchy3"/>
    <dgm:cxn modelId="{7CE59C25-BE7B-324C-9780-B04A99F00773}" type="presParOf" srcId="{F6DD23E6-6001-9246-805D-104C3D31875F}" destId="{DAFE0E1F-6903-9848-8C3E-0176E1C3E4DB}" srcOrd="0" destOrd="0" presId="urn:microsoft.com/office/officeart/2005/8/layout/hierarchy3"/>
    <dgm:cxn modelId="{D1BAF1F2-2AF3-774B-91D5-7098EC2C78B0}" type="presParOf" srcId="{DAFE0E1F-6903-9848-8C3E-0176E1C3E4DB}" destId="{477BF69A-4476-BF4C-9DBE-4C2FD2C8FBAD}" srcOrd="0" destOrd="0" presId="urn:microsoft.com/office/officeart/2005/8/layout/hierarchy3"/>
    <dgm:cxn modelId="{0DB916EE-1F08-AE45-A7A0-E6FE0B95313A}" type="presParOf" srcId="{DAFE0E1F-6903-9848-8C3E-0176E1C3E4DB}" destId="{5A8A45CD-C093-F043-9E33-CDD7EB07C808}" srcOrd="1" destOrd="0" presId="urn:microsoft.com/office/officeart/2005/8/layout/hierarchy3"/>
    <dgm:cxn modelId="{A81F5116-BF9C-E34B-B5E2-3D08B000466F}" type="presParOf" srcId="{F6DD23E6-6001-9246-805D-104C3D31875F}" destId="{F82AD661-8968-A04F-83A9-7D954F82C84E}" srcOrd="1" destOrd="0" presId="urn:microsoft.com/office/officeart/2005/8/layout/hierarchy3"/>
    <dgm:cxn modelId="{CE88C3D1-6E0F-9A4A-B754-2444870E7E90}" type="presParOf" srcId="{F82AD661-8968-A04F-83A9-7D954F82C84E}" destId="{2C8619EE-10EA-8D45-8A5E-4C4F973008E1}" srcOrd="0" destOrd="0" presId="urn:microsoft.com/office/officeart/2005/8/layout/hierarchy3"/>
    <dgm:cxn modelId="{AB01E694-E988-F64D-A101-35EB24761A96}" type="presParOf" srcId="{F82AD661-8968-A04F-83A9-7D954F82C84E}" destId="{9629802C-1529-0641-8D21-8052EF55DDF2}" srcOrd="1" destOrd="0" presId="urn:microsoft.com/office/officeart/2005/8/layout/hierarchy3"/>
    <dgm:cxn modelId="{E64BBFC6-8201-324D-8FE5-D07F1B31BF8D}" type="presParOf" srcId="{F82AD661-8968-A04F-83A9-7D954F82C84E}" destId="{B486A446-3979-5445-B0C9-6B86A9027C1A}" srcOrd="2" destOrd="0" presId="urn:microsoft.com/office/officeart/2005/8/layout/hierarchy3"/>
    <dgm:cxn modelId="{58C7384D-6E8B-B449-96E3-B26DCD791B65}" type="presParOf" srcId="{F82AD661-8968-A04F-83A9-7D954F82C84E}" destId="{8D8F371B-15BE-3443-93F0-EC83386F6B73}" srcOrd="3" destOrd="0" presId="urn:microsoft.com/office/officeart/2005/8/layout/hierarchy3"/>
    <dgm:cxn modelId="{8D805CF4-0340-D349-B5EC-BC3E947F9292}" type="presParOf" srcId="{1A478CE7-B0B9-1649-8D1E-4BE45381647D}" destId="{A086B2A8-C628-FC41-B0C9-20F48E5BF04B}" srcOrd="1" destOrd="0" presId="urn:microsoft.com/office/officeart/2005/8/layout/hierarchy3"/>
    <dgm:cxn modelId="{E291C03E-7818-844F-A58F-E8158166D415}" type="presParOf" srcId="{A086B2A8-C628-FC41-B0C9-20F48E5BF04B}" destId="{0B81B741-8612-E04F-B788-7520E8830848}" srcOrd="0" destOrd="0" presId="urn:microsoft.com/office/officeart/2005/8/layout/hierarchy3"/>
    <dgm:cxn modelId="{A51EF50E-1464-E443-A37E-233F0148E6F9}" type="presParOf" srcId="{0B81B741-8612-E04F-B788-7520E8830848}" destId="{A879291E-B05C-4741-A89E-EE8B9AD5CFA7}" srcOrd="0" destOrd="0" presId="urn:microsoft.com/office/officeart/2005/8/layout/hierarchy3"/>
    <dgm:cxn modelId="{CA74DBDF-24A5-E543-BB91-4A0997E7D10D}" type="presParOf" srcId="{0B81B741-8612-E04F-B788-7520E8830848}" destId="{263F34F2-62C2-9446-8937-95C16454CEF5}" srcOrd="1" destOrd="0" presId="urn:microsoft.com/office/officeart/2005/8/layout/hierarchy3"/>
    <dgm:cxn modelId="{3A42D442-D570-4C4F-9180-15DB95EEA311}" type="presParOf" srcId="{A086B2A8-C628-FC41-B0C9-20F48E5BF04B}" destId="{74FA2B39-6681-D14D-B390-D1E28D266FCB}" srcOrd="1" destOrd="0" presId="urn:microsoft.com/office/officeart/2005/8/layout/hierarchy3"/>
    <dgm:cxn modelId="{BD42BFC4-6456-ED49-A760-2A55707B5272}" type="presParOf" srcId="{74FA2B39-6681-D14D-B390-D1E28D266FCB}" destId="{25B0811E-BA0D-4543-997B-61210E6821B6}" srcOrd="0" destOrd="0" presId="urn:microsoft.com/office/officeart/2005/8/layout/hierarchy3"/>
    <dgm:cxn modelId="{7D97C7B8-2EE0-DA4C-8404-32481688B36C}" type="presParOf" srcId="{74FA2B39-6681-D14D-B390-D1E28D266FCB}" destId="{3614A83E-99DA-974C-8DF9-567BDEB0A3CC}" srcOrd="1" destOrd="0" presId="urn:microsoft.com/office/officeart/2005/8/layout/hierarchy3"/>
    <dgm:cxn modelId="{1CC58E5A-FB38-6144-BC3A-5DD5BCE81A92}" type="presParOf" srcId="{74FA2B39-6681-D14D-B390-D1E28D266FCB}" destId="{D64EAB06-0D15-8A4D-BBB0-5CD23880575B}" srcOrd="2" destOrd="0" presId="urn:microsoft.com/office/officeart/2005/8/layout/hierarchy3"/>
    <dgm:cxn modelId="{296E1FE8-C2CB-C643-80A9-D876E2A702C9}" type="presParOf" srcId="{74FA2B39-6681-D14D-B390-D1E28D266FCB}" destId="{158A4AB0-435A-5846-A3D8-8C25B96980E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2CF8B-1ED7-3749-B041-DC7AE67DF8D4}">
      <dsp:nvSpPr>
        <dsp:cNvPr id="0" name=""/>
        <dsp:cNvSpPr/>
      </dsp:nvSpPr>
      <dsp:spPr>
        <a:xfrm>
          <a:off x="857250" y="0"/>
          <a:ext cx="5095875" cy="509587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F2F742-6134-9246-97BA-B52F6B3E9233}">
      <dsp:nvSpPr>
        <dsp:cNvPr id="0" name=""/>
        <dsp:cNvSpPr/>
      </dsp:nvSpPr>
      <dsp:spPr>
        <a:xfrm>
          <a:off x="1188481" y="331231"/>
          <a:ext cx="2038350" cy="20383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Monitoramento</a:t>
          </a:r>
          <a:r>
            <a:rPr lang="en-US" sz="1800" kern="1200" dirty="0" smtClean="0"/>
            <a:t> e </a:t>
          </a:r>
          <a:r>
            <a:rPr lang="en-US" sz="1800" kern="1200" dirty="0" err="1" smtClean="0"/>
            <a:t>avaliação</a:t>
          </a:r>
          <a:endParaRPr lang="en-US" sz="1800" kern="1200" dirty="0"/>
        </a:p>
      </dsp:txBody>
      <dsp:txXfrm>
        <a:off x="1287985" y="430735"/>
        <a:ext cx="1839342" cy="1839342"/>
      </dsp:txXfrm>
    </dsp:sp>
    <dsp:sp modelId="{90D63E41-7609-F94C-8FAB-80D242688E61}">
      <dsp:nvSpPr>
        <dsp:cNvPr id="0" name=""/>
        <dsp:cNvSpPr/>
      </dsp:nvSpPr>
      <dsp:spPr>
        <a:xfrm>
          <a:off x="3583543" y="331231"/>
          <a:ext cx="2038350" cy="20383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Organização</a:t>
          </a:r>
          <a:r>
            <a:rPr lang="en-US" sz="2400" kern="1200" dirty="0" smtClean="0"/>
            <a:t> e </a:t>
          </a:r>
          <a:r>
            <a:rPr lang="en-US" sz="2400" kern="1200" dirty="0" err="1" smtClean="0"/>
            <a:t>gestão</a:t>
          </a:r>
          <a:r>
            <a:rPr lang="en-US" sz="2400" kern="1200" dirty="0" smtClean="0"/>
            <a:t> do </a:t>
          </a:r>
          <a:r>
            <a:rPr lang="en-US" sz="2400" kern="1200" dirty="0" err="1" smtClean="0"/>
            <a:t>serviço</a:t>
          </a:r>
          <a:endParaRPr lang="en-US" sz="2400" kern="1200" dirty="0"/>
        </a:p>
      </dsp:txBody>
      <dsp:txXfrm>
        <a:off x="3683047" y="430735"/>
        <a:ext cx="1839342" cy="1839342"/>
      </dsp:txXfrm>
    </dsp:sp>
    <dsp:sp modelId="{07958BC7-64C3-974E-A88B-ED48E146C525}">
      <dsp:nvSpPr>
        <dsp:cNvPr id="0" name=""/>
        <dsp:cNvSpPr/>
      </dsp:nvSpPr>
      <dsp:spPr>
        <a:xfrm>
          <a:off x="1188481" y="2726293"/>
          <a:ext cx="2038350" cy="20383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Engajamento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público</a:t>
          </a:r>
          <a:endParaRPr lang="en-US" sz="2400" kern="1200" dirty="0"/>
        </a:p>
      </dsp:txBody>
      <dsp:txXfrm>
        <a:off x="1287985" y="2825797"/>
        <a:ext cx="1839342" cy="1839342"/>
      </dsp:txXfrm>
    </dsp:sp>
    <dsp:sp modelId="{879BC595-75D8-CD4F-B6A0-386C6B6F9E15}">
      <dsp:nvSpPr>
        <dsp:cNvPr id="0" name=""/>
        <dsp:cNvSpPr/>
      </dsp:nvSpPr>
      <dsp:spPr>
        <a:xfrm>
          <a:off x="3583543" y="2726293"/>
          <a:ext cx="2038350" cy="20383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Qualificação</a:t>
          </a:r>
          <a:r>
            <a:rPr lang="en-US" sz="2400" kern="1200" dirty="0" smtClean="0"/>
            <a:t> da </a:t>
          </a:r>
          <a:r>
            <a:rPr lang="en-US" sz="2400" kern="1200" dirty="0" err="1" smtClean="0"/>
            <a:t>prática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clínica</a:t>
          </a:r>
          <a:endParaRPr lang="en-US" sz="2400" kern="1200" dirty="0"/>
        </a:p>
      </dsp:txBody>
      <dsp:txXfrm>
        <a:off x="3683047" y="2825797"/>
        <a:ext cx="1839342" cy="1839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02A32-F7B8-1145-8989-FE0FA196A695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Capacitação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Questionamentos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sobre</a:t>
          </a:r>
          <a:r>
            <a:rPr lang="en-US" sz="2300" kern="1200" dirty="0" smtClean="0"/>
            <a:t> ESF</a:t>
          </a:r>
          <a:endParaRPr lang="en-US" sz="2300" kern="1200" dirty="0"/>
        </a:p>
      </dsp:txBody>
      <dsp:txXfrm rot="-5400000">
        <a:off x="2194561" y="184100"/>
        <a:ext cx="3850293" cy="945456"/>
      </dsp:txXfrm>
    </dsp:sp>
    <dsp:sp modelId="{99CF6A2F-E895-564A-9508-D8CC8644E5AB}">
      <dsp:nvSpPr>
        <dsp:cNvPr id="0" name=""/>
        <dsp:cNvSpPr/>
      </dsp:nvSpPr>
      <dsp:spPr>
        <a:xfrm>
          <a:off x="0" y="20634"/>
          <a:ext cx="2194560" cy="13096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Equipe</a:t>
          </a:r>
          <a:endParaRPr lang="en-US" sz="2700" kern="1200" dirty="0"/>
        </a:p>
      </dsp:txBody>
      <dsp:txXfrm>
        <a:off x="63934" y="84568"/>
        <a:ext cx="2066692" cy="1181819"/>
      </dsp:txXfrm>
    </dsp:sp>
    <dsp:sp modelId="{BF664A83-C221-1D48-A493-7AAF2EA40091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Fluxos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Registros</a:t>
          </a:r>
          <a:endParaRPr lang="en-US" sz="2300" kern="1200" dirty="0"/>
        </a:p>
      </dsp:txBody>
      <dsp:txXfrm rot="-5400000">
        <a:off x="2194561" y="1559271"/>
        <a:ext cx="3850293" cy="945456"/>
      </dsp:txXfrm>
    </dsp:sp>
    <dsp:sp modelId="{2ABC973C-624C-0143-AA3F-C6016ED4AE28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Serviço</a:t>
          </a:r>
          <a:endParaRPr lang="en-US" sz="2700" kern="1200" dirty="0"/>
        </a:p>
      </dsp:txBody>
      <dsp:txXfrm>
        <a:off x="63934" y="1441090"/>
        <a:ext cx="2066692" cy="1181819"/>
      </dsp:txXfrm>
    </dsp:sp>
    <dsp:sp modelId="{25436092-1BE2-5F47-9E21-CD79CD0920FC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Assistência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Orientações</a:t>
          </a:r>
          <a:endParaRPr lang="en-US" sz="2300" kern="1200" dirty="0"/>
        </a:p>
      </dsp:txBody>
      <dsp:txXfrm rot="-5400000">
        <a:off x="2194561" y="2934443"/>
        <a:ext cx="3850293" cy="945456"/>
      </dsp:txXfrm>
    </dsp:sp>
    <dsp:sp modelId="{FC9AD8A1-8C09-2B47-8AD6-064D61BEB72D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Comunidade</a:t>
          </a:r>
          <a:endParaRPr lang="en-US" sz="2700" kern="1200" dirty="0"/>
        </a:p>
      </dsp:txBody>
      <dsp:txXfrm>
        <a:off x="63934" y="2816262"/>
        <a:ext cx="2066692" cy="1181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BF69A-4476-BF4C-9DBE-4C2FD2C8FBAD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Profissional</a:t>
          </a:r>
          <a:endParaRPr lang="en-US" sz="3500" kern="1200" dirty="0"/>
        </a:p>
      </dsp:txBody>
      <dsp:txXfrm>
        <a:off x="470066" y="34496"/>
        <a:ext cx="2253718" cy="1092859"/>
      </dsp:txXfrm>
    </dsp:sp>
    <dsp:sp modelId="{2C8619EE-10EA-8D45-8A5E-4C4F973008E1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9802C-1529-0641-8D21-8052EF55DDF2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Estudo</a:t>
          </a:r>
          <a:endParaRPr lang="en-US" sz="2600" kern="1200" dirty="0"/>
        </a:p>
      </dsp:txBody>
      <dsp:txXfrm>
        <a:off x="934410" y="1485570"/>
        <a:ext cx="1789374" cy="1092859"/>
      </dsp:txXfrm>
    </dsp:sp>
    <dsp:sp modelId="{B486A446-3979-5445-B0C9-6B86A9027C1A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F371B-15BE-3443-93F0-EC83386F6B73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Trabalho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em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equipe</a:t>
          </a:r>
          <a:endParaRPr lang="en-US" sz="2600" kern="1200" dirty="0"/>
        </a:p>
      </dsp:txBody>
      <dsp:txXfrm>
        <a:off x="934410" y="2936644"/>
        <a:ext cx="1789374" cy="1092859"/>
      </dsp:txXfrm>
    </dsp:sp>
    <dsp:sp modelId="{A879291E-B05C-4741-A89E-EE8B9AD5CFA7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Pessoal</a:t>
          </a:r>
          <a:endParaRPr lang="en-US" sz="3500" kern="1200" dirty="0"/>
        </a:p>
      </dsp:txBody>
      <dsp:txXfrm>
        <a:off x="3372214" y="34496"/>
        <a:ext cx="2253718" cy="1092859"/>
      </dsp:txXfrm>
    </dsp:sp>
    <dsp:sp modelId="{25B0811E-BA0D-4543-997B-61210E6821B6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4A83E-99DA-974C-8DF9-567BDEB0A3CC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Flexibilidade</a:t>
          </a:r>
          <a:endParaRPr lang="en-US" sz="2600" kern="1200" dirty="0"/>
        </a:p>
      </dsp:txBody>
      <dsp:txXfrm>
        <a:off x="3836558" y="1485570"/>
        <a:ext cx="1789374" cy="1092859"/>
      </dsp:txXfrm>
    </dsp:sp>
    <dsp:sp modelId="{D64EAB06-0D15-8A4D-BBB0-5CD23880575B}">
      <dsp:nvSpPr>
        <dsp:cNvPr id="0" name=""/>
        <dsp:cNvSpPr/>
      </dsp:nvSpPr>
      <dsp:spPr>
        <a:xfrm>
          <a:off x="3570386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A4AB0-435A-5846-A3D8-8C25B96980E4}">
      <dsp:nvSpPr>
        <dsp:cNvPr id="0" name=""/>
        <dsp:cNvSpPr/>
      </dsp:nvSpPr>
      <dsp:spPr>
        <a:xfrm>
          <a:off x="3802558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Vivências</a:t>
          </a:r>
          <a:endParaRPr lang="en-US" sz="2600" kern="1200" dirty="0"/>
        </a:p>
      </dsp:txBody>
      <dsp:txXfrm>
        <a:off x="3836558" y="2936644"/>
        <a:ext cx="1789374" cy="1092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E57D6-CA49-0746-A79E-8B564AD514D9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4742E-37D0-3B48-88A0-8AB1D4EDF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2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40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Discussão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 Descreva 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importância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intervenção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a equipe, para 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serviço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para a comunidade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 Avalie 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nível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incorporação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intervenção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à rotina do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serviço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aponte que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mudanças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pretende fazer para viabilizar sua continuidade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após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término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curso </a:t>
            </a:r>
            <a:endParaRPr lang="pt-BR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45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Reflexão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crítica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sobre seu processo pessoal de aprendizagem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Aborde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 o desenvolvimento do curso em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relação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às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suas expectativas iniciais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 o significado do curso para a sua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prática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profissional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 aprendizados mais relevantes </a:t>
            </a:r>
            <a:endParaRPr lang="pt-BR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5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 </a:t>
            </a:r>
            <a:endParaRPr lang="en-US" dirty="0" smtClean="0"/>
          </a:p>
          <a:p>
            <a:endParaRPr lang="pt-BR" dirty="0" smtClean="0">
              <a:effectLst/>
            </a:endParaRP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pt-BR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67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 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Caracterização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sua Unidade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Básica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Saúde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 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Situação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ação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programática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sua Unidade antes da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intervenção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85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Explicite o objetivo geral de sua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intervenção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86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12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Objetivos, Metas e Resultados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Liste cada objetivo</a:t>
            </a:r>
            <a:b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As metas relacionadas a ele</a:t>
            </a:r>
            <a:b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O resultado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alcançado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referente a cada meta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Expondo 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gráfico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correspondente </a:t>
            </a:r>
            <a:endParaRPr lang="pt-BR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Objetivos, Metas e Resultados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Liste cada objetivo</a:t>
            </a:r>
            <a:b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As metas relacionadas a ele</a:t>
            </a:r>
            <a:b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O resultado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alcançado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referente a cada meta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Expondo 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gráfico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correspondente </a:t>
            </a:r>
            <a:endParaRPr lang="pt-BR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9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Objetivos, Metas e Resultados </a:t>
            </a:r>
            <a:endParaRPr lang="pt-BR" dirty="0" smtClean="0">
              <a:effectLst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Liste cada objetivo</a:t>
            </a:r>
            <a:b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As metas relacionadas a ele</a:t>
            </a:r>
            <a:b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O resultado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alcançado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referente a cada meta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Expondo 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gráfico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correspondente </a:t>
            </a:r>
            <a:endParaRPr lang="pt-BR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742E-37D0-3B48-88A0-8AB1D4EDFE2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9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8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4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7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5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0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04C0-A7C2-D14D-A394-DBD7E2AAA004}" type="datetimeFigureOut">
              <a:rPr lang="en-US" smtClean="0"/>
              <a:t>22/01/15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B491-94DB-FB4E-B4B1-416CE9CE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4" y="439137"/>
            <a:ext cx="2127251" cy="47549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413" y="1154636"/>
            <a:ext cx="615996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Melhoria no programa de pré-natal e puerpério na Unidade Básica de Saúde Esplanada de Caxias do Sul, RS</a:t>
            </a:r>
            <a:endParaRPr lang="pt-BR" sz="28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0143" y="3543178"/>
            <a:ext cx="555348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Especializanda</a:t>
            </a:r>
            <a:r>
              <a:rPr lang="en-US" sz="2400" b="1" dirty="0" smtClean="0"/>
              <a:t>: Marina Matuella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err="1" smtClean="0"/>
              <a:t>Orientadora</a:t>
            </a:r>
            <a:r>
              <a:rPr lang="en-US" sz="2400" b="1" dirty="0" smtClean="0"/>
              <a:t>: </a:t>
            </a:r>
            <a:r>
              <a:rPr lang="pt-BR" sz="2400" b="1" dirty="0" err="1"/>
              <a:t>Tassiane</a:t>
            </a:r>
            <a:r>
              <a:rPr lang="pt-BR" sz="2400" b="1" dirty="0"/>
              <a:t> Ferreira </a:t>
            </a:r>
            <a:r>
              <a:rPr lang="pt-BR" sz="2400" b="1" dirty="0" err="1"/>
              <a:t>Langendorf</a:t>
            </a:r>
            <a:r>
              <a:rPr lang="pt-BR" sz="2400" b="1" dirty="0" smtClean="0">
                <a:effectLst/>
              </a:rPr>
              <a:t> 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13000" y="6000750"/>
            <a:ext cx="4619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Pelotas, Janeiro de 2015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781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126"/>
            <a:ext cx="8229600" cy="57610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cobertura</a:t>
            </a:r>
            <a:endParaRPr lang="pt-BR" dirty="0"/>
          </a:p>
          <a:p>
            <a:endParaRPr lang="pt-BR" sz="2400" dirty="0"/>
          </a:p>
          <a:p>
            <a:pPr algn="just"/>
            <a:r>
              <a:rPr lang="pt-BR" sz="2400" b="1" dirty="0"/>
              <a:t>Meta 1:</a:t>
            </a:r>
            <a:r>
              <a:rPr lang="pt-BR" sz="2400" dirty="0"/>
              <a:t> Alcançar 100% de cobertura do programa de pré-natal</a:t>
            </a:r>
          </a:p>
          <a:p>
            <a:pPr algn="just"/>
            <a:r>
              <a:rPr lang="pt-BR" sz="2400" b="1" dirty="0"/>
              <a:t>Indicador 1:</a:t>
            </a:r>
            <a:r>
              <a:rPr lang="pt-BR" sz="2400" dirty="0"/>
              <a:t> Proporção de gestantes cadastradas no Programa de Pré-natal </a:t>
            </a:r>
            <a:endParaRPr lang="en-US" dirty="0" smtClean="0"/>
          </a:p>
          <a:p>
            <a:pPr marL="0" indent="0" algn="just">
              <a:buNone/>
            </a:pPr>
            <a:endParaRPr lang="pt-BR" sz="24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837301"/>
              </p:ext>
            </p:extLst>
          </p:nvPr>
        </p:nvGraphicFramePr>
        <p:xfrm>
          <a:off x="1879600" y="3282950"/>
          <a:ext cx="53848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429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7376"/>
            <a:ext cx="8229600" cy="55387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qualidade</a:t>
            </a:r>
            <a:endParaRPr lang="pt-BR" dirty="0"/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2:</a:t>
            </a:r>
            <a:r>
              <a:rPr lang="pt-BR" sz="2400" dirty="0"/>
              <a:t> Garantir a 100% das gestantes o ingresso no primeiro trimestre de gestação</a:t>
            </a:r>
          </a:p>
          <a:p>
            <a:pPr algn="just"/>
            <a:r>
              <a:rPr lang="pt-BR" sz="2400" b="1" dirty="0"/>
              <a:t>Indicador 2:</a:t>
            </a:r>
            <a:r>
              <a:rPr lang="pt-BR" sz="2400" dirty="0"/>
              <a:t> Proporção de gestantes com ingresso no primeiro trimestre de </a:t>
            </a:r>
            <a:r>
              <a:rPr lang="pt-BR" sz="2400" dirty="0" smtClean="0"/>
              <a:t>gestação</a:t>
            </a:r>
            <a:endParaRPr lang="pt-BR" sz="2400" dirty="0"/>
          </a:p>
          <a:p>
            <a:endParaRPr lang="en-US" dirty="0"/>
          </a:p>
        </p:txBody>
      </p:sp>
      <p:graphicFrame>
        <p:nvGraphicFramePr>
          <p:cNvPr id="5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456956"/>
              </p:ext>
            </p:extLst>
          </p:nvPr>
        </p:nvGraphicFramePr>
        <p:xfrm>
          <a:off x="1879600" y="3508374"/>
          <a:ext cx="5384800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15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000"/>
            <a:ext cx="8229600" cy="56181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Objetivo</a:t>
            </a:r>
            <a:r>
              <a:rPr lang="en-US" b="1" dirty="0" smtClean="0"/>
              <a:t> de </a:t>
            </a:r>
            <a:r>
              <a:rPr lang="en-US" b="1" dirty="0" err="1" smtClean="0"/>
              <a:t>qualidade</a:t>
            </a:r>
            <a:endParaRPr lang="en-US" b="1" dirty="0" smtClean="0"/>
          </a:p>
          <a:p>
            <a:endParaRPr lang="en-US" dirty="0"/>
          </a:p>
          <a:p>
            <a:pPr algn="just"/>
            <a:r>
              <a:rPr lang="pt-BR" sz="2400" b="1" dirty="0"/>
              <a:t>Meta 3:</a:t>
            </a:r>
            <a:r>
              <a:rPr lang="pt-BR" sz="2400" dirty="0"/>
              <a:t> Realizar pelo menos um exame ginecológico por trimestre em 100% das gestantes</a:t>
            </a:r>
          </a:p>
          <a:p>
            <a:pPr algn="just"/>
            <a:r>
              <a:rPr lang="pt-BR" sz="2400" b="1" dirty="0"/>
              <a:t>Indicador 3:</a:t>
            </a:r>
            <a:r>
              <a:rPr lang="pt-BR" sz="2400" dirty="0"/>
              <a:t> Proporção de gestantes com pelo menos um exame ginecológico por trimestre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273165"/>
              </p:ext>
            </p:extLst>
          </p:nvPr>
        </p:nvGraphicFramePr>
        <p:xfrm>
          <a:off x="1828800" y="3643313"/>
          <a:ext cx="54864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026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3876"/>
            <a:ext cx="8229600" cy="560228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Objetivo</a:t>
            </a:r>
            <a:r>
              <a:rPr lang="en-US" b="1" dirty="0"/>
              <a:t> de </a:t>
            </a:r>
            <a:r>
              <a:rPr lang="en-US" b="1" dirty="0" err="1" smtClean="0"/>
              <a:t>qualidade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pt-BR" sz="2400" b="1" dirty="0"/>
              <a:t>Meta 4:</a:t>
            </a:r>
            <a:r>
              <a:rPr lang="pt-BR" sz="2400" dirty="0"/>
              <a:t> Realizar pelo menos um exame de mamas em 100% das gestantes</a:t>
            </a:r>
          </a:p>
          <a:p>
            <a:pPr algn="just"/>
            <a:r>
              <a:rPr lang="pt-BR" sz="2400" b="1" dirty="0"/>
              <a:t>Indicador 4:</a:t>
            </a:r>
            <a:r>
              <a:rPr lang="pt-BR" sz="2400" dirty="0"/>
              <a:t> Proporção de gestantes com pelo menos um exame de mamas</a:t>
            </a:r>
          </a:p>
          <a:p>
            <a:endParaRPr lang="en-US" dirty="0"/>
          </a:p>
        </p:txBody>
      </p:sp>
      <p:graphicFrame>
        <p:nvGraphicFramePr>
          <p:cNvPr id="4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465249"/>
              </p:ext>
            </p:extLst>
          </p:nvPr>
        </p:nvGraphicFramePr>
        <p:xfrm>
          <a:off x="1879600" y="3889375"/>
          <a:ext cx="5384800" cy="260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219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376"/>
            <a:ext cx="8229600" cy="566578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Objetivo</a:t>
            </a:r>
            <a:r>
              <a:rPr lang="en-US" b="1" dirty="0" smtClean="0"/>
              <a:t> de </a:t>
            </a:r>
            <a:r>
              <a:rPr lang="en-US" b="1" dirty="0" err="1" smtClean="0"/>
              <a:t>qualidade</a:t>
            </a:r>
            <a:endParaRPr lang="en-US" b="1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pt-BR" sz="2400" b="1" dirty="0"/>
              <a:t>Meta 5:</a:t>
            </a:r>
            <a:r>
              <a:rPr lang="pt-BR" sz="2400" dirty="0"/>
              <a:t> Garantir a 100% das gestantes a solicitação de exames laboratoriais de acordo com protocolo</a:t>
            </a:r>
          </a:p>
          <a:p>
            <a:r>
              <a:rPr lang="pt-BR" sz="2400" b="1" dirty="0"/>
              <a:t>Indicador 5:</a:t>
            </a:r>
            <a:r>
              <a:rPr lang="pt-BR" sz="2400" dirty="0"/>
              <a:t> Proporção de gestantes com solicitação de todos os exames laboratoriais de acordo com o protocolo</a:t>
            </a:r>
          </a:p>
          <a:p>
            <a:endParaRPr lang="en-US" dirty="0"/>
          </a:p>
        </p:txBody>
      </p:sp>
      <p:graphicFrame>
        <p:nvGraphicFramePr>
          <p:cNvPr id="4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6963975"/>
              </p:ext>
            </p:extLst>
          </p:nvPr>
        </p:nvGraphicFramePr>
        <p:xfrm>
          <a:off x="1879600" y="3397250"/>
          <a:ext cx="5384800" cy="286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226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876"/>
            <a:ext cx="8229600" cy="572928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Objetivo</a:t>
            </a:r>
            <a:r>
              <a:rPr lang="en-US" b="1" dirty="0" smtClean="0"/>
              <a:t> de </a:t>
            </a:r>
            <a:r>
              <a:rPr lang="en-US" b="1" dirty="0" err="1" smtClean="0"/>
              <a:t>qualidade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algn="just"/>
            <a:r>
              <a:rPr lang="pt-BR" sz="2400" b="1" dirty="0"/>
              <a:t>Meta 6:</a:t>
            </a:r>
            <a:r>
              <a:rPr lang="pt-BR" sz="2400" dirty="0"/>
              <a:t> Garantir a 100% das gestantes a prescrição de sulfato ferroso e ácido fólico conforme protocolo</a:t>
            </a:r>
          </a:p>
          <a:p>
            <a:pPr algn="just"/>
            <a:r>
              <a:rPr lang="pt-BR" sz="2400" b="1" dirty="0"/>
              <a:t>Indicador 6:</a:t>
            </a:r>
            <a:r>
              <a:rPr lang="pt-BR" sz="2400" dirty="0"/>
              <a:t> Proporção de gestantes com prescrição de sulfato ferroso e ácido fólico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187728"/>
              </p:ext>
            </p:extLst>
          </p:nvPr>
        </p:nvGraphicFramePr>
        <p:xfrm>
          <a:off x="1879600" y="3448050"/>
          <a:ext cx="53848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6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4500"/>
            <a:ext cx="8229600" cy="56816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Objetivo</a:t>
            </a:r>
            <a:r>
              <a:rPr lang="en-US" b="1" dirty="0" smtClean="0"/>
              <a:t> de </a:t>
            </a:r>
            <a:r>
              <a:rPr lang="en-US" b="1" dirty="0" err="1" smtClean="0"/>
              <a:t>qualidade</a:t>
            </a:r>
            <a:endParaRPr lang="en-US" b="1" dirty="0" smtClean="0"/>
          </a:p>
          <a:p>
            <a:endParaRPr lang="pt-BR" sz="2400" b="1" dirty="0" smtClean="0"/>
          </a:p>
          <a:p>
            <a:r>
              <a:rPr lang="pt-BR" sz="2400" b="1" dirty="0" smtClean="0"/>
              <a:t>Meta </a:t>
            </a:r>
            <a:r>
              <a:rPr lang="pt-BR" sz="2400" b="1" dirty="0"/>
              <a:t>7:</a:t>
            </a:r>
            <a:r>
              <a:rPr lang="pt-BR" sz="2400" dirty="0"/>
              <a:t> Garantir que 100% das gestantes com vacina antitetânica em dia</a:t>
            </a:r>
          </a:p>
          <a:p>
            <a:r>
              <a:rPr lang="pt-BR" sz="2400" b="1" dirty="0"/>
              <a:t>Indicador 7:</a:t>
            </a:r>
            <a:r>
              <a:rPr lang="pt-BR" sz="2400" dirty="0"/>
              <a:t> Proporção de gestantes com vacina antitetânica em dia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055238"/>
              </p:ext>
            </p:extLst>
          </p:nvPr>
        </p:nvGraphicFramePr>
        <p:xfrm>
          <a:off x="1879600" y="3194049"/>
          <a:ext cx="5384800" cy="293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26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000"/>
            <a:ext cx="8229600" cy="56181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Objetivo</a:t>
            </a:r>
            <a:r>
              <a:rPr lang="en-US" b="1" dirty="0" smtClean="0"/>
              <a:t> de </a:t>
            </a:r>
            <a:r>
              <a:rPr lang="en-US" b="1" dirty="0" err="1" smtClean="0"/>
              <a:t>qualidade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algn="just"/>
            <a:r>
              <a:rPr lang="pt-BR" sz="2400" b="1" dirty="0"/>
              <a:t>Meta 8:</a:t>
            </a:r>
            <a:r>
              <a:rPr lang="pt-BR" sz="2400" dirty="0"/>
              <a:t> Garantir que 100% das gestantes com vacina contra hepatite </a:t>
            </a:r>
            <a:r>
              <a:rPr lang="pt-BR" sz="2400" dirty="0" err="1"/>
              <a:t>B</a:t>
            </a:r>
            <a:r>
              <a:rPr lang="pt-BR" sz="2400" dirty="0"/>
              <a:t> em dia</a:t>
            </a:r>
          </a:p>
          <a:p>
            <a:pPr algn="just"/>
            <a:r>
              <a:rPr lang="pt-BR" sz="2400" b="1" dirty="0"/>
              <a:t>Indicador 8:</a:t>
            </a:r>
            <a:r>
              <a:rPr lang="pt-BR" sz="2400" dirty="0"/>
              <a:t> Proporção de gestantes com vacina contra hepatite </a:t>
            </a:r>
            <a:r>
              <a:rPr lang="pt-BR" sz="2400" dirty="0" err="1"/>
              <a:t>B</a:t>
            </a:r>
            <a:r>
              <a:rPr lang="pt-BR" sz="2400" dirty="0"/>
              <a:t> em dia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764674"/>
              </p:ext>
            </p:extLst>
          </p:nvPr>
        </p:nvGraphicFramePr>
        <p:xfrm>
          <a:off x="1905000" y="3429000"/>
          <a:ext cx="5334000" cy="257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290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Objetivo</a:t>
            </a:r>
            <a:r>
              <a:rPr lang="en-US" b="1" dirty="0" smtClean="0"/>
              <a:t> de </a:t>
            </a:r>
            <a:r>
              <a:rPr lang="en-US" b="1" dirty="0" err="1" smtClean="0"/>
              <a:t>qualidade</a:t>
            </a:r>
            <a:endParaRPr lang="en-US" b="1" dirty="0" smtClean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9:</a:t>
            </a:r>
            <a:r>
              <a:rPr lang="pt-BR" sz="2400" dirty="0"/>
              <a:t> Realizar avaliação da necessidade de atendimento odontológico em 100% das gestantes durante o pré-natal</a:t>
            </a:r>
          </a:p>
          <a:p>
            <a:pPr algn="just"/>
            <a:r>
              <a:rPr lang="pt-BR" sz="2400" b="1" dirty="0"/>
              <a:t>Indicador 9:</a:t>
            </a:r>
            <a:r>
              <a:rPr lang="pt-BR" sz="2400" dirty="0"/>
              <a:t> Proporção de gestantes com avaliação da necessidade de atendimento odontológico.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114260"/>
              </p:ext>
            </p:extLst>
          </p:nvPr>
        </p:nvGraphicFramePr>
        <p:xfrm>
          <a:off x="1730374" y="3219449"/>
          <a:ext cx="5857875" cy="290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404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4500"/>
            <a:ext cx="8229600" cy="56816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Objetivo</a:t>
            </a:r>
            <a:r>
              <a:rPr lang="en-US" b="1" dirty="0" smtClean="0"/>
              <a:t> de </a:t>
            </a:r>
            <a:r>
              <a:rPr lang="en-US" b="1" dirty="0" err="1" smtClean="0"/>
              <a:t>qualidade</a:t>
            </a:r>
            <a:endParaRPr lang="en-US" b="1" dirty="0" smtClean="0"/>
          </a:p>
          <a:p>
            <a:pPr marL="0" indent="0" algn="ctr">
              <a:buNone/>
            </a:pPr>
            <a:endParaRPr lang="en-US" sz="2400" b="1" dirty="0" smtClean="0"/>
          </a:p>
          <a:p>
            <a:r>
              <a:rPr lang="pt-BR" sz="2400" b="1" dirty="0"/>
              <a:t>Meta 10:</a:t>
            </a:r>
            <a:r>
              <a:rPr lang="pt-BR" sz="2400" dirty="0"/>
              <a:t> Garantir a primeira consulta odontológica programática para 100% das gestantes cadastradas</a:t>
            </a:r>
          </a:p>
          <a:p>
            <a:r>
              <a:rPr lang="pt-BR" sz="2400" b="1" dirty="0"/>
              <a:t>Indicador 10:</a:t>
            </a:r>
            <a:r>
              <a:rPr lang="pt-BR" sz="2400" dirty="0"/>
              <a:t> Proporção de gestantes com primeira consulta odontológica programática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524777"/>
              </p:ext>
            </p:extLst>
          </p:nvPr>
        </p:nvGraphicFramePr>
        <p:xfrm>
          <a:off x="1879600" y="3244850"/>
          <a:ext cx="5384800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7872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IMPORTÂNCIA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1587"/>
            <a:ext cx="82296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“Garantir </a:t>
            </a:r>
            <a:r>
              <a:rPr lang="pt-BR" sz="2400" dirty="0"/>
              <a:t>o acesso à saúde para gestante, não só objetiva a assistência a saúde materna, como também o nascimento de uma criança saudável. Adequada assistência ao pré-natal e ao parto são fatores fundamentais para a redução da mortalidade materna e neonatal</a:t>
            </a:r>
            <a:r>
              <a:rPr lang="pt-BR" sz="2400" dirty="0" smtClean="0"/>
              <a:t>.” </a:t>
            </a:r>
          </a:p>
          <a:p>
            <a:endParaRPr lang="pt-B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89500" y="6397625"/>
            <a:ext cx="4254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Ministério da Saúde, Caderno de Atenção Básica, n32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8303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9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adesão</a:t>
            </a:r>
            <a:endParaRPr lang="pt-BR" dirty="0"/>
          </a:p>
          <a:p>
            <a:pPr marL="0" indent="0">
              <a:buNone/>
            </a:pPr>
            <a:endParaRPr lang="pt-BR" sz="2400" dirty="0"/>
          </a:p>
          <a:p>
            <a:r>
              <a:rPr lang="pt-BR" sz="2400" b="1" dirty="0"/>
              <a:t>Meta 11:</a:t>
            </a:r>
            <a:r>
              <a:rPr lang="pt-BR" sz="2400" dirty="0"/>
              <a:t> Realizar busca ativa de 100% das gestantes faltosas às consultas de pré-natal</a:t>
            </a:r>
          </a:p>
          <a:p>
            <a:r>
              <a:rPr lang="pt-BR" sz="2400" b="1" dirty="0"/>
              <a:t>Indicador 11:</a:t>
            </a:r>
            <a:r>
              <a:rPr lang="pt-BR" sz="2400" dirty="0"/>
              <a:t> Proporção de gestantes faltosas às consultas que receberam busca ativa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208543"/>
              </p:ext>
            </p:extLst>
          </p:nvPr>
        </p:nvGraphicFramePr>
        <p:xfrm>
          <a:off x="1835150" y="3611564"/>
          <a:ext cx="5473700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09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750"/>
            <a:ext cx="8229600" cy="558641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registro</a:t>
            </a:r>
            <a:endParaRPr lang="pt-BR" dirty="0"/>
          </a:p>
          <a:p>
            <a:endParaRPr lang="pt-BR" sz="2400" dirty="0"/>
          </a:p>
          <a:p>
            <a:r>
              <a:rPr lang="pt-BR" sz="2400" b="1" dirty="0"/>
              <a:t>Meta 12:</a:t>
            </a:r>
            <a:r>
              <a:rPr lang="pt-BR" sz="2400" dirty="0"/>
              <a:t> Manter registro na ficha espelho de pré-natal/vacinação em 100% das gestantes</a:t>
            </a:r>
          </a:p>
          <a:p>
            <a:r>
              <a:rPr lang="pt-BR" sz="2400" b="1" dirty="0"/>
              <a:t>Indicador 12:</a:t>
            </a:r>
            <a:r>
              <a:rPr lang="pt-BR" sz="2400" dirty="0"/>
              <a:t> Proporção de gestantes com registro na ficha espelho de pré-natal/vacinação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386784"/>
              </p:ext>
            </p:extLst>
          </p:nvPr>
        </p:nvGraphicFramePr>
        <p:xfrm>
          <a:off x="1892300" y="3228975"/>
          <a:ext cx="5359400" cy="289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878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7376"/>
            <a:ext cx="8229600" cy="55387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avaliação de risco</a:t>
            </a:r>
            <a:endParaRPr lang="pt-BR" dirty="0"/>
          </a:p>
          <a:p>
            <a:endParaRPr lang="pt-BR" sz="2400" dirty="0"/>
          </a:p>
          <a:p>
            <a:r>
              <a:rPr lang="pt-BR" sz="2400" b="1" dirty="0"/>
              <a:t>Meta 13:</a:t>
            </a:r>
            <a:r>
              <a:rPr lang="pt-BR" sz="2400" dirty="0"/>
              <a:t> Avaliar o risco gestacional em 100% das gestantes</a:t>
            </a:r>
          </a:p>
          <a:p>
            <a:r>
              <a:rPr lang="pt-BR" sz="2400" b="1" dirty="0"/>
              <a:t>Indicador 13:</a:t>
            </a:r>
            <a:r>
              <a:rPr lang="pt-BR" sz="2400" dirty="0"/>
              <a:t> Proporção de gestantes com avaliação de risco gestacional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166418"/>
              </p:ext>
            </p:extLst>
          </p:nvPr>
        </p:nvGraphicFramePr>
        <p:xfrm>
          <a:off x="1717675" y="2962274"/>
          <a:ext cx="5600700" cy="3163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0876"/>
            <a:ext cx="8229600" cy="54752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saúde</a:t>
            </a:r>
            <a:endParaRPr lang="pt-BR" dirty="0"/>
          </a:p>
          <a:p>
            <a:endParaRPr lang="pt-BR" dirty="0"/>
          </a:p>
          <a:p>
            <a:pPr algn="just"/>
            <a:r>
              <a:rPr lang="pt-BR" sz="2400" b="1" dirty="0"/>
              <a:t>Meta 14:</a:t>
            </a:r>
            <a:r>
              <a:rPr lang="pt-BR" sz="2400" dirty="0"/>
              <a:t> Garantir a 100% das gestantes orientação nutricional durante a gestação</a:t>
            </a:r>
          </a:p>
          <a:p>
            <a:pPr algn="just"/>
            <a:r>
              <a:rPr lang="pt-BR" sz="2400" b="1" dirty="0"/>
              <a:t>Indicador 14:</a:t>
            </a:r>
            <a:r>
              <a:rPr lang="pt-BR" sz="2400" dirty="0"/>
              <a:t> Proporção de gestantes com orientação nutricional</a:t>
            </a:r>
          </a:p>
          <a:p>
            <a:endParaRPr lang="en-US" dirty="0"/>
          </a:p>
        </p:txBody>
      </p:sp>
      <p:graphicFrame>
        <p:nvGraphicFramePr>
          <p:cNvPr id="5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933158"/>
              </p:ext>
            </p:extLst>
          </p:nvPr>
        </p:nvGraphicFramePr>
        <p:xfrm>
          <a:off x="1924049" y="3568700"/>
          <a:ext cx="5426075" cy="2557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72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000"/>
            <a:ext cx="8229600" cy="54911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</a:t>
            </a:r>
            <a:r>
              <a:rPr lang="pt-BR" b="1" dirty="0" smtClean="0"/>
              <a:t>saúde</a:t>
            </a:r>
          </a:p>
          <a:p>
            <a:pPr marL="0" indent="0" algn="ctr">
              <a:buNone/>
            </a:pPr>
            <a:endParaRPr lang="pt-BR" b="1" dirty="0" smtClean="0"/>
          </a:p>
          <a:p>
            <a:pPr algn="just"/>
            <a:r>
              <a:rPr lang="pt-BR" sz="2400" b="1" dirty="0"/>
              <a:t>Meta 15:</a:t>
            </a:r>
            <a:r>
              <a:rPr lang="pt-BR" sz="2400" dirty="0"/>
              <a:t> Promover o aleitamento materno junto a 100% das gestantes</a:t>
            </a:r>
          </a:p>
          <a:p>
            <a:pPr algn="just"/>
            <a:r>
              <a:rPr lang="pt-BR" sz="2400" b="1" dirty="0"/>
              <a:t>Indicador 15:</a:t>
            </a:r>
            <a:r>
              <a:rPr lang="pt-BR" sz="2400" dirty="0"/>
              <a:t> Proporção de gestantes com orientação sobre aleitamento materno</a:t>
            </a:r>
          </a:p>
          <a:p>
            <a:endParaRPr lang="pt-BR" dirty="0"/>
          </a:p>
          <a:p>
            <a:endParaRPr lang="en-US" dirty="0"/>
          </a:p>
        </p:txBody>
      </p:sp>
      <p:graphicFrame>
        <p:nvGraphicFramePr>
          <p:cNvPr id="4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973134"/>
              </p:ext>
            </p:extLst>
          </p:nvPr>
        </p:nvGraphicFramePr>
        <p:xfrm>
          <a:off x="1924050" y="3667125"/>
          <a:ext cx="5295900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95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7376"/>
            <a:ext cx="8229600" cy="55387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</a:t>
            </a:r>
            <a:r>
              <a:rPr lang="pt-BR" b="1" dirty="0" smtClean="0"/>
              <a:t>saúde</a:t>
            </a:r>
          </a:p>
          <a:p>
            <a:pPr marL="0" indent="0" algn="ctr">
              <a:buNone/>
            </a:pPr>
            <a:endParaRPr lang="pt-BR" dirty="0"/>
          </a:p>
          <a:p>
            <a:pPr algn="just"/>
            <a:r>
              <a:rPr lang="pt-BR" sz="2400" b="1" dirty="0"/>
              <a:t>Meta 16:</a:t>
            </a:r>
            <a:r>
              <a:rPr lang="pt-BR" sz="2400" dirty="0"/>
              <a:t> Orientar 100% das gestantes sobre os cuidados com o recém-nascido (teste do pezinho, decúbito dorsal para dormir</a:t>
            </a:r>
          </a:p>
          <a:p>
            <a:pPr algn="just"/>
            <a:r>
              <a:rPr lang="pt-BR" sz="2400" b="1" dirty="0"/>
              <a:t>Indicador 16:</a:t>
            </a:r>
            <a:r>
              <a:rPr lang="pt-BR" sz="2400" dirty="0"/>
              <a:t> Proporção de gestantes com orientação sobre os cuidados com o recém-nascido</a:t>
            </a:r>
          </a:p>
          <a:p>
            <a:endParaRPr lang="en-US" dirty="0"/>
          </a:p>
        </p:txBody>
      </p:sp>
      <p:graphicFrame>
        <p:nvGraphicFramePr>
          <p:cNvPr id="4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747946"/>
              </p:ext>
            </p:extLst>
          </p:nvPr>
        </p:nvGraphicFramePr>
        <p:xfrm>
          <a:off x="1924050" y="3962400"/>
          <a:ext cx="5295900" cy="248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71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000"/>
            <a:ext cx="8229600" cy="56181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saúde</a:t>
            </a:r>
            <a:endParaRPr lang="pt-BR" dirty="0"/>
          </a:p>
          <a:p>
            <a:endParaRPr lang="pt-BR" sz="2400" b="1" dirty="0" smtClean="0"/>
          </a:p>
          <a:p>
            <a:r>
              <a:rPr lang="pt-BR" sz="2400" b="1" dirty="0" smtClean="0"/>
              <a:t>Meta </a:t>
            </a:r>
            <a:r>
              <a:rPr lang="pt-BR" sz="2400" b="1" dirty="0"/>
              <a:t>17:</a:t>
            </a:r>
            <a:r>
              <a:rPr lang="pt-BR" sz="2400" dirty="0"/>
              <a:t> Orientar 100% das gestantes sobre anticoncepção após o parto</a:t>
            </a:r>
          </a:p>
          <a:p>
            <a:r>
              <a:rPr lang="pt-BR" sz="2400" b="1" dirty="0"/>
              <a:t>Indicador 17:</a:t>
            </a:r>
            <a:r>
              <a:rPr lang="pt-BR" sz="2400" dirty="0"/>
              <a:t> Proporção de gestantes com orientação sobre anticoncepção após o parto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132598"/>
              </p:ext>
            </p:extLst>
          </p:nvPr>
        </p:nvGraphicFramePr>
        <p:xfrm>
          <a:off x="1930400" y="3268663"/>
          <a:ext cx="52832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59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876"/>
            <a:ext cx="8229600" cy="57292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saúde</a:t>
            </a:r>
            <a:endParaRPr lang="pt-BR" dirty="0"/>
          </a:p>
          <a:p>
            <a:endParaRPr lang="pt-BR" sz="2400" b="1" dirty="0" smtClean="0"/>
          </a:p>
          <a:p>
            <a:r>
              <a:rPr lang="pt-BR" sz="2400" b="1" dirty="0" smtClean="0"/>
              <a:t>Meta </a:t>
            </a:r>
            <a:r>
              <a:rPr lang="pt-BR" sz="2400" b="1" dirty="0"/>
              <a:t>18:</a:t>
            </a:r>
            <a:r>
              <a:rPr lang="pt-BR" sz="2400" dirty="0"/>
              <a:t> Orientar 100% das gestantes sobre os riscos do tabagismo e do uso de álcool e drogas na gestação</a:t>
            </a:r>
          </a:p>
          <a:p>
            <a:r>
              <a:rPr lang="pt-BR" sz="2400" b="1" dirty="0"/>
              <a:t>Indicador 18:</a:t>
            </a:r>
            <a:r>
              <a:rPr lang="pt-BR" sz="2400" dirty="0"/>
              <a:t> Proporção de gestantes com orientação sobre os riscos do tabagismo e do uso de álcool e drogas na gestação</a:t>
            </a:r>
          </a:p>
          <a:p>
            <a:endParaRPr lang="en-US" dirty="0"/>
          </a:p>
        </p:txBody>
      </p:sp>
      <p:graphicFrame>
        <p:nvGraphicFramePr>
          <p:cNvPr id="4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394794"/>
              </p:ext>
            </p:extLst>
          </p:nvPr>
        </p:nvGraphicFramePr>
        <p:xfrm>
          <a:off x="1828800" y="3429000"/>
          <a:ext cx="5486400" cy="27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20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</a:t>
            </a:r>
            <a:r>
              <a:rPr lang="pt-BR" b="1" dirty="0" smtClean="0"/>
              <a:t>saúde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19:</a:t>
            </a:r>
            <a:r>
              <a:rPr lang="pt-BR" sz="2400" dirty="0"/>
              <a:t> Orientar 100% das gestantes sobre higiene bucal</a:t>
            </a:r>
          </a:p>
          <a:p>
            <a:pPr algn="just"/>
            <a:r>
              <a:rPr lang="pt-BR" sz="2400" b="1" dirty="0"/>
              <a:t>Indicador 19:</a:t>
            </a:r>
            <a:r>
              <a:rPr lang="pt-BR" sz="2400" dirty="0"/>
              <a:t> Proporção de gestantes com  orientação sobre higiene bucal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320660"/>
              </p:ext>
            </p:extLst>
          </p:nvPr>
        </p:nvGraphicFramePr>
        <p:xfrm>
          <a:off x="1809750" y="2971800"/>
          <a:ext cx="5873750" cy="296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933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OBJETIVOS, METAS, INDICADORES  E RESULTADOS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Puerpério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CAXIAS DO SUL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8450" y="1619250"/>
            <a:ext cx="8524875" cy="579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Tx/>
              <a:buChar char="•"/>
            </a:pPr>
            <a:r>
              <a:rPr lang="en-US" sz="2400" dirty="0" err="1" smtClean="0"/>
              <a:t>Localização</a:t>
            </a:r>
            <a:r>
              <a:rPr lang="en-US" sz="2400" dirty="0" smtClean="0"/>
              <a:t>: </a:t>
            </a:r>
            <a:r>
              <a:rPr lang="en-US" sz="2400" dirty="0" err="1" smtClean="0"/>
              <a:t>Nordeste</a:t>
            </a:r>
            <a:r>
              <a:rPr lang="en-US" sz="2400" dirty="0" smtClean="0"/>
              <a:t> </a:t>
            </a:r>
            <a:r>
              <a:rPr lang="en-US" sz="2400" dirty="0" err="1" smtClean="0"/>
              <a:t>gaúcho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Serra do RS</a:t>
            </a:r>
            <a:endParaRPr lang="en-US" sz="2400" dirty="0" smtClean="0"/>
          </a:p>
          <a:p>
            <a:pPr marL="285750" indent="-285750">
              <a:lnSpc>
                <a:spcPct val="120000"/>
              </a:lnSpc>
              <a:buFontTx/>
              <a:buChar char="•"/>
            </a:pPr>
            <a:r>
              <a:rPr lang="en-US" sz="2400" dirty="0" err="1" smtClean="0"/>
              <a:t>População</a:t>
            </a:r>
            <a:r>
              <a:rPr lang="en-US" sz="2400" dirty="0" smtClean="0"/>
              <a:t> </a:t>
            </a:r>
            <a:r>
              <a:rPr lang="en-US" sz="2400" dirty="0" err="1" smtClean="0"/>
              <a:t>estimada</a:t>
            </a:r>
            <a:r>
              <a:rPr lang="en-US" sz="2400" dirty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2014: 470.223</a:t>
            </a:r>
          </a:p>
          <a:p>
            <a:pPr marL="285750" indent="-285750">
              <a:lnSpc>
                <a:spcPct val="120000"/>
              </a:lnSpc>
              <a:buFontTx/>
              <a:buChar char="•"/>
            </a:pPr>
            <a:r>
              <a:rPr lang="en-US" sz="2400" dirty="0" err="1" smtClean="0"/>
              <a:t>População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2010: 435.564</a:t>
            </a:r>
          </a:p>
          <a:p>
            <a:pPr marL="285750" indent="-285750">
              <a:lnSpc>
                <a:spcPct val="120000"/>
              </a:lnSpc>
              <a:buFontTx/>
              <a:buChar char="•"/>
            </a:pPr>
            <a:r>
              <a:rPr lang="en-US" sz="2400" dirty="0" smtClean="0"/>
              <a:t>IDH: 0, 728 </a:t>
            </a:r>
          </a:p>
          <a:p>
            <a:pPr marL="285750" indent="-285750">
              <a:lnSpc>
                <a:spcPct val="120000"/>
              </a:lnSpc>
              <a:buFontTx/>
              <a:buChar char="•"/>
            </a:pPr>
            <a:r>
              <a:rPr lang="en-US" sz="2400" dirty="0" err="1" smtClean="0"/>
              <a:t>Economia</a:t>
            </a:r>
            <a:r>
              <a:rPr lang="en-US" sz="2400" dirty="0" smtClean="0"/>
              <a:t>: </a:t>
            </a:r>
            <a:r>
              <a:rPr lang="en-US" sz="2400" dirty="0" err="1" smtClean="0"/>
              <a:t>pólo</a:t>
            </a:r>
            <a:r>
              <a:rPr lang="en-US" sz="2400" dirty="0" smtClean="0"/>
              <a:t> metal-</a:t>
            </a:r>
            <a:r>
              <a:rPr lang="en-US" sz="2400" dirty="0" err="1" smtClean="0"/>
              <a:t>mecânico</a:t>
            </a:r>
            <a:endParaRPr lang="en-US" sz="2400" dirty="0"/>
          </a:p>
          <a:p>
            <a:pPr marL="285750" indent="-285750">
              <a:lnSpc>
                <a:spcPct val="120000"/>
              </a:lnSpc>
              <a:buFontTx/>
              <a:buChar char="•"/>
            </a:pPr>
            <a:r>
              <a:rPr lang="en-US" sz="2400" dirty="0" err="1" smtClean="0"/>
              <a:t>Saúde</a:t>
            </a:r>
            <a:r>
              <a:rPr lang="en-US" sz="2400" dirty="0" smtClean="0"/>
              <a:t>:</a:t>
            </a:r>
          </a:p>
          <a:p>
            <a:pPr marL="742950" lvl="2" indent="-285750">
              <a:lnSpc>
                <a:spcPct val="120000"/>
              </a:lnSpc>
              <a:buFontTx/>
              <a:buChar char="•"/>
            </a:pPr>
            <a:r>
              <a:rPr lang="en-US" sz="2400" dirty="0" smtClean="0"/>
              <a:t>47 UBS</a:t>
            </a:r>
          </a:p>
          <a:p>
            <a:pPr marL="742950" lvl="2" indent="-285750">
              <a:lnSpc>
                <a:spcPct val="120000"/>
              </a:lnSpc>
              <a:buFontTx/>
              <a:buChar char="•"/>
            </a:pPr>
            <a:r>
              <a:rPr lang="en-US" sz="2400" dirty="0" smtClean="0"/>
              <a:t>23 UBS com ESF</a:t>
            </a:r>
          </a:p>
          <a:p>
            <a:pPr marL="742950" lvl="2" indent="-285750">
              <a:lnSpc>
                <a:spcPct val="120000"/>
              </a:lnSpc>
              <a:buFontTx/>
              <a:buChar char="•"/>
            </a:pPr>
            <a:r>
              <a:rPr lang="en-US" sz="2400" dirty="0" smtClean="0"/>
              <a:t>37 </a:t>
            </a:r>
            <a:r>
              <a:rPr lang="en-US" sz="2400" dirty="0" err="1" smtClean="0"/>
              <a:t>equipes</a:t>
            </a:r>
            <a:r>
              <a:rPr lang="en-US" sz="2400" dirty="0" smtClean="0"/>
              <a:t> de ESF</a:t>
            </a:r>
          </a:p>
          <a:p>
            <a:pPr marL="742950" lvl="2" indent="-285750">
              <a:lnSpc>
                <a:spcPct val="120000"/>
              </a:lnSpc>
              <a:buFontTx/>
              <a:buChar char="•"/>
            </a:pPr>
            <a:r>
              <a:rPr lang="en-US" sz="2400" dirty="0" smtClean="0"/>
              <a:t>18 </a:t>
            </a:r>
            <a:r>
              <a:rPr lang="en-US" sz="2400" dirty="0" err="1" smtClean="0"/>
              <a:t>equipes</a:t>
            </a:r>
            <a:r>
              <a:rPr lang="en-US" sz="2400" dirty="0" smtClean="0"/>
              <a:t> de </a:t>
            </a:r>
            <a:r>
              <a:rPr lang="en-US" sz="2400" dirty="0" err="1" smtClean="0"/>
              <a:t>Saúde</a:t>
            </a:r>
            <a:r>
              <a:rPr lang="en-US" sz="2400" dirty="0" smtClean="0"/>
              <a:t> </a:t>
            </a:r>
            <a:r>
              <a:rPr lang="en-US" sz="2400" dirty="0" err="1" smtClean="0"/>
              <a:t>Bucal</a:t>
            </a:r>
            <a:endParaRPr lang="en-US" sz="2400" dirty="0" smtClean="0"/>
          </a:p>
          <a:p>
            <a:pPr marL="742950" lvl="2" indent="-285750">
              <a:lnSpc>
                <a:spcPct val="120000"/>
              </a:lnSpc>
              <a:buFontTx/>
              <a:buChar char="•"/>
            </a:pPr>
            <a:r>
              <a:rPr lang="en-US" sz="2400" dirty="0" smtClean="0"/>
              <a:t>11 UBS com </a:t>
            </a:r>
            <a:r>
              <a:rPr lang="en-US" sz="2400" dirty="0" err="1" smtClean="0"/>
              <a:t>estratégia</a:t>
            </a:r>
            <a:r>
              <a:rPr lang="en-US" sz="2400" dirty="0" smtClean="0"/>
              <a:t> de ACS (22%)</a:t>
            </a:r>
            <a:endParaRPr lang="en-US" sz="2400" dirty="0"/>
          </a:p>
          <a:p>
            <a:pPr marL="285750" indent="-285750">
              <a:buFontTx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6191250"/>
            <a:ext cx="2285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www.cidades.ibge.gov.br</a:t>
            </a:r>
          </a:p>
          <a:p>
            <a:r>
              <a:rPr lang="pt-BR" sz="1400" dirty="0" err="1" smtClean="0"/>
              <a:t>www.caxias.rs.gov.br</a:t>
            </a:r>
            <a:endParaRPr lang="pt-BR" sz="1400" dirty="0" smtClean="0"/>
          </a:p>
          <a:p>
            <a:endParaRPr lang="pt-BR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004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cobertura</a:t>
            </a:r>
            <a:endParaRPr lang="pt-BR" dirty="0"/>
          </a:p>
          <a:p>
            <a:endParaRPr lang="pt-BR" dirty="0"/>
          </a:p>
          <a:p>
            <a:pPr algn="just"/>
            <a:r>
              <a:rPr lang="pt-BR" sz="2400" b="1" dirty="0"/>
              <a:t>Meta 1:</a:t>
            </a:r>
            <a:r>
              <a:rPr lang="pt-BR" sz="2400" dirty="0"/>
              <a:t> Garantir a 100% das puérperas cadastradas no programa de Pré-Natal e Puerpério da Unidade de Saúde consulta puerperal antes dos 42 dias após o parto</a:t>
            </a:r>
          </a:p>
          <a:p>
            <a:pPr algn="just"/>
            <a:r>
              <a:rPr lang="pt-BR" sz="2400" b="1" dirty="0"/>
              <a:t>Indicador 1:</a:t>
            </a:r>
            <a:r>
              <a:rPr lang="pt-BR" sz="2400" dirty="0"/>
              <a:t> Proporção de puérperas com consulta até 42 dias após o parto</a:t>
            </a:r>
          </a:p>
          <a:p>
            <a:endParaRPr lang="en-US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422293"/>
              </p:ext>
            </p:extLst>
          </p:nvPr>
        </p:nvGraphicFramePr>
        <p:xfrm>
          <a:off x="1828800" y="3743325"/>
          <a:ext cx="54864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55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3250"/>
            <a:ext cx="8229600" cy="552291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qualidade</a:t>
            </a:r>
            <a:endParaRPr lang="pt-BR" dirty="0"/>
          </a:p>
          <a:p>
            <a:endParaRPr lang="pt-BR" dirty="0"/>
          </a:p>
          <a:p>
            <a:pPr algn="just"/>
            <a:r>
              <a:rPr lang="pt-BR" sz="2400" b="1" dirty="0"/>
              <a:t>Meta 2:</a:t>
            </a:r>
            <a:r>
              <a:rPr lang="pt-BR" sz="2400" dirty="0"/>
              <a:t> Examinar as mamas em 100% das puérperas cadastradas no Programa</a:t>
            </a:r>
          </a:p>
          <a:p>
            <a:pPr algn="just"/>
            <a:r>
              <a:rPr lang="pt-BR" sz="2400" b="1" dirty="0"/>
              <a:t>Indicador 2:</a:t>
            </a:r>
            <a:r>
              <a:rPr lang="pt-BR" sz="2400" dirty="0"/>
              <a:t> Proporção de puérperas que tiveram as mamas examinadas</a:t>
            </a:r>
          </a:p>
          <a:p>
            <a:endParaRPr lang="en-US" dirty="0"/>
          </a:p>
        </p:txBody>
      </p:sp>
      <p:graphicFrame>
        <p:nvGraphicFramePr>
          <p:cNvPr id="4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277508"/>
              </p:ext>
            </p:extLst>
          </p:nvPr>
        </p:nvGraphicFramePr>
        <p:xfrm>
          <a:off x="1879600" y="3554413"/>
          <a:ext cx="5384800" cy="260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306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000"/>
            <a:ext cx="8229600" cy="54911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</a:t>
            </a:r>
            <a:r>
              <a:rPr lang="pt-BR" b="1" dirty="0" smtClean="0"/>
              <a:t>qualidade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3:</a:t>
            </a:r>
            <a:r>
              <a:rPr lang="pt-BR" sz="2400" dirty="0"/>
              <a:t> Examinar o abdome em 100% das puérperas cadastradas no Programa</a:t>
            </a:r>
          </a:p>
          <a:p>
            <a:pPr algn="just"/>
            <a:r>
              <a:rPr lang="pt-BR" sz="2400" b="1" dirty="0"/>
              <a:t>Indicador 3:</a:t>
            </a:r>
            <a:r>
              <a:rPr lang="pt-BR" sz="2400" dirty="0"/>
              <a:t> Proporção de puérperas que tiveram o abdome avaliado</a:t>
            </a:r>
          </a:p>
          <a:p>
            <a:endParaRPr lang="en-US" dirty="0"/>
          </a:p>
        </p:txBody>
      </p:sp>
      <p:graphicFrame>
        <p:nvGraphicFramePr>
          <p:cNvPr id="4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067119"/>
              </p:ext>
            </p:extLst>
          </p:nvPr>
        </p:nvGraphicFramePr>
        <p:xfrm>
          <a:off x="1879600" y="3357563"/>
          <a:ext cx="5384800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885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3250"/>
            <a:ext cx="8229600" cy="552291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</a:t>
            </a:r>
            <a:r>
              <a:rPr lang="pt-BR" b="1" dirty="0" smtClean="0"/>
              <a:t>qualidade</a:t>
            </a:r>
          </a:p>
          <a:p>
            <a:pPr marL="0" indent="0" algn="ctr">
              <a:buNone/>
            </a:pPr>
            <a:endParaRPr lang="pt-BR" dirty="0"/>
          </a:p>
          <a:p>
            <a:pPr algn="just"/>
            <a:r>
              <a:rPr lang="pt-BR" sz="2400" b="1" dirty="0"/>
              <a:t>Meta 4:</a:t>
            </a:r>
            <a:r>
              <a:rPr lang="pt-BR" sz="2400" dirty="0"/>
              <a:t> Realizar exame ginecológico em 100 % das puérperas cadastradas no Programa</a:t>
            </a:r>
          </a:p>
          <a:p>
            <a:pPr algn="just"/>
            <a:r>
              <a:rPr lang="pt-BR" sz="2400" b="1" dirty="0"/>
              <a:t>Indicador 4:</a:t>
            </a:r>
            <a:r>
              <a:rPr lang="pt-BR" sz="2400" dirty="0"/>
              <a:t> Proporção de puérperas que realizaram exame ginecológico</a:t>
            </a:r>
          </a:p>
          <a:p>
            <a:pPr algn="ctr"/>
            <a:endParaRPr lang="en-US" dirty="0"/>
          </a:p>
        </p:txBody>
      </p:sp>
      <p:graphicFrame>
        <p:nvGraphicFramePr>
          <p:cNvPr id="4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89429"/>
              </p:ext>
            </p:extLst>
          </p:nvPr>
        </p:nvGraphicFramePr>
        <p:xfrm>
          <a:off x="1879600" y="3560763"/>
          <a:ext cx="53848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57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7376"/>
            <a:ext cx="8229600" cy="55387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</a:t>
            </a:r>
            <a:r>
              <a:rPr lang="pt-BR" b="1" dirty="0" smtClean="0"/>
              <a:t>qualidade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5:</a:t>
            </a:r>
            <a:r>
              <a:rPr lang="pt-BR" sz="2400" dirty="0"/>
              <a:t> Avaliar o estado psíquico em 100% das puérperas cadastradas no Programa</a:t>
            </a:r>
          </a:p>
          <a:p>
            <a:pPr algn="just"/>
            <a:r>
              <a:rPr lang="pt-BR" sz="2400" b="1" dirty="0"/>
              <a:t>Indicador 5:</a:t>
            </a:r>
            <a:r>
              <a:rPr lang="pt-BR" sz="2400" dirty="0"/>
              <a:t> Proporção de puérperas que tiveram o estado psíquico avaliado</a:t>
            </a:r>
          </a:p>
          <a:p>
            <a:endParaRPr lang="en-US" dirty="0"/>
          </a:p>
        </p:txBody>
      </p:sp>
      <p:graphicFrame>
        <p:nvGraphicFramePr>
          <p:cNvPr id="4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932705"/>
              </p:ext>
            </p:extLst>
          </p:nvPr>
        </p:nvGraphicFramePr>
        <p:xfrm>
          <a:off x="1879600" y="3560763"/>
          <a:ext cx="53848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78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3250"/>
            <a:ext cx="8229600" cy="552291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</a:t>
            </a:r>
            <a:r>
              <a:rPr lang="pt-BR" b="1" dirty="0" smtClean="0"/>
              <a:t>qualidade</a:t>
            </a:r>
          </a:p>
          <a:p>
            <a:pPr marL="0" indent="0" algn="ctr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6:</a:t>
            </a:r>
            <a:r>
              <a:rPr lang="pt-BR" sz="2400" dirty="0"/>
              <a:t> Avaliar intercorrências em 100% das puérperas cadastradas no Programa</a:t>
            </a:r>
          </a:p>
          <a:p>
            <a:pPr algn="just"/>
            <a:r>
              <a:rPr lang="pt-BR" sz="2400" b="1" dirty="0"/>
              <a:t>Indicador 6:</a:t>
            </a:r>
            <a:r>
              <a:rPr lang="pt-BR" sz="2400" dirty="0"/>
              <a:t> Proporção de puérperas que foram avaliadas para intercorrências</a:t>
            </a:r>
          </a:p>
          <a:p>
            <a:endParaRPr lang="en-US" dirty="0"/>
          </a:p>
        </p:txBody>
      </p:sp>
      <p:graphicFrame>
        <p:nvGraphicFramePr>
          <p:cNvPr id="4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932705"/>
              </p:ext>
            </p:extLst>
          </p:nvPr>
        </p:nvGraphicFramePr>
        <p:xfrm>
          <a:off x="1879600" y="3560763"/>
          <a:ext cx="53848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583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126"/>
            <a:ext cx="8229600" cy="56340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</a:t>
            </a:r>
            <a:r>
              <a:rPr lang="pt-BR" b="1" dirty="0" smtClean="0"/>
              <a:t>qualidade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7:</a:t>
            </a:r>
            <a:r>
              <a:rPr lang="pt-BR" sz="2400" dirty="0"/>
              <a:t> Prescrever  a 100% das puérperas um dos métodos de anticoncepção</a:t>
            </a:r>
          </a:p>
          <a:p>
            <a:pPr algn="just"/>
            <a:r>
              <a:rPr lang="pt-BR" sz="2400" b="1" dirty="0"/>
              <a:t>Indicador 7:</a:t>
            </a:r>
            <a:r>
              <a:rPr lang="pt-BR" sz="2400" dirty="0"/>
              <a:t> Proporção de puérperas que receberam prescrição de métodos de anticoncepção</a:t>
            </a:r>
          </a:p>
          <a:p>
            <a:endParaRPr lang="en-US" dirty="0"/>
          </a:p>
        </p:txBody>
      </p:sp>
      <p:graphicFrame>
        <p:nvGraphicFramePr>
          <p:cNvPr id="4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932705"/>
              </p:ext>
            </p:extLst>
          </p:nvPr>
        </p:nvGraphicFramePr>
        <p:xfrm>
          <a:off x="1879600" y="3560763"/>
          <a:ext cx="53848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09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750"/>
            <a:ext cx="8229600" cy="55864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Objetivo de adesão</a:t>
            </a:r>
            <a:endParaRPr lang="pt-BR" dirty="0"/>
          </a:p>
          <a:p>
            <a:endParaRPr lang="pt-BR" dirty="0"/>
          </a:p>
          <a:p>
            <a:pPr algn="just"/>
            <a:r>
              <a:rPr lang="pt-BR" sz="2400" b="1" dirty="0"/>
              <a:t>Meta 8:</a:t>
            </a:r>
            <a:r>
              <a:rPr lang="pt-BR" sz="2400" dirty="0"/>
              <a:t> Realizar busca ativa em 100% das puérperas que não realizaram a consulta de puerpério até 30 dias após o parto</a:t>
            </a:r>
          </a:p>
          <a:p>
            <a:pPr algn="just"/>
            <a:r>
              <a:rPr lang="pt-BR" sz="2400" b="1" dirty="0"/>
              <a:t>Indicador 8:</a:t>
            </a:r>
            <a:r>
              <a:rPr lang="pt-BR" sz="2400" dirty="0"/>
              <a:t> Proporção de puérperas que não realizaram a consulta de puerpério até 30 dias após o parto e que foram buscadas pelo serviço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445972"/>
              </p:ext>
            </p:extLst>
          </p:nvPr>
        </p:nvGraphicFramePr>
        <p:xfrm>
          <a:off x="1835150" y="3819525"/>
          <a:ext cx="54737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09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3250"/>
            <a:ext cx="8229600" cy="552291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registro</a:t>
            </a:r>
            <a:endParaRPr lang="pt-BR" dirty="0"/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9:</a:t>
            </a:r>
            <a:r>
              <a:rPr lang="pt-BR" sz="2400" dirty="0"/>
              <a:t> Manter registro na ficha de acompanhamento do Programa 100% das puérperas</a:t>
            </a:r>
          </a:p>
          <a:p>
            <a:pPr algn="just"/>
            <a:r>
              <a:rPr lang="pt-BR" sz="2400" b="1" dirty="0"/>
              <a:t>Indicador 9:</a:t>
            </a:r>
            <a:r>
              <a:rPr lang="pt-BR" sz="2400" dirty="0"/>
              <a:t> Proporção de puérperas com registro na ficha de acompanhamento do Programa   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956273"/>
              </p:ext>
            </p:extLst>
          </p:nvPr>
        </p:nvGraphicFramePr>
        <p:xfrm>
          <a:off x="1638300" y="3429000"/>
          <a:ext cx="57277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70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9126"/>
            <a:ext cx="8229600" cy="55070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saúde</a:t>
            </a:r>
            <a:endParaRPr lang="pt-BR" dirty="0"/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10:</a:t>
            </a:r>
            <a:r>
              <a:rPr lang="pt-BR" sz="2400" dirty="0"/>
              <a:t> Orientar 100% das puérperas cadastradas no Programa sobre os cuidado do recém-nascido</a:t>
            </a:r>
          </a:p>
          <a:p>
            <a:pPr algn="just"/>
            <a:r>
              <a:rPr lang="pt-BR" sz="2400" b="1" dirty="0"/>
              <a:t>Indicador 10:</a:t>
            </a:r>
            <a:r>
              <a:rPr lang="pt-BR" sz="2400" dirty="0"/>
              <a:t> Proporção de puérperas que foram orientadas sobre os cuidados do recém-nascido</a:t>
            </a:r>
          </a:p>
          <a:p>
            <a:endParaRPr lang="en-US" dirty="0"/>
          </a:p>
        </p:txBody>
      </p:sp>
      <p:graphicFrame>
        <p:nvGraphicFramePr>
          <p:cNvPr id="4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228585"/>
              </p:ext>
            </p:extLst>
          </p:nvPr>
        </p:nvGraphicFramePr>
        <p:xfrm>
          <a:off x="1654175" y="3429000"/>
          <a:ext cx="5854700" cy="2697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282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UBS ESPLANADA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750" y="1555750"/>
            <a:ext cx="8401050" cy="3939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2400" dirty="0" err="1" smtClean="0"/>
              <a:t>Localização</a:t>
            </a:r>
            <a:r>
              <a:rPr lang="en-US" sz="2400" dirty="0" smtClean="0"/>
              <a:t>: </a:t>
            </a:r>
            <a:r>
              <a:rPr lang="en-US" sz="2400" dirty="0" err="1" smtClean="0"/>
              <a:t>Bairro</a:t>
            </a:r>
            <a:r>
              <a:rPr lang="en-US" sz="2400" dirty="0" smtClean="0"/>
              <a:t> </a:t>
            </a:r>
            <a:r>
              <a:rPr lang="en-US" sz="2400" dirty="0" err="1" smtClean="0"/>
              <a:t>Kayser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2400" dirty="0" smtClean="0"/>
              <a:t>100% </a:t>
            </a:r>
            <a:r>
              <a:rPr lang="en-US" sz="2400" dirty="0" err="1" smtClean="0"/>
              <a:t>urbana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2400" dirty="0" smtClean="0"/>
              <a:t>Porte 3: 600m</a:t>
            </a:r>
            <a:r>
              <a:rPr lang="en-US" sz="2400" baseline="30000" dirty="0" smtClean="0"/>
              <a:t>2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2400" dirty="0" smtClean="0"/>
              <a:t>75000 </a:t>
            </a:r>
            <a:r>
              <a:rPr lang="en-US" sz="2400" dirty="0" err="1" smtClean="0"/>
              <a:t>prontuários</a:t>
            </a:r>
            <a:r>
              <a:rPr lang="en-US" sz="2400" dirty="0" smtClean="0"/>
              <a:t> </a:t>
            </a:r>
            <a:r>
              <a:rPr lang="en-US" sz="2400" dirty="0" err="1" smtClean="0"/>
              <a:t>registrados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2400" dirty="0" err="1" smtClean="0"/>
              <a:t>População</a:t>
            </a:r>
            <a:r>
              <a:rPr lang="en-US" sz="2400" dirty="0" smtClean="0"/>
              <a:t> </a:t>
            </a:r>
            <a:r>
              <a:rPr lang="en-US" sz="2400" dirty="0" err="1" smtClean="0"/>
              <a:t>cadastrada</a:t>
            </a:r>
            <a:r>
              <a:rPr lang="en-US" sz="2400" dirty="0" smtClean="0"/>
              <a:t>: 9857 </a:t>
            </a:r>
            <a:r>
              <a:rPr lang="en-US" sz="2400" dirty="0" err="1" smtClean="0"/>
              <a:t>hab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2400" dirty="0" err="1" smtClean="0"/>
              <a:t>Popualção</a:t>
            </a:r>
            <a:r>
              <a:rPr lang="en-US" sz="2400" dirty="0" smtClean="0"/>
              <a:t> </a:t>
            </a:r>
            <a:r>
              <a:rPr lang="en-US" sz="2400" dirty="0" err="1" smtClean="0"/>
              <a:t>estimada</a:t>
            </a:r>
            <a:r>
              <a:rPr lang="en-US" sz="2400" dirty="0" smtClean="0"/>
              <a:t>: 35000 </a:t>
            </a:r>
            <a:r>
              <a:rPr lang="en-US" sz="2400" dirty="0" err="1" smtClean="0"/>
              <a:t>hab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2400" dirty="0" smtClean="0"/>
              <a:t>5 </a:t>
            </a:r>
            <a:r>
              <a:rPr lang="en-US" sz="2400" dirty="0" err="1" smtClean="0"/>
              <a:t>equipes</a:t>
            </a:r>
            <a:endParaRPr lang="en-US" sz="2400" dirty="0"/>
          </a:p>
        </p:txBody>
      </p:sp>
      <p:sp>
        <p:nvSpPr>
          <p:cNvPr id="4" name="Donut 3"/>
          <p:cNvSpPr/>
          <p:nvPr/>
        </p:nvSpPr>
        <p:spPr>
          <a:xfrm>
            <a:off x="2968625" y="3762375"/>
            <a:ext cx="2349500" cy="1349375"/>
          </a:xfrm>
          <a:prstGeom prst="donut">
            <a:avLst>
              <a:gd name="adj" fmla="val 6538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4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saúde</a:t>
            </a:r>
            <a:endParaRPr lang="pt-BR" dirty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11:</a:t>
            </a:r>
            <a:r>
              <a:rPr lang="pt-BR" sz="2400" dirty="0"/>
              <a:t> Orientar 100% das puérperas cadastradas no Programa  sobre aleitamento materno exclusivo</a:t>
            </a:r>
          </a:p>
          <a:p>
            <a:pPr algn="just"/>
            <a:r>
              <a:rPr lang="pt-BR" sz="2400" b="1" dirty="0"/>
              <a:t>Indicador 11:</a:t>
            </a:r>
            <a:r>
              <a:rPr lang="pt-BR" sz="2400" dirty="0"/>
              <a:t> Proporção de puérperas que foram orientadas sobre aleitamento materno exclusivo </a:t>
            </a:r>
          </a:p>
          <a:p>
            <a:endParaRPr lang="en-US" dirty="0"/>
          </a:p>
        </p:txBody>
      </p:sp>
      <p:graphicFrame>
        <p:nvGraphicFramePr>
          <p:cNvPr id="4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541131"/>
              </p:ext>
            </p:extLst>
          </p:nvPr>
        </p:nvGraphicFramePr>
        <p:xfrm>
          <a:off x="1654175" y="3219449"/>
          <a:ext cx="5949950" cy="290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39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3876"/>
            <a:ext cx="8229600" cy="56022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saúde</a:t>
            </a:r>
            <a:endParaRPr lang="pt-BR" dirty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12:</a:t>
            </a:r>
            <a:r>
              <a:rPr lang="pt-BR" sz="2400" dirty="0"/>
              <a:t> Orientar 100% das puérperas cadastradas no Programa de Pré-Natal e Puerpério sobre planejamento familiar</a:t>
            </a:r>
          </a:p>
          <a:p>
            <a:pPr algn="just"/>
            <a:r>
              <a:rPr lang="pt-BR" sz="2400" b="1" dirty="0"/>
              <a:t>Indicador 12:</a:t>
            </a:r>
            <a:r>
              <a:rPr lang="pt-BR" sz="2400" dirty="0"/>
              <a:t> Proporção de puérperas que foram orientadas sobre planejamento familiar  </a:t>
            </a:r>
          </a:p>
          <a:p>
            <a:pPr algn="just"/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294157"/>
              </p:ext>
            </p:extLst>
          </p:nvPr>
        </p:nvGraphicFramePr>
        <p:xfrm>
          <a:off x="1692275" y="3575050"/>
          <a:ext cx="5753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77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OBJETIVOS, METAS, INDICADORES  E RESULTADOS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Bucal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5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000"/>
            <a:ext cx="8229600" cy="56181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cobertura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pPr algn="just"/>
            <a:r>
              <a:rPr lang="pt-BR" sz="2400" b="1" dirty="0"/>
              <a:t>Meta 1:</a:t>
            </a:r>
            <a:r>
              <a:rPr lang="pt-BR" sz="2400" dirty="0"/>
              <a:t> Ampliar a cobertura de primeira consulta odontológica programática para 50% das gestantes  cadastradas</a:t>
            </a:r>
          </a:p>
          <a:p>
            <a:pPr algn="just"/>
            <a:r>
              <a:rPr lang="pt-BR" sz="2400" b="1" dirty="0"/>
              <a:t>Indicador 1:</a:t>
            </a:r>
            <a:r>
              <a:rPr lang="pt-BR" sz="2400" dirty="0"/>
              <a:t> Proporção de gestantes com primeira consulta odontológica programática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807850"/>
              </p:ext>
            </p:extLst>
          </p:nvPr>
        </p:nvGraphicFramePr>
        <p:xfrm>
          <a:off x="1879600" y="3806825"/>
          <a:ext cx="53848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272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qualidade</a:t>
            </a: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2:</a:t>
            </a:r>
            <a:r>
              <a:rPr lang="pt-BR" sz="2400" dirty="0"/>
              <a:t> Realizar avaliação da necessidade de consultas subsequentes em 100% das gestantes durante o pré-natal</a:t>
            </a:r>
          </a:p>
          <a:p>
            <a:pPr algn="just"/>
            <a:r>
              <a:rPr lang="pt-BR" sz="2400" b="1" dirty="0"/>
              <a:t>Indicador 2:</a:t>
            </a:r>
            <a:r>
              <a:rPr lang="pt-BR" sz="2400" dirty="0"/>
              <a:t> Proporção de gestantes com avaliação da necessidade de consultas subsequentes</a:t>
            </a:r>
          </a:p>
          <a:p>
            <a:pPr algn="ctr"/>
            <a:endParaRPr lang="en-US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796646"/>
              </p:ext>
            </p:extLst>
          </p:nvPr>
        </p:nvGraphicFramePr>
        <p:xfrm>
          <a:off x="1879600" y="3295650"/>
          <a:ext cx="53848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257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750"/>
            <a:ext cx="8229600" cy="558641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qualidade</a:t>
            </a:r>
            <a:endParaRPr lang="pt-BR" dirty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3:</a:t>
            </a:r>
            <a:r>
              <a:rPr lang="pt-BR" sz="2400" dirty="0"/>
              <a:t> Realizar as consultas subsequentes para 100% das gestantes que necessitam pertencentes a área de abrangência e cadastradas no programa de Pré-Natal da unidade</a:t>
            </a:r>
          </a:p>
          <a:p>
            <a:pPr algn="just"/>
            <a:r>
              <a:rPr lang="pt-BR" sz="2400" b="1" dirty="0"/>
              <a:t>Indicador 3:</a:t>
            </a:r>
            <a:r>
              <a:rPr lang="pt-BR" sz="2400" dirty="0"/>
              <a:t> Proporção de gestantes com consultas subsequentes realizadas  </a:t>
            </a:r>
          </a:p>
          <a:p>
            <a:pPr algn="just"/>
            <a:endParaRPr lang="en-US" sz="2400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161090"/>
              </p:ext>
            </p:extLst>
          </p:nvPr>
        </p:nvGraphicFramePr>
        <p:xfrm>
          <a:off x="1828800" y="3949700"/>
          <a:ext cx="54864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53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3876"/>
            <a:ext cx="8229600" cy="56022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qualidade</a:t>
            </a:r>
            <a:endParaRPr lang="pt-BR" dirty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4:</a:t>
            </a:r>
            <a:r>
              <a:rPr lang="pt-BR" sz="2400" dirty="0"/>
              <a:t> Concluir o tratamento odontológico em 100% das gestantes com primeira consulta odontológica programática</a:t>
            </a:r>
          </a:p>
          <a:p>
            <a:pPr algn="just"/>
            <a:r>
              <a:rPr lang="pt-BR" sz="2400" b="1" dirty="0"/>
              <a:t>Indicador 4:</a:t>
            </a:r>
            <a:r>
              <a:rPr lang="pt-BR" sz="2400" dirty="0"/>
              <a:t> Proporção de gestantes com primeira consulta odontológica programática  com tratamento odontológico concluído</a:t>
            </a:r>
          </a:p>
          <a:p>
            <a:endParaRPr lang="en-US" dirty="0"/>
          </a:p>
        </p:txBody>
      </p:sp>
      <p:graphicFrame>
        <p:nvGraphicFramePr>
          <p:cNvPr id="4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762919"/>
              </p:ext>
            </p:extLst>
          </p:nvPr>
        </p:nvGraphicFramePr>
        <p:xfrm>
          <a:off x="1879600" y="3522664"/>
          <a:ext cx="5384800" cy="260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7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126"/>
            <a:ext cx="8229600" cy="57610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</a:t>
            </a:r>
            <a:r>
              <a:rPr lang="pt-BR" b="1" dirty="0" smtClean="0"/>
              <a:t>adesão</a:t>
            </a:r>
            <a:r>
              <a:rPr lang="pt-BR" b="1" dirty="0"/>
              <a:t> </a:t>
            </a:r>
            <a:endParaRPr lang="pt-BR" dirty="0"/>
          </a:p>
          <a:p>
            <a:endParaRPr lang="pt-BR" sz="2400" b="1" dirty="0" smtClean="0"/>
          </a:p>
          <a:p>
            <a:r>
              <a:rPr lang="pt-BR" sz="2400" b="1" dirty="0" smtClean="0"/>
              <a:t>Meta </a:t>
            </a:r>
            <a:r>
              <a:rPr lang="pt-BR" sz="2400" b="1" dirty="0"/>
              <a:t>5:</a:t>
            </a:r>
            <a:r>
              <a:rPr lang="pt-BR" sz="2400" dirty="0"/>
              <a:t> Realizar busca ativa de 100% das gestantes que não realizaram a primeira consulta odontológica programática</a:t>
            </a:r>
          </a:p>
          <a:p>
            <a:r>
              <a:rPr lang="pt-BR" sz="2400" b="1" dirty="0"/>
              <a:t>Indicador 5:</a:t>
            </a:r>
            <a:r>
              <a:rPr lang="pt-BR" sz="2400" dirty="0"/>
              <a:t> Proporção de busca ativa realizada às gestantes que não realizaram a primeira consulta odontológica programática</a:t>
            </a:r>
          </a:p>
          <a:p>
            <a:endParaRPr lang="en-US" dirty="0"/>
          </a:p>
        </p:txBody>
      </p:sp>
      <p:graphicFrame>
        <p:nvGraphicFramePr>
          <p:cNvPr id="4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81736"/>
              </p:ext>
            </p:extLst>
          </p:nvPr>
        </p:nvGraphicFramePr>
        <p:xfrm>
          <a:off x="1879600" y="3429000"/>
          <a:ext cx="5384800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56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/>
              <a:t>Objetivo</a:t>
            </a:r>
            <a:r>
              <a:rPr lang="en-US" b="1" dirty="0" smtClean="0"/>
              <a:t> de </a:t>
            </a:r>
            <a:r>
              <a:rPr lang="en-US" b="1" dirty="0" err="1" smtClean="0"/>
              <a:t>adesão</a:t>
            </a:r>
            <a:endParaRPr lang="en-US" b="1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6:</a:t>
            </a:r>
            <a:r>
              <a:rPr lang="pt-BR" sz="2400" dirty="0"/>
              <a:t> Realizar busca ativa de 100% das gestantes, com primeira consulta odontológica programática, faltosas às consultas subsequentes</a:t>
            </a:r>
          </a:p>
          <a:p>
            <a:pPr algn="just"/>
            <a:r>
              <a:rPr lang="pt-BR" sz="2400" b="1" dirty="0"/>
              <a:t>Indicador 6:</a:t>
            </a:r>
            <a:r>
              <a:rPr lang="pt-BR" sz="2400" dirty="0"/>
              <a:t> Proporção de busca ativa realizada às gestantes faltosas às consultas subsequentes.  </a:t>
            </a:r>
          </a:p>
          <a:p>
            <a:endParaRPr lang="en-US" dirty="0"/>
          </a:p>
        </p:txBody>
      </p:sp>
      <p:graphicFrame>
        <p:nvGraphicFramePr>
          <p:cNvPr id="4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205942"/>
              </p:ext>
            </p:extLst>
          </p:nvPr>
        </p:nvGraphicFramePr>
        <p:xfrm>
          <a:off x="1879600" y="3560763"/>
          <a:ext cx="53848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591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000"/>
            <a:ext cx="8229600" cy="561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Objetivo de registro</a:t>
            </a:r>
            <a:endParaRPr lang="pt-BR" dirty="0"/>
          </a:p>
          <a:p>
            <a:endParaRPr lang="pt-BR" dirty="0"/>
          </a:p>
          <a:p>
            <a:pPr algn="just"/>
            <a:r>
              <a:rPr lang="pt-BR" sz="2400" b="1" dirty="0"/>
              <a:t>Meta 7:</a:t>
            </a:r>
            <a:r>
              <a:rPr lang="pt-BR" sz="2400" dirty="0"/>
              <a:t> Manter registro atualizado em planilha/prontuário/ficha de 100% das gestantes com primeira consulta odontológica programática</a:t>
            </a:r>
          </a:p>
          <a:p>
            <a:pPr algn="just"/>
            <a:r>
              <a:rPr lang="pt-BR" sz="2400" b="1" dirty="0"/>
              <a:t>Indicador 7:</a:t>
            </a:r>
            <a:r>
              <a:rPr lang="pt-BR" sz="2400" dirty="0"/>
              <a:t> Proporção de gestantes com registro adequado do atendimento odontológico.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668586"/>
              </p:ext>
            </p:extLst>
          </p:nvPr>
        </p:nvGraphicFramePr>
        <p:xfrm>
          <a:off x="1879600" y="3708400"/>
          <a:ext cx="5384800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677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REGISTROS DE GESTANTES E PUÉRPERAS ANTES DA INTERVENÇÃO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474688"/>
            <a:ext cx="3997325" cy="51293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9625" y="1143000"/>
            <a:ext cx="4270375" cy="3902240"/>
          </a:xfrm>
          <a:prstGeom prst="rect">
            <a:avLst/>
          </a:prstGeom>
        </p:spPr>
      </p:pic>
      <p:sp>
        <p:nvSpPr>
          <p:cNvPr id="6" name="Donut 5"/>
          <p:cNvSpPr/>
          <p:nvPr/>
        </p:nvSpPr>
        <p:spPr>
          <a:xfrm>
            <a:off x="3476625" y="2873374"/>
            <a:ext cx="777875" cy="428625"/>
          </a:xfrm>
          <a:prstGeom prst="donut">
            <a:avLst>
              <a:gd name="adj" fmla="val 6538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114300" y="4830927"/>
            <a:ext cx="777875" cy="428625"/>
          </a:xfrm>
          <a:prstGeom prst="donut">
            <a:avLst>
              <a:gd name="adj" fmla="val 6538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8112125" y="1998827"/>
            <a:ext cx="777875" cy="428625"/>
          </a:xfrm>
          <a:prstGeom prst="donut">
            <a:avLst>
              <a:gd name="adj" fmla="val 6538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9625" y="5045240"/>
            <a:ext cx="4270375" cy="1685760"/>
          </a:xfrm>
          <a:prstGeom prst="rect">
            <a:avLst/>
          </a:prstGeom>
        </p:spPr>
      </p:pic>
      <p:sp>
        <p:nvSpPr>
          <p:cNvPr id="11" name="Donut 10"/>
          <p:cNvSpPr/>
          <p:nvPr/>
        </p:nvSpPr>
        <p:spPr>
          <a:xfrm>
            <a:off x="4547978" y="5466821"/>
            <a:ext cx="777875" cy="428625"/>
          </a:xfrm>
          <a:prstGeom prst="donut">
            <a:avLst>
              <a:gd name="adj" fmla="val 6538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1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6"/>
            <a:ext cx="8229600" cy="56975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saúde</a:t>
            </a:r>
            <a:endParaRPr lang="pt-BR" dirty="0"/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8:</a:t>
            </a:r>
            <a:r>
              <a:rPr lang="pt-BR" sz="2400" dirty="0"/>
              <a:t> Garantir a 100% das gestantes orientação sobre dieta durante a gestação</a:t>
            </a:r>
          </a:p>
          <a:p>
            <a:pPr algn="just"/>
            <a:r>
              <a:rPr lang="pt-BR" sz="2400" b="1" dirty="0"/>
              <a:t>Indicador 8:</a:t>
            </a:r>
            <a:r>
              <a:rPr lang="pt-BR" sz="2400" dirty="0"/>
              <a:t> Proporção de gestantes com orientação sobre dieta.</a:t>
            </a:r>
          </a:p>
          <a:p>
            <a:endParaRPr lang="en-US" dirty="0"/>
          </a:p>
        </p:txBody>
      </p:sp>
      <p:graphicFrame>
        <p:nvGraphicFramePr>
          <p:cNvPr id="4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134934"/>
              </p:ext>
            </p:extLst>
          </p:nvPr>
        </p:nvGraphicFramePr>
        <p:xfrm>
          <a:off x="1765300" y="3314700"/>
          <a:ext cx="5505450" cy="2811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122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376"/>
            <a:ext cx="8229600" cy="56657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</a:t>
            </a:r>
            <a:r>
              <a:rPr lang="pt-BR" b="1" dirty="0" smtClean="0"/>
              <a:t>saúde</a:t>
            </a:r>
          </a:p>
          <a:p>
            <a:pPr marL="0" indent="0" algn="ctr">
              <a:buNone/>
            </a:pPr>
            <a:endParaRPr lang="pt-BR" sz="2400" dirty="0"/>
          </a:p>
          <a:p>
            <a:r>
              <a:rPr lang="pt-BR" sz="2400" b="1" dirty="0"/>
              <a:t>Meta 9:</a:t>
            </a:r>
            <a:r>
              <a:rPr lang="pt-BR" sz="2400" dirty="0"/>
              <a:t> Promover o aleitamento materno junto a 100% das gestantes</a:t>
            </a:r>
          </a:p>
          <a:p>
            <a:r>
              <a:rPr lang="pt-BR" sz="2400" b="1" dirty="0"/>
              <a:t>Indicador 9:</a:t>
            </a:r>
            <a:r>
              <a:rPr lang="pt-BR" sz="2400" dirty="0"/>
              <a:t> Proporção de gestantes com promoção de aleitamento materno.</a:t>
            </a:r>
          </a:p>
          <a:p>
            <a:endParaRPr lang="en-US" dirty="0"/>
          </a:p>
        </p:txBody>
      </p:sp>
      <p:graphicFrame>
        <p:nvGraphicFramePr>
          <p:cNvPr id="4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425562"/>
              </p:ext>
            </p:extLst>
          </p:nvPr>
        </p:nvGraphicFramePr>
        <p:xfrm>
          <a:off x="1924050" y="3305175"/>
          <a:ext cx="5295900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80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26"/>
            <a:ext cx="8229600" cy="55705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saúde</a:t>
            </a:r>
            <a:endParaRPr lang="pt-BR" dirty="0"/>
          </a:p>
          <a:p>
            <a:endParaRPr lang="pt-BR" sz="2400" b="1" dirty="0" smtClean="0"/>
          </a:p>
          <a:p>
            <a:r>
              <a:rPr lang="pt-BR" sz="2400" b="1" dirty="0" smtClean="0"/>
              <a:t>Meta </a:t>
            </a:r>
            <a:r>
              <a:rPr lang="pt-BR" sz="2400" b="1" dirty="0"/>
              <a:t>10:</a:t>
            </a:r>
            <a:r>
              <a:rPr lang="pt-BR" sz="2400" dirty="0"/>
              <a:t> Orientar 100% das gestantes sobre os cuidados com a higiene bucal do recém-nascido</a:t>
            </a:r>
          </a:p>
          <a:p>
            <a:r>
              <a:rPr lang="pt-BR" sz="2400" b="1" dirty="0"/>
              <a:t>Indicador 10:</a:t>
            </a:r>
            <a:r>
              <a:rPr lang="pt-BR" sz="2400" dirty="0"/>
              <a:t> Proporção de gestantes com orientação sobre os cuidados com o a higiene bucal do recém-nascido.</a:t>
            </a:r>
          </a:p>
          <a:p>
            <a:endParaRPr lang="en-US" sz="2400" dirty="0"/>
          </a:p>
        </p:txBody>
      </p:sp>
      <p:graphicFrame>
        <p:nvGraphicFramePr>
          <p:cNvPr id="4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722306"/>
              </p:ext>
            </p:extLst>
          </p:nvPr>
        </p:nvGraphicFramePr>
        <p:xfrm>
          <a:off x="1924050" y="3429000"/>
          <a:ext cx="5295900" cy="248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299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7376"/>
            <a:ext cx="8229600" cy="553878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</a:t>
            </a:r>
            <a:r>
              <a:rPr lang="pt-BR" b="1" dirty="0" smtClean="0"/>
              <a:t>saúde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dirty="0"/>
              <a:t>Meta 11:</a:t>
            </a:r>
            <a:r>
              <a:rPr lang="pt-BR" sz="2400" dirty="0"/>
              <a:t> Orientar 100% das gestantes sobre os riscos do tabagismo e do uso de álcool e drogas na gestação</a:t>
            </a:r>
          </a:p>
          <a:p>
            <a:pPr algn="just"/>
            <a:r>
              <a:rPr lang="pt-BR" sz="2400" b="1" dirty="0"/>
              <a:t>Indicador 11:</a:t>
            </a:r>
            <a:r>
              <a:rPr lang="pt-BR" sz="2400" dirty="0"/>
              <a:t> Proporção de gestantes com orientação sobre os riscos do tabagismo e do uso de álcool e drogas na gestação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802581"/>
              </p:ext>
            </p:extLst>
          </p:nvPr>
        </p:nvGraphicFramePr>
        <p:xfrm>
          <a:off x="1930400" y="3651250"/>
          <a:ext cx="52832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14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9126"/>
            <a:ext cx="8229600" cy="55070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Objetivo de promoção a saúde</a:t>
            </a:r>
            <a:endParaRPr lang="pt-BR" dirty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12:</a:t>
            </a:r>
            <a:r>
              <a:rPr lang="pt-BR" sz="2400" dirty="0"/>
              <a:t> Orientar 100% das gestantes sobre higiene bucal</a:t>
            </a:r>
          </a:p>
          <a:p>
            <a:pPr algn="just"/>
            <a:r>
              <a:rPr lang="pt-BR" sz="2400" b="1" dirty="0"/>
              <a:t>Indicador 12:</a:t>
            </a:r>
            <a:r>
              <a:rPr lang="pt-BR" sz="2400" dirty="0"/>
              <a:t> Proporção de gestantes com  orientação sobre higiene bucal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984638"/>
              </p:ext>
            </p:extLst>
          </p:nvPr>
        </p:nvGraphicFramePr>
        <p:xfrm>
          <a:off x="1650999" y="3092450"/>
          <a:ext cx="5921375" cy="290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16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DISCUSSÃO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49976327"/>
              </p:ext>
            </p:extLst>
          </p:nvPr>
        </p:nvGraphicFramePr>
        <p:xfrm>
          <a:off x="1524000" y="1587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09625" y="1714500"/>
            <a:ext cx="539750" cy="3985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</a:t>
            </a:r>
          </a:p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</a:t>
            </a:r>
          </a:p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</a:t>
            </a:r>
          </a:p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</a:t>
            </a:r>
          </a:p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</a:t>
            </a:r>
          </a:p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</a:t>
            </a:r>
          </a:p>
          <a:p>
            <a:pPr algn="ctr"/>
            <a:r>
              <a:rPr lang="en-US" sz="23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Â</a:t>
            </a:r>
            <a:endParaRPr lang="en-US" sz="23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1F497D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</a:p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</a:t>
            </a:r>
          </a:p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</a:t>
            </a:r>
          </a:p>
          <a:p>
            <a:pPr algn="ctr"/>
            <a:r>
              <a:rPr lang="en-US" sz="2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3309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875" y="952500"/>
            <a:ext cx="7699375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600" dirty="0" err="1" smtClean="0"/>
              <a:t>Maior</a:t>
            </a:r>
            <a:r>
              <a:rPr lang="en-US" sz="2600" dirty="0" smtClean="0"/>
              <a:t> parte das </a:t>
            </a:r>
            <a:r>
              <a:rPr lang="en-US" sz="2600" dirty="0" err="1" smtClean="0"/>
              <a:t>ações</a:t>
            </a:r>
            <a:r>
              <a:rPr lang="en-US" sz="2600" dirty="0" smtClean="0"/>
              <a:t> </a:t>
            </a:r>
            <a:r>
              <a:rPr lang="en-US" sz="2600" dirty="0" err="1" smtClean="0"/>
              <a:t>incorporadas</a:t>
            </a:r>
            <a:r>
              <a:rPr lang="en-US" sz="2600" dirty="0" smtClean="0"/>
              <a:t> a </a:t>
            </a:r>
            <a:r>
              <a:rPr lang="en-US" sz="2600" dirty="0" err="1" smtClean="0"/>
              <a:t>rotina</a:t>
            </a:r>
            <a:endParaRPr lang="en-US" sz="26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600" dirty="0" err="1" smtClean="0"/>
              <a:t>Melhora</a:t>
            </a:r>
            <a:r>
              <a:rPr lang="en-US" sz="2600" dirty="0" smtClean="0"/>
              <a:t> </a:t>
            </a:r>
            <a:r>
              <a:rPr lang="en-US" sz="2600" dirty="0" err="1" smtClean="0"/>
              <a:t>significativa</a:t>
            </a:r>
            <a:r>
              <a:rPr lang="en-US" sz="2600" dirty="0" smtClean="0"/>
              <a:t> dos </a:t>
            </a:r>
            <a:r>
              <a:rPr lang="en-US" sz="2600" dirty="0" err="1" smtClean="0"/>
              <a:t>registros</a:t>
            </a:r>
            <a:endParaRPr lang="en-US" sz="26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600" i="1" u="sng" dirty="0" smtClean="0"/>
              <a:t>Como </a:t>
            </a:r>
            <a:r>
              <a:rPr lang="en-US" sz="2600" i="1" u="sng" dirty="0" err="1" smtClean="0"/>
              <a:t>melhorar</a:t>
            </a:r>
            <a:r>
              <a:rPr lang="en-US" sz="2600" i="1" u="sng" dirty="0" smtClean="0"/>
              <a:t> (</a:t>
            </a:r>
            <a:r>
              <a:rPr lang="en-US" sz="2600" i="1" u="sng" dirty="0" err="1" smtClean="0"/>
              <a:t>sugestões</a:t>
            </a:r>
            <a:r>
              <a:rPr lang="en-US" sz="2600" i="1" u="sng" dirty="0" smtClean="0"/>
              <a:t> </a:t>
            </a:r>
            <a:r>
              <a:rPr lang="en-US" sz="2600" i="1" u="sng" dirty="0" err="1" smtClean="0"/>
              <a:t>iniciais</a:t>
            </a:r>
            <a:r>
              <a:rPr lang="en-US" sz="2600" i="1" u="sng" dirty="0" smtClean="0"/>
              <a:t>)</a:t>
            </a:r>
            <a:r>
              <a:rPr lang="en-US" sz="2600" i="1" dirty="0" smtClean="0"/>
              <a:t>: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sz="2600" dirty="0" err="1" smtClean="0"/>
              <a:t>Consulta</a:t>
            </a:r>
            <a:r>
              <a:rPr lang="en-US" sz="2600" dirty="0" smtClean="0"/>
              <a:t> de </a:t>
            </a:r>
            <a:r>
              <a:rPr lang="en-US" sz="2600" dirty="0" err="1" smtClean="0"/>
              <a:t>enfermagem</a:t>
            </a:r>
            <a:r>
              <a:rPr lang="en-US" sz="2600" dirty="0" smtClean="0"/>
              <a:t> com </a:t>
            </a:r>
            <a:r>
              <a:rPr lang="en-US" sz="2600" dirty="0" err="1" smtClean="0"/>
              <a:t>binômio</a:t>
            </a:r>
            <a:r>
              <a:rPr lang="en-US" sz="2600" dirty="0" smtClean="0"/>
              <a:t> </a:t>
            </a:r>
            <a:r>
              <a:rPr lang="en-US" sz="2600" dirty="0" err="1" smtClean="0"/>
              <a:t>mãe-bebê</a:t>
            </a:r>
            <a:endParaRPr lang="en-US" sz="2600" dirty="0" smtClean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sz="2600" dirty="0" err="1" smtClean="0"/>
              <a:t>Avaliações</a:t>
            </a:r>
            <a:r>
              <a:rPr lang="en-US" sz="2600" dirty="0" smtClean="0"/>
              <a:t> </a:t>
            </a:r>
            <a:r>
              <a:rPr lang="en-US" sz="2600" dirty="0" err="1" smtClean="0"/>
              <a:t>odontológicas</a:t>
            </a:r>
            <a:endParaRPr lang="en-US" sz="2600" dirty="0" smtClean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sz="2600" dirty="0" err="1" smtClean="0"/>
              <a:t>Busca</a:t>
            </a:r>
            <a:r>
              <a:rPr lang="en-US" sz="2600" dirty="0" smtClean="0"/>
              <a:t> </a:t>
            </a:r>
            <a:r>
              <a:rPr lang="en-US" sz="2600" dirty="0" err="1" smtClean="0"/>
              <a:t>ativa</a:t>
            </a:r>
            <a:endParaRPr lang="en-US" sz="2600" dirty="0"/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en-US" sz="2600" dirty="0" err="1" smtClean="0"/>
              <a:t>Dentista</a:t>
            </a:r>
            <a:endParaRPr lang="en-US" sz="2600" dirty="0" smtClean="0"/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en-US" sz="2600" dirty="0" err="1" smtClean="0"/>
              <a:t>Vacinas</a:t>
            </a:r>
            <a:endParaRPr lang="en-US" sz="2600" dirty="0" smtClean="0"/>
          </a:p>
          <a:p>
            <a:pPr lvl="1"/>
            <a:endParaRPr lang="en-US" dirty="0" smtClean="0"/>
          </a:p>
          <a:p>
            <a:pPr marL="742950" lvl="1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2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REFLEXÃO CRÍTICA SOBRE MEU PROCESSO DE APRENDIZAGEM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2398493"/>
              </p:ext>
            </p:extLst>
          </p:nvPr>
        </p:nvGraphicFramePr>
        <p:xfrm>
          <a:off x="1539875" y="17462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3750" y="6096000"/>
            <a:ext cx="51593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1F497D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AMADURECIMENTO</a:t>
            </a:r>
            <a:endParaRPr lang="en-US" sz="2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1F497D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309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2574925"/>
            <a:ext cx="7772400" cy="1470025"/>
          </a:xfrm>
        </p:spPr>
        <p:txBody>
          <a:bodyPr/>
          <a:lstStyle/>
          <a:p>
            <a:r>
              <a:rPr lang="en-US" dirty="0" smtClean="0"/>
              <a:t>OBRIGADA!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125" y="-22167"/>
            <a:ext cx="3063875" cy="684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9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OBJETIVO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750" y="1574056"/>
            <a:ext cx="8401050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600" dirty="0" smtClean="0"/>
              <a:t>Melhoria da atenção à saúde de gestantes e puérperas assistidas na UBS Esplanada de Caxias do Sul.</a:t>
            </a:r>
            <a:endParaRPr lang="pt-BR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666875" y="3665498"/>
            <a:ext cx="6064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 smtClean="0"/>
              <a:t>POR QUÊ?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805839"/>
            <a:ext cx="8401050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600" dirty="0" smtClean="0"/>
              <a:t>Gravidade da mal assistência ao pré-natal</a:t>
            </a:r>
          </a:p>
          <a:p>
            <a:pPr algn="ctr">
              <a:lnSpc>
                <a:spcPct val="150000"/>
              </a:lnSpc>
            </a:pPr>
            <a:r>
              <a:rPr lang="pt-BR" sz="2600" dirty="0" smtClean="0"/>
              <a:t>Incerteza de dados coletados na UBS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09444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METODOLOGIA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93771158"/>
              </p:ext>
            </p:extLst>
          </p:nvPr>
        </p:nvGraphicFramePr>
        <p:xfrm>
          <a:off x="1269999" y="1412874"/>
          <a:ext cx="6810375" cy="509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309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LOGÍSTICA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625" y="1603375"/>
            <a:ext cx="8385175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Manual </a:t>
            </a:r>
            <a:r>
              <a:rPr lang="en-US" sz="2400" dirty="0" err="1" smtClean="0"/>
              <a:t>Técnico</a:t>
            </a:r>
            <a:r>
              <a:rPr lang="en-US" sz="2400" dirty="0" smtClean="0"/>
              <a:t> de </a:t>
            </a:r>
            <a:r>
              <a:rPr lang="en-US" sz="2400" dirty="0" err="1" smtClean="0"/>
              <a:t>Pré</a:t>
            </a:r>
            <a:r>
              <a:rPr lang="en-US" sz="2400" dirty="0" smtClean="0"/>
              <a:t>-Natal e </a:t>
            </a:r>
            <a:r>
              <a:rPr lang="en-US" sz="2400" dirty="0" err="1" smtClean="0"/>
              <a:t>Puerpério</a:t>
            </a:r>
            <a:r>
              <a:rPr lang="en-US" sz="2400" dirty="0" smtClean="0"/>
              <a:t> (MS, 2012)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err="1" smtClean="0"/>
              <a:t>Fichas</a:t>
            </a:r>
            <a:r>
              <a:rPr lang="en-US" sz="2400" dirty="0" smtClean="0"/>
              <a:t> </a:t>
            </a:r>
            <a:r>
              <a:rPr lang="en-US" sz="2400" dirty="0" err="1" smtClean="0"/>
              <a:t>espelhos</a:t>
            </a:r>
            <a:r>
              <a:rPr lang="en-US" sz="2400" dirty="0" smtClean="0"/>
              <a:t> </a:t>
            </a:r>
            <a:r>
              <a:rPr lang="en-US" sz="2400" dirty="0" err="1" smtClean="0"/>
              <a:t>UFPel</a:t>
            </a:r>
            <a:r>
              <a:rPr lang="en-US" sz="2400" dirty="0" smtClean="0"/>
              <a:t> + </a:t>
            </a:r>
            <a:r>
              <a:rPr lang="en-US" sz="2400" dirty="0" err="1" smtClean="0"/>
              <a:t>Ficha</a:t>
            </a:r>
            <a:r>
              <a:rPr lang="en-US" sz="2400" dirty="0" smtClean="0"/>
              <a:t> </a:t>
            </a:r>
            <a:r>
              <a:rPr lang="en-US" sz="2400" dirty="0" err="1" smtClean="0"/>
              <a:t>pré</a:t>
            </a:r>
            <a:r>
              <a:rPr lang="en-US" sz="2400" dirty="0" smtClean="0"/>
              <a:t>-natal </a:t>
            </a:r>
            <a:r>
              <a:rPr lang="en-US" sz="2400" dirty="0" err="1" smtClean="0"/>
              <a:t>município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err="1" smtClean="0"/>
              <a:t>Arquivo</a:t>
            </a:r>
            <a:r>
              <a:rPr lang="en-US" sz="2400" dirty="0" smtClean="0"/>
              <a:t> </a:t>
            </a:r>
            <a:r>
              <a:rPr lang="en-US" sz="2400" dirty="0" err="1" smtClean="0"/>
              <a:t>específico</a:t>
            </a:r>
            <a:r>
              <a:rPr lang="en-US" sz="2400" dirty="0" smtClean="0"/>
              <a:t> de </a:t>
            </a:r>
            <a:r>
              <a:rPr lang="en-US" sz="2400" dirty="0" err="1" smtClean="0"/>
              <a:t>gestantes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err="1" smtClean="0"/>
              <a:t>Planilhas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err="1" smtClean="0"/>
              <a:t>Murais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err="1" smtClean="0"/>
              <a:t>Impressos</a:t>
            </a:r>
            <a:r>
              <a:rPr lang="en-US" sz="2400" dirty="0" smtClean="0"/>
              <a:t> MS e SMS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err="1" smtClean="0"/>
              <a:t>Capacitação</a:t>
            </a:r>
            <a:r>
              <a:rPr lang="en-US" sz="2400" dirty="0" smtClean="0"/>
              <a:t> </a:t>
            </a:r>
            <a:r>
              <a:rPr lang="en-US" sz="2400" dirty="0" err="1" smtClean="0"/>
              <a:t>nas</a:t>
            </a:r>
            <a:r>
              <a:rPr lang="en-US" sz="2400" dirty="0" smtClean="0"/>
              <a:t> </a:t>
            </a:r>
            <a:r>
              <a:rPr lang="en-US" sz="2400" dirty="0" err="1" smtClean="0"/>
              <a:t>reuniões</a:t>
            </a:r>
            <a:r>
              <a:rPr lang="en-US" sz="2400" dirty="0" smtClean="0"/>
              <a:t> de </a:t>
            </a:r>
            <a:r>
              <a:rPr lang="en-US" sz="2400" dirty="0" err="1" smtClean="0"/>
              <a:t>equipe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err="1" smtClean="0"/>
              <a:t>Organização</a:t>
            </a:r>
            <a:r>
              <a:rPr lang="en-US" sz="2400" dirty="0" smtClean="0"/>
              <a:t> com o </a:t>
            </a:r>
            <a:r>
              <a:rPr lang="en-US" sz="2400" dirty="0" err="1" smtClean="0"/>
              <a:t>gestor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652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OBJETIVOS, METAS, INDICADORES  E RESULTADOS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Pré</a:t>
            </a:r>
            <a:r>
              <a:rPr lang="en-US" dirty="0" smtClean="0"/>
              <a:t>-Natal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9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1876</Words>
  <Application>Microsoft Macintosh PowerPoint</Application>
  <PresentationFormat>On-screen Show (4:3)</PresentationFormat>
  <Paragraphs>303</Paragraphs>
  <Slides>58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PowerPoint Presentation</vt:lpstr>
      <vt:lpstr>IMPORTÂNCIA</vt:lpstr>
      <vt:lpstr>CAXIAS DO SUL</vt:lpstr>
      <vt:lpstr>UBS ESPLANADA</vt:lpstr>
      <vt:lpstr>REGISTROS DE GESTANTES E PUÉRPERAS ANTES DA INTERVENÇÃO</vt:lpstr>
      <vt:lpstr>OBJETIVO</vt:lpstr>
      <vt:lpstr>METODOLOGIA</vt:lpstr>
      <vt:lpstr>LOGÍSTICA</vt:lpstr>
      <vt:lpstr>OBJETIVOS, METAS, INDICADORES  E RESULTADOS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OBJETIVOS, METAS, INDICADORES  E RESULTADOS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OBJETIVOS, METAS, INDICADORES  E RESULTADOS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DISCUSSÃO</vt:lpstr>
      <vt:lpstr>PowerPoint Presentation</vt:lpstr>
      <vt:lpstr>REFLEXÃO CRÍTICA SOBRE MEU PROCESSO DE APRENDIZAGEM</vt:lpstr>
      <vt:lpstr>OBRIGADA!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Matuella</dc:creator>
  <cp:lastModifiedBy>Marina Matuella</cp:lastModifiedBy>
  <cp:revision>26</cp:revision>
  <dcterms:created xsi:type="dcterms:W3CDTF">2015-01-19T23:44:34Z</dcterms:created>
  <dcterms:modified xsi:type="dcterms:W3CDTF">2015-01-22T20:49:24Z</dcterms:modified>
</cp:coreProperties>
</file>