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61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specializa&#231;&#227;o%20UfPel\Marina\planilh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specializa&#231;&#227;o%20UfPel\Marina\planilh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specializa&#231;&#227;o%20UfPel\Marina\planilh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a\Desktop\mayara\planilhass\2014_07_13%20Coleta%20de%20dados%20Idos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64845815164742"/>
          <c:y val="0.1363768549710358"/>
          <c:w val="0.82520037563144033"/>
          <c:h val="0.67271337871657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1</c:v>
                </c:pt>
                <c:pt idx="1">
                  <c:v>0.99666666666666659</c:v>
                </c:pt>
                <c:pt idx="2">
                  <c:v>0.99666666666666659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23072"/>
        <c:axId val="91837568"/>
      </c:barChart>
      <c:catAx>
        <c:axId val="9112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837568"/>
        <c:crosses val="autoZero"/>
        <c:auto val="1"/>
        <c:lblAlgn val="ctr"/>
        <c:lblOffset val="100"/>
        <c:noMultiLvlLbl val="0"/>
      </c:catAx>
      <c:valAx>
        <c:axId val="91837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123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Indicadores!$D$79:$F$79</c:f>
              <c:numCache>
                <c:formatCode>0.0%</c:formatCode>
                <c:ptCount val="3"/>
                <c:pt idx="0">
                  <c:v>0.83000000000000018</c:v>
                </c:pt>
                <c:pt idx="1">
                  <c:v>0.97324414715719065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68032"/>
        <c:axId val="90270720"/>
      </c:barChart>
      <c:catAx>
        <c:axId val="9026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70720"/>
        <c:crosses val="autoZero"/>
        <c:auto val="1"/>
        <c:lblAlgn val="ctr"/>
        <c:lblOffset val="100"/>
        <c:noMultiLvlLbl val="0"/>
      </c:catAx>
      <c:valAx>
        <c:axId val="902707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680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Indicadores!$D$84:$F$84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Indicadores!$D$85:$F$85</c:f>
              <c:numCache>
                <c:formatCode>0.0%</c:formatCode>
                <c:ptCount val="3"/>
                <c:pt idx="0">
                  <c:v>0.97333333333333361</c:v>
                </c:pt>
                <c:pt idx="1">
                  <c:v>0.97324414715719065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95680"/>
        <c:axId val="90297856"/>
      </c:barChart>
      <c:catAx>
        <c:axId val="902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97856"/>
        <c:crosses val="autoZero"/>
        <c:auto val="1"/>
        <c:lblAlgn val="ctr"/>
        <c:lblOffset val="100"/>
        <c:noMultiLvlLbl val="0"/>
      </c:catAx>
      <c:valAx>
        <c:axId val="902978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95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0.61872909698996692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28704"/>
        <c:axId val="87647360"/>
      </c:barChart>
      <c:catAx>
        <c:axId val="339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647360"/>
        <c:crosses val="autoZero"/>
        <c:auto val="1"/>
        <c:lblAlgn val="ctr"/>
        <c:lblOffset val="100"/>
        <c:noMultiLvlLbl val="0"/>
      </c:catAx>
      <c:valAx>
        <c:axId val="87647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928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0.97333333333333361</c:v>
                </c:pt>
                <c:pt idx="1">
                  <c:v>0.97324414715719065</c:v>
                </c:pt>
                <c:pt idx="2">
                  <c:v>0.97324414715719065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18336"/>
        <c:axId val="90327296"/>
      </c:barChart>
      <c:catAx>
        <c:axId val="9031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327296"/>
        <c:crosses val="autoZero"/>
        <c:auto val="1"/>
        <c:lblAlgn val="ctr"/>
        <c:lblOffset val="100"/>
        <c:noMultiLvlLbl val="0"/>
      </c:catAx>
      <c:valAx>
        <c:axId val="903272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318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0.97333333333333361</c:v>
                </c:pt>
                <c:pt idx="1">
                  <c:v>0.97324414715719065</c:v>
                </c:pt>
                <c:pt idx="2">
                  <c:v>0.97324414715719065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236928"/>
        <c:axId val="105621760"/>
      </c:barChart>
      <c:catAx>
        <c:axId val="10423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621760"/>
        <c:crosses val="autoZero"/>
        <c:auto val="1"/>
        <c:lblAlgn val="ctr"/>
        <c:lblOffset val="100"/>
        <c:noMultiLvlLbl val="0"/>
      </c:catAx>
      <c:valAx>
        <c:axId val="1056217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2369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6.666666666666668E-2</c:v>
                </c:pt>
                <c:pt idx="1">
                  <c:v>0.13043478260869568</c:v>
                </c:pt>
                <c:pt idx="2">
                  <c:v>7.6923076923076927E-2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310784"/>
        <c:axId val="94312320"/>
      </c:barChart>
      <c:catAx>
        <c:axId val="943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312320"/>
        <c:crosses val="autoZero"/>
        <c:auto val="1"/>
        <c:lblAlgn val="ctr"/>
        <c:lblOffset val="100"/>
        <c:noMultiLvlLbl val="0"/>
      </c:catAx>
      <c:valAx>
        <c:axId val="943123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3107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0.8666666666666667</c:v>
                </c:pt>
                <c:pt idx="1">
                  <c:v>0.86622073578595316</c:v>
                </c:pt>
                <c:pt idx="2">
                  <c:v>0.86622073578595316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41152"/>
        <c:axId val="94242688"/>
      </c:barChart>
      <c:catAx>
        <c:axId val="942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242688"/>
        <c:crosses val="autoZero"/>
        <c:auto val="1"/>
        <c:lblAlgn val="ctr"/>
        <c:lblOffset val="100"/>
        <c:noMultiLvlLbl val="0"/>
      </c:catAx>
      <c:valAx>
        <c:axId val="942426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2411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6368"/>
        <c:axId val="5547904"/>
      </c:barChart>
      <c:catAx>
        <c:axId val="55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7904"/>
        <c:crosses val="autoZero"/>
        <c:auto val="1"/>
        <c:lblAlgn val="ctr"/>
        <c:lblOffset val="100"/>
        <c:noMultiLvlLbl val="0"/>
      </c:catAx>
      <c:valAx>
        <c:axId val="55479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6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0.74000000000000021</c:v>
                </c:pt>
                <c:pt idx="1">
                  <c:v>0.7357859531772577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08480"/>
        <c:axId val="93126016"/>
      </c:barChart>
      <c:catAx>
        <c:axId val="9310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26016"/>
        <c:crosses val="autoZero"/>
        <c:auto val="1"/>
        <c:lblAlgn val="ctr"/>
        <c:lblOffset val="100"/>
        <c:noMultiLvlLbl val="0"/>
      </c:catAx>
      <c:valAx>
        <c:axId val="93126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08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0.9809885931558936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77792"/>
        <c:axId val="88979328"/>
      </c:barChart>
      <c:catAx>
        <c:axId val="889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79328"/>
        <c:crosses val="autoZero"/>
        <c:auto val="1"/>
        <c:lblAlgn val="ctr"/>
        <c:lblOffset val="100"/>
        <c:noMultiLvlLbl val="0"/>
      </c:catAx>
      <c:valAx>
        <c:axId val="889793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777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3680"/>
        <c:axId val="33783808"/>
      </c:barChart>
      <c:catAx>
        <c:axId val="586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783808"/>
        <c:crosses val="autoZero"/>
        <c:auto val="1"/>
        <c:lblAlgn val="ctr"/>
        <c:lblOffset val="100"/>
        <c:noMultiLvlLbl val="0"/>
      </c:catAx>
      <c:valAx>
        <c:axId val="337838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3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93280"/>
        <c:axId val="90240128"/>
      </c:barChart>
      <c:catAx>
        <c:axId val="9019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240128"/>
        <c:crosses val="autoZero"/>
        <c:auto val="1"/>
        <c:lblAlgn val="ctr"/>
        <c:lblOffset val="100"/>
        <c:noMultiLvlLbl val="0"/>
      </c:catAx>
      <c:valAx>
        <c:axId val="902401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193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Indicadores!$C$39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Indicadores!$D$38:$F$38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Indicadores!$D$39:$F$39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53664"/>
        <c:axId val="90355200"/>
      </c:barChart>
      <c:catAx>
        <c:axId val="9035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355200"/>
        <c:crosses val="autoZero"/>
        <c:auto val="1"/>
        <c:lblAlgn val="ctr"/>
        <c:lblOffset val="100"/>
        <c:noMultiLvlLbl val="0"/>
      </c:catAx>
      <c:valAx>
        <c:axId val="903552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353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Indicadores!$D$65:$F$65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Indicadores!$D$66:$F$66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30400"/>
        <c:axId val="33832320"/>
      </c:barChart>
      <c:catAx>
        <c:axId val="3383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832320"/>
        <c:crosses val="autoZero"/>
        <c:auto val="1"/>
        <c:lblAlgn val="ctr"/>
        <c:lblOffset val="100"/>
        <c:noMultiLvlLbl val="0"/>
      </c:catAx>
      <c:valAx>
        <c:axId val="33832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830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50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92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9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25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4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22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30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01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20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0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62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A629-A0EF-4AE3-A917-9ED6B405BD33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CF67-7406-4CE6-93F4-F22A4F3CD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10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pt-BR" sz="1600" b="1" dirty="0"/>
              <a:t>UNIVERSIDADE FEDERAL DE PELOTAS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FACULDADE DE MEDICINA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DEPARTAMENTO DE MEDICINA SOCIAL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CURSO DE ESPECIALIZAÇÃO EM SAÚDE DA FAMÍLIA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/>
              <a:t>MODALIDADE À DISTÂNCIA</a:t>
            </a: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>
            <a:noAutofit/>
          </a:bodyPr>
          <a:lstStyle/>
          <a:p>
            <a:r>
              <a:rPr lang="pt-BR" sz="1800" b="1" dirty="0">
                <a:solidFill>
                  <a:schemeClr val="tx1"/>
                </a:solidFill>
              </a:rPr>
              <a:t>Melhoria da Atenção Integral à Saúde do Idoso na atenção primária no município de São Francisco do Oeste/RN</a:t>
            </a:r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b="1" dirty="0">
                <a:solidFill>
                  <a:schemeClr val="tx1"/>
                </a:solidFill>
              </a:rPr>
              <a:t> </a:t>
            </a:r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b="1" dirty="0">
                <a:solidFill>
                  <a:schemeClr val="tx1"/>
                </a:solidFill>
              </a:rPr>
              <a:t>  </a:t>
            </a:r>
            <a:endParaRPr lang="pt-BR" sz="1800" dirty="0">
              <a:solidFill>
                <a:schemeClr val="tx1"/>
              </a:solidFill>
            </a:endParaRPr>
          </a:p>
          <a:p>
            <a:r>
              <a:rPr lang="pt-BR" sz="1800" b="1" dirty="0">
                <a:solidFill>
                  <a:schemeClr val="tx1"/>
                </a:solidFill>
              </a:rPr>
              <a:t>Marina Mayara Batista do </a:t>
            </a:r>
            <a:r>
              <a:rPr lang="pt-BR" sz="1800" b="1" dirty="0" smtClean="0">
                <a:solidFill>
                  <a:schemeClr val="tx1"/>
                </a:solidFill>
              </a:rPr>
              <a:t>Rêgo</a:t>
            </a:r>
          </a:p>
          <a:p>
            <a:endParaRPr lang="pt-BR" sz="1800" b="1" dirty="0">
              <a:solidFill>
                <a:schemeClr val="tx1"/>
              </a:solidFill>
            </a:endParaRPr>
          </a:p>
          <a:p>
            <a:r>
              <a:rPr lang="pt-BR" sz="1800" b="1" dirty="0" smtClean="0">
                <a:solidFill>
                  <a:schemeClr val="tx1"/>
                </a:solidFill>
              </a:rPr>
              <a:t>Orientadora: </a:t>
            </a:r>
            <a:r>
              <a:rPr lang="pt-BR" sz="1800" b="1" dirty="0">
                <a:solidFill>
                  <a:schemeClr val="tx1"/>
                </a:solidFill>
              </a:rPr>
              <a:t>Ivone Andreatta </a:t>
            </a:r>
            <a:r>
              <a:rPr lang="pt-BR" sz="1800" b="1" dirty="0" err="1">
                <a:solidFill>
                  <a:schemeClr val="tx1"/>
                </a:solidFill>
              </a:rPr>
              <a:t>Menegolla</a:t>
            </a:r>
            <a:endParaRPr lang="pt-BR" sz="1800" b="1" dirty="0">
              <a:solidFill>
                <a:schemeClr val="tx1"/>
              </a:solidFill>
            </a:endParaRPr>
          </a:p>
          <a:p>
            <a:endParaRPr lang="pt-BR" sz="1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http://www.minhapos.com.br/data/artigos/images/ufpel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22" y="1772816"/>
            <a:ext cx="1138555" cy="1148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8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Avaliação da Intervenção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125531717"/>
              </p:ext>
            </p:extLst>
          </p:nvPr>
        </p:nvGraphicFramePr>
        <p:xfrm>
          <a:off x="683568" y="1988840"/>
          <a:ext cx="223224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637952220"/>
              </p:ext>
            </p:extLst>
          </p:nvPr>
        </p:nvGraphicFramePr>
        <p:xfrm>
          <a:off x="3419873" y="1988840"/>
          <a:ext cx="2232247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76552617"/>
              </p:ext>
            </p:extLst>
          </p:nvPr>
        </p:nvGraphicFramePr>
        <p:xfrm>
          <a:off x="6084168" y="1988840"/>
          <a:ext cx="223224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3568" y="4564866"/>
            <a:ext cx="22322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13 Proporção de idosos com avaliação de rede social em dia, Centro de Saúde Emília Leite, São Francisco do Oeste/RN, 2014</a:t>
            </a:r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19872" y="4565446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14 Proporção de idosos que receberam orientação nutricional para hábitos saudáveis, Centro de Saúde Emília Leite, São Francisco do Oeste/RN, 2014</a:t>
            </a:r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84168" y="4565446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15 Proporção de idosos que receberam orientação sobre prática de atividade física regular, Centro de Saúde Emília Leite, São Francisco do Oeste/RN, 2014</a:t>
            </a:r>
            <a:endParaRPr lang="pt-BR" sz="1400" dirty="0"/>
          </a:p>
          <a:p>
            <a:pPr algn="ctr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9643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06038762"/>
              </p:ext>
            </p:extLst>
          </p:nvPr>
        </p:nvGraphicFramePr>
        <p:xfrm>
          <a:off x="827584" y="2636912"/>
          <a:ext cx="36724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6016" y="3457744"/>
            <a:ext cx="334837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16 Proporção de idosos com primeira consulta odontológica programática, Centro de Saúde Emília Leite, São Francisco do Oeste/RN, 2014</a:t>
            </a:r>
            <a:endParaRPr lang="pt-BR" sz="1400" dirty="0"/>
          </a:p>
          <a:p>
            <a:pPr algn="ctr"/>
            <a:endParaRPr lang="pt-BR" sz="1100" dirty="0"/>
          </a:p>
        </p:txBody>
      </p:sp>
      <p:pic>
        <p:nvPicPr>
          <p:cNvPr id="8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3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</a:p>
          <a:p>
            <a:pPr lvl="1"/>
            <a:r>
              <a:rPr lang="pt-BR" dirty="0" smtClean="0"/>
              <a:t>Capacitação</a:t>
            </a:r>
          </a:p>
          <a:p>
            <a:pPr lvl="1"/>
            <a:r>
              <a:rPr lang="pt-BR" dirty="0" smtClean="0"/>
              <a:t>Trabalho multidisciplinar</a:t>
            </a:r>
          </a:p>
          <a:p>
            <a:pPr lvl="1"/>
            <a:r>
              <a:rPr lang="pt-BR" dirty="0" smtClean="0"/>
              <a:t>Integração das atividades/Registro adequado</a:t>
            </a:r>
          </a:p>
          <a:p>
            <a:pPr lvl="1"/>
            <a:r>
              <a:rPr lang="pt-BR" dirty="0" smtClean="0"/>
              <a:t>Saúde Bucal</a:t>
            </a:r>
          </a:p>
          <a:p>
            <a:r>
              <a:rPr lang="pt-BR" dirty="0" smtClean="0"/>
              <a:t>Relatório para o gestor</a:t>
            </a:r>
          </a:p>
          <a:p>
            <a:r>
              <a:rPr lang="pt-BR" dirty="0" smtClean="0"/>
              <a:t>Relatório para a comunidade</a:t>
            </a:r>
          </a:p>
          <a:p>
            <a:r>
              <a:rPr lang="pt-BR" dirty="0" smtClean="0"/>
              <a:t>Reflexão crítica </a:t>
            </a:r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3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BRASIL. Ministério da Saúde. Secretaria de Atenção à Saúde. Departamento de Atenção Básica. </a:t>
            </a:r>
            <a:r>
              <a:rPr lang="pt-BR" b="1" dirty="0"/>
              <a:t>Acolhimento à Demanda Espontânea</a:t>
            </a:r>
            <a:r>
              <a:rPr lang="pt-BR" dirty="0"/>
              <a:t> : queixas mais comuns na Atenção Básica / Ministério da Saúde, Secretaria de Atenção à Saúde, Departamento de Atenção Básica. – Brasília : Ministério da Saúde, 2012.</a:t>
            </a:r>
          </a:p>
          <a:p>
            <a:r>
              <a:rPr lang="pt-BR" dirty="0" err="1"/>
              <a:t>BRASIL.Ministério</a:t>
            </a:r>
            <a:r>
              <a:rPr lang="pt-BR" dirty="0"/>
              <a:t> da </a:t>
            </a:r>
            <a:r>
              <a:rPr lang="pt-BR" dirty="0" err="1"/>
              <a:t>Saúde</a:t>
            </a:r>
            <a:r>
              <a:rPr lang="pt-BR" dirty="0"/>
              <a:t>. Secretaria de </a:t>
            </a:r>
            <a:r>
              <a:rPr lang="pt-BR" dirty="0" err="1"/>
              <a:t>Atenção</a:t>
            </a:r>
            <a:r>
              <a:rPr lang="pt-BR" dirty="0"/>
              <a:t> à </a:t>
            </a:r>
            <a:r>
              <a:rPr lang="pt-BR" dirty="0" err="1"/>
              <a:t>Saúde</a:t>
            </a:r>
            <a:r>
              <a:rPr lang="pt-BR" dirty="0"/>
              <a:t>. Departamento de </a:t>
            </a:r>
            <a:r>
              <a:rPr lang="pt-BR" dirty="0" err="1"/>
              <a:t>AtençãoBásica</a:t>
            </a:r>
            <a:r>
              <a:rPr lang="pt-BR" dirty="0"/>
              <a:t>. </a:t>
            </a:r>
            <a:r>
              <a:rPr lang="pt-BR" b="1" dirty="0"/>
              <a:t>Envelhecimento e </a:t>
            </a:r>
            <a:r>
              <a:rPr lang="pt-BR" b="1" dirty="0" err="1"/>
              <a:t>Saúde</a:t>
            </a:r>
            <a:r>
              <a:rPr lang="pt-BR" b="1" dirty="0"/>
              <a:t> da Pessoa Idosa</a:t>
            </a:r>
            <a:r>
              <a:rPr lang="pt-BR" dirty="0"/>
              <a:t> / </a:t>
            </a:r>
            <a:r>
              <a:rPr lang="pt-BR" dirty="0" err="1"/>
              <a:t>Ministério</a:t>
            </a:r>
            <a:r>
              <a:rPr lang="pt-BR" dirty="0"/>
              <a:t> da </a:t>
            </a:r>
            <a:r>
              <a:rPr lang="pt-BR" dirty="0" err="1"/>
              <a:t>Saúde</a:t>
            </a:r>
            <a:r>
              <a:rPr lang="pt-BR" dirty="0"/>
              <a:t>, Secretaria de </a:t>
            </a:r>
            <a:r>
              <a:rPr lang="pt-BR" dirty="0" err="1"/>
              <a:t>Atenção</a:t>
            </a:r>
            <a:r>
              <a:rPr lang="pt-BR" dirty="0"/>
              <a:t> à </a:t>
            </a:r>
            <a:r>
              <a:rPr lang="pt-BR" dirty="0" err="1"/>
              <a:t>Saúde</a:t>
            </a:r>
            <a:r>
              <a:rPr lang="pt-BR" dirty="0"/>
              <a:t>, Departamento de </a:t>
            </a:r>
            <a:r>
              <a:rPr lang="pt-BR" dirty="0" err="1"/>
              <a:t>AtençãoBásica</a:t>
            </a:r>
            <a:r>
              <a:rPr lang="pt-BR" dirty="0"/>
              <a:t>. – </a:t>
            </a:r>
            <a:r>
              <a:rPr lang="pt-BR" dirty="0" err="1"/>
              <a:t>Brasília</a:t>
            </a:r>
            <a:r>
              <a:rPr lang="pt-BR" dirty="0"/>
              <a:t> :</a:t>
            </a:r>
            <a:r>
              <a:rPr lang="pt-BR" dirty="0" err="1"/>
              <a:t>Ministério</a:t>
            </a:r>
            <a:r>
              <a:rPr lang="pt-BR" dirty="0"/>
              <a:t> da </a:t>
            </a:r>
            <a:r>
              <a:rPr lang="pt-BR" dirty="0" err="1"/>
              <a:t>Saúde</a:t>
            </a:r>
            <a:r>
              <a:rPr lang="pt-BR" dirty="0"/>
              <a:t>, 2006.</a:t>
            </a:r>
          </a:p>
          <a:p>
            <a:r>
              <a:rPr lang="pt-BR" dirty="0"/>
              <a:t>BRASIL. Ministério da Saúde. Secretaria de Atenção à Saúde. Departamento de Atenção </a:t>
            </a:r>
            <a:r>
              <a:rPr lang="pt-BR" dirty="0" err="1"/>
              <a:t>Básica.</a:t>
            </a:r>
            <a:r>
              <a:rPr lang="pt-BR" b="1" dirty="0" err="1"/>
              <a:t>Manual</a:t>
            </a:r>
            <a:r>
              <a:rPr lang="pt-BR" b="1" dirty="0"/>
              <a:t> de Estrutura Física das Unidas Básicas de Saúde</a:t>
            </a:r>
            <a:r>
              <a:rPr lang="pt-BR" dirty="0"/>
              <a:t> / Ministério da Saúde, Secretaria de Atenção à Saúde, Departamento de Atenção Básica – 2. ed. – Brasília : Ministério da Saúde, 2008.</a:t>
            </a:r>
          </a:p>
          <a:p>
            <a:r>
              <a:rPr lang="pt-BR" dirty="0"/>
              <a:t>BRASIL. Ministério da Saúde. Secretaria de Atenção à Saúde. Departamento de Atenção Básica. </a:t>
            </a:r>
            <a:r>
              <a:rPr lang="pt-BR" b="1" dirty="0"/>
              <a:t>Política Nacional de Atenção Básica</a:t>
            </a:r>
            <a:r>
              <a:rPr lang="pt-BR" dirty="0"/>
              <a:t> / Ministério da Saúde, Secretaria de Atenção à Saúde. Departamento de Atenção Básica. – Brasília :Ministério da Saúde, 2012.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5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rlbal.hi-pi.com/blog-images/342101/gd/1210250020/Senhor-ensina-me-a-envelhe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52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1256" y="1196752"/>
            <a:ext cx="7283152" cy="4453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i="1" dirty="0">
                <a:solidFill>
                  <a:schemeClr val="bg1"/>
                </a:solidFill>
              </a:rPr>
              <a:t>O envelhecimento é um direito personalíssimo e a sua proteção um direito social, nos termos desta Lei e da legislação vigente</a:t>
            </a:r>
            <a:r>
              <a:rPr lang="pt-BR" b="1" i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pt-BR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i="1" dirty="0" smtClean="0">
                <a:solidFill>
                  <a:schemeClr val="bg1"/>
                </a:solidFill>
              </a:rPr>
              <a:t>Estatuto do Idoso, 8º Artigo.</a:t>
            </a:r>
            <a:endParaRPr lang="pt-BR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Primeiras impressões</a:t>
            </a:r>
          </a:p>
          <a:p>
            <a:r>
              <a:rPr lang="pt-BR" sz="2800" dirty="0" smtClean="0"/>
              <a:t>Relatório da Análise Situacional</a:t>
            </a:r>
          </a:p>
          <a:p>
            <a:r>
              <a:rPr lang="pt-BR" sz="2800" dirty="0" smtClean="0"/>
              <a:t>Comparativo da expectativa x realidade</a:t>
            </a:r>
            <a:endParaRPr lang="pt-BR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39388"/>
              </p:ext>
            </p:extLst>
          </p:nvPr>
        </p:nvGraphicFramePr>
        <p:xfrm>
          <a:off x="2267744" y="3212976"/>
          <a:ext cx="4077969" cy="289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498"/>
                <a:gridCol w="767752"/>
                <a:gridCol w="703667"/>
                <a:gridCol w="627526"/>
                <a:gridCol w="627526"/>
              </a:tblGrid>
              <a:tr h="1593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Faixa Etária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Sexo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Total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52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Masculino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Feminino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nº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Menor 1 ano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 a 4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5,4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 a 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163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7,9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 a 14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160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344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8,7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 a 19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378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9,6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 a 29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364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694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17,6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30 a 39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272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281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553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40 a 49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251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12,9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50 a 59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214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407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10,3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60 a 69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115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6,5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70 a 79 anos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67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71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138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3,5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9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80 anos e mais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88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Total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1975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1959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3934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100,0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87624" y="6093296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                           Fonte: </a:t>
            </a:r>
            <a:r>
              <a:rPr lang="pt-BR" sz="1400" b="1" dirty="0" err="1" smtClean="0"/>
              <a:t>Datasus</a:t>
            </a:r>
            <a:r>
              <a:rPr lang="pt-BR" sz="1400" b="1" dirty="0" smtClean="0"/>
              <a:t>/IBGE</a:t>
            </a:r>
          </a:p>
          <a:p>
            <a:r>
              <a:rPr lang="pt-BR" sz="1400" b="1" dirty="0" smtClean="0"/>
              <a:t>Figura </a:t>
            </a:r>
            <a:r>
              <a:rPr lang="pt-BR" sz="1400" b="1" dirty="0"/>
              <a:t>1 População residente por Faixa Etária e Sexo, São Francisco do Oeste, 2012</a:t>
            </a:r>
            <a:endParaRPr lang="pt-BR" sz="1400" dirty="0"/>
          </a:p>
          <a:p>
            <a:endParaRPr lang="pt-BR" sz="1400" dirty="0"/>
          </a:p>
        </p:txBody>
      </p:sp>
      <p:pic>
        <p:nvPicPr>
          <p:cNvPr id="8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Estratégica – Projeto de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Justificativa</a:t>
            </a:r>
          </a:p>
          <a:p>
            <a:r>
              <a:rPr lang="pt-BR" dirty="0" smtClean="0"/>
              <a:t>Objetivo </a:t>
            </a:r>
            <a:r>
              <a:rPr lang="pt-BR" dirty="0"/>
              <a:t>Geral</a:t>
            </a:r>
          </a:p>
          <a:p>
            <a:pPr lvl="1"/>
            <a:r>
              <a:rPr lang="pt-BR" dirty="0"/>
              <a:t>Melhoria da Atenção à Saúde do Idoso na atenção primária no município de São Francisco do </a:t>
            </a:r>
            <a:r>
              <a:rPr lang="pt-BR" dirty="0" smtClean="0"/>
              <a:t>Oeste/RN.</a:t>
            </a:r>
          </a:p>
          <a:p>
            <a:r>
              <a:rPr lang="pt-BR" dirty="0" smtClean="0"/>
              <a:t>Objetivos Específicos</a:t>
            </a:r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do acompanhamento de idosos.</a:t>
            </a:r>
          </a:p>
          <a:p>
            <a:pPr lvl="1"/>
            <a:r>
              <a:rPr lang="pt-BR" dirty="0"/>
              <a:t>Melhorar a adesão dos idosos ao Programa de Atenção à Saúde do Idoso.</a:t>
            </a:r>
          </a:p>
          <a:p>
            <a:pPr lvl="1"/>
            <a:r>
              <a:rPr lang="pt-BR" dirty="0"/>
              <a:t>Melhorar a qualidade da atenção ao idoso na UBS.</a:t>
            </a:r>
          </a:p>
          <a:p>
            <a:pPr lvl="1"/>
            <a:r>
              <a:rPr lang="pt-BR" dirty="0"/>
              <a:t>Melhorar o registro das informações na UBS referente à população idosa</a:t>
            </a:r>
          </a:p>
          <a:p>
            <a:pPr lvl="1"/>
            <a:r>
              <a:rPr lang="pt-BR" dirty="0"/>
              <a:t>Mapear os idosos de risco da área de abrangência</a:t>
            </a:r>
          </a:p>
          <a:p>
            <a:pPr lvl="1"/>
            <a:r>
              <a:rPr lang="pt-BR" dirty="0"/>
              <a:t>Promover a saúde da população idosa.</a:t>
            </a:r>
          </a:p>
          <a:p>
            <a:endParaRPr lang="pt-BR" dirty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4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Estratégica – Projeto de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Metas</a:t>
            </a:r>
          </a:p>
          <a:p>
            <a:r>
              <a:rPr lang="pt-BR" dirty="0" smtClean="0"/>
              <a:t>Metodologia</a:t>
            </a:r>
          </a:p>
          <a:p>
            <a:pPr lvl="1"/>
            <a:r>
              <a:rPr lang="pt-BR" dirty="0" smtClean="0"/>
              <a:t>Detalhamento das ações</a:t>
            </a:r>
          </a:p>
          <a:p>
            <a:pPr lvl="2"/>
            <a:r>
              <a:rPr lang="pt-BR" dirty="0" smtClean="0"/>
              <a:t>Monitoramento e avaliação</a:t>
            </a:r>
          </a:p>
          <a:p>
            <a:pPr lvl="2"/>
            <a:r>
              <a:rPr lang="pt-BR" dirty="0" smtClean="0"/>
              <a:t>Organização e gestão do serviço</a:t>
            </a:r>
          </a:p>
          <a:p>
            <a:pPr lvl="2"/>
            <a:r>
              <a:rPr lang="pt-BR" dirty="0" smtClean="0"/>
              <a:t>Engajamento público</a:t>
            </a:r>
          </a:p>
          <a:p>
            <a:pPr lvl="2"/>
            <a:r>
              <a:rPr lang="pt-BR" dirty="0" smtClean="0"/>
              <a:t>Qualificação da prática clínica</a:t>
            </a:r>
          </a:p>
          <a:p>
            <a:pPr lvl="1"/>
            <a:r>
              <a:rPr lang="pt-BR" dirty="0" smtClean="0"/>
              <a:t>Indicadores</a:t>
            </a:r>
          </a:p>
          <a:p>
            <a:pPr lvl="1"/>
            <a:r>
              <a:rPr lang="pt-BR" dirty="0" smtClean="0"/>
              <a:t>Logística</a:t>
            </a:r>
          </a:p>
          <a:p>
            <a:pPr lvl="1"/>
            <a:r>
              <a:rPr lang="pt-BR" dirty="0" smtClean="0"/>
              <a:t>Cronograma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4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Ações desenvolvidas</a:t>
            </a:r>
          </a:p>
          <a:p>
            <a:r>
              <a:rPr lang="pt-BR" dirty="0" smtClean="0"/>
              <a:t>Ações não desenvolvidas</a:t>
            </a:r>
          </a:p>
          <a:p>
            <a:r>
              <a:rPr lang="pt-BR" dirty="0" smtClean="0"/>
              <a:t>Coleta e sistematização de dados</a:t>
            </a:r>
          </a:p>
          <a:p>
            <a:r>
              <a:rPr lang="pt-BR" dirty="0" smtClean="0"/>
              <a:t>Incorporação das ações à rotina do serviço</a:t>
            </a:r>
            <a:endParaRPr lang="pt-BR" dirty="0"/>
          </a:p>
        </p:txBody>
      </p:sp>
      <p:pic>
        <p:nvPicPr>
          <p:cNvPr id="4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1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44673331"/>
              </p:ext>
            </p:extLst>
          </p:nvPr>
        </p:nvGraphicFramePr>
        <p:xfrm>
          <a:off x="841617" y="2251393"/>
          <a:ext cx="3006462" cy="232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7584" y="458112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2 Cobertura do programa de atenção à saúde do idoso no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633930890"/>
              </p:ext>
            </p:extLst>
          </p:nvPr>
        </p:nvGraphicFramePr>
        <p:xfrm>
          <a:off x="4788024" y="2276872"/>
          <a:ext cx="30243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788024" y="458112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6 Proporção de idosos com prescrição de medicamentos da Farmácia Popular priorizada,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pic>
        <p:nvPicPr>
          <p:cNvPr id="9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76"/>
          <a:stretch/>
        </p:blipFill>
        <p:spPr bwMode="auto">
          <a:xfrm>
            <a:off x="7308304" y="5733256"/>
            <a:ext cx="1512168" cy="100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8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Avaliação da Intervenção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395536" y="1495325"/>
            <a:ext cx="8229600" cy="4525963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15265630"/>
              </p:ext>
            </p:extLst>
          </p:nvPr>
        </p:nvGraphicFramePr>
        <p:xfrm>
          <a:off x="539552" y="2204864"/>
          <a:ext cx="2343656" cy="201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56633555"/>
              </p:ext>
            </p:extLst>
          </p:nvPr>
        </p:nvGraphicFramePr>
        <p:xfrm>
          <a:off x="3275856" y="2204864"/>
          <a:ext cx="2376263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2" y="450912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3 Proporção de idosos com Avaliação Multidimensional Rápida em dia,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75856" y="4509120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4 Proporção de idosos com exame clínico apropriado em dia,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363618190"/>
              </p:ext>
            </p:extLst>
          </p:nvPr>
        </p:nvGraphicFramePr>
        <p:xfrm>
          <a:off x="6156176" y="2204864"/>
          <a:ext cx="237626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084168" y="4492277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5 Proporção de idosos hipertensos e/ou diabéticos com solicitação de exames complementares periódicos em dia,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136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Avaliação da Intervenção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72205330"/>
              </p:ext>
            </p:extLst>
          </p:nvPr>
        </p:nvGraphicFramePr>
        <p:xfrm>
          <a:off x="683568" y="1916833"/>
          <a:ext cx="223224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3568" y="407707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7 Proporção de idosos acamados ou com problemas de locomoção cadastrados,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19872" y="4077072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8 Proporção de idosos acamados ou com problemas de locomoção com visita domiciliar,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44208" y="4077072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Figura 9 Proporção de idosos com verificação da pressão arterial na última consulta, Centro de Saúde Emília Leite, São Francisco do Oeste/RN, 2014</a:t>
            </a:r>
            <a:endParaRPr lang="pt-BR" sz="1200" dirty="0"/>
          </a:p>
          <a:p>
            <a:pPr algn="ctr"/>
            <a:endParaRPr lang="pt-BR" sz="12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53590467"/>
              </p:ext>
            </p:extLst>
          </p:nvPr>
        </p:nvGraphicFramePr>
        <p:xfrm>
          <a:off x="3419872" y="1916832"/>
          <a:ext cx="22322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199176696"/>
              </p:ext>
            </p:extLst>
          </p:nvPr>
        </p:nvGraphicFramePr>
        <p:xfrm>
          <a:off x="6300192" y="1916832"/>
          <a:ext cx="22322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52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Avaliação da Intervenção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pt-BR" smtClean="0"/>
              <a:t>Resultados</a:t>
            </a:r>
            <a:endParaRPr lang="pt-BR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17395603"/>
              </p:ext>
            </p:extLst>
          </p:nvPr>
        </p:nvGraphicFramePr>
        <p:xfrm>
          <a:off x="611560" y="1988840"/>
          <a:ext cx="2232247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4149080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10 Proporção de idosos com registro na ficha espelho em dia, Centro de Saúde Emília Leite, São Francisco do Oeste/RN, 2014</a:t>
            </a:r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347864" y="4149080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11 Proporção de idosos com avaliação de risco para morbimortalidade em dia, Centro de Saúde Emília Leite, São Francisco do Oeste/RN, 2014</a:t>
            </a:r>
            <a:endParaRPr lang="pt-BR" sz="1400" dirty="0"/>
          </a:p>
          <a:p>
            <a:pPr algn="ctr"/>
            <a:endParaRPr lang="pt-BR" sz="1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349321916"/>
              </p:ext>
            </p:extLst>
          </p:nvPr>
        </p:nvGraphicFramePr>
        <p:xfrm>
          <a:off x="3275856" y="1988840"/>
          <a:ext cx="2293493" cy="206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132193984"/>
              </p:ext>
            </p:extLst>
          </p:nvPr>
        </p:nvGraphicFramePr>
        <p:xfrm>
          <a:off x="6029819" y="1988840"/>
          <a:ext cx="21602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084168" y="4149080"/>
            <a:ext cx="21602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Figura 12 Proporção de idosos com avaliação para fragilização na velhice em dia, Centro de Saúde Emília Leite, São Francisco do Oeste/RN, 2014</a:t>
            </a:r>
            <a:endParaRPr lang="pt-BR" sz="1400" dirty="0"/>
          </a:p>
          <a:p>
            <a:pPr algn="ctr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9909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934</Words>
  <Application>Microsoft Office PowerPoint</Application>
  <PresentationFormat>Apresentação na tela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UNIVERSIDADE FEDERAL DE PELOTAS FACULDADE DE MEDICINA DEPARTAMENTO DE MEDICINA SOCIAL CURSO DE ESPECIALIZAÇÃO EM SAÚDE DA FAMÍLIA MODALIDADE À DISTÂNCIA </vt:lpstr>
      <vt:lpstr>Análise Situacional</vt:lpstr>
      <vt:lpstr>Análise Estratégica – Projeto de Intervenção</vt:lpstr>
      <vt:lpstr>Análise Estratégica – Projeto de Intervenção</vt:lpstr>
      <vt:lpstr>Relatório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Avaliação da Intervenção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Situacional</dc:title>
  <dc:creator>Marina</dc:creator>
  <cp:lastModifiedBy>Marina</cp:lastModifiedBy>
  <cp:revision>11</cp:revision>
  <dcterms:created xsi:type="dcterms:W3CDTF">2015-01-21T21:42:26Z</dcterms:created>
  <dcterms:modified xsi:type="dcterms:W3CDTF">2015-01-23T01:09:10Z</dcterms:modified>
</cp:coreProperties>
</file>