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  <p:sldId id="278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7" d="100"/>
          <a:sy n="47" d="100"/>
        </p:scale>
        <p:origin x="-114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F627D-8F5E-482A-9D0C-E66BD2C13714}" type="datetimeFigureOut">
              <a:rPr lang="pt-BR" smtClean="0"/>
              <a:t>26/02/2014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98E6-D40F-4CD1-BE07-A02D057DC749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F627D-8F5E-482A-9D0C-E66BD2C13714}" type="datetimeFigureOut">
              <a:rPr lang="pt-BR" smtClean="0"/>
              <a:t>26/02/2014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98E6-D40F-4CD1-BE07-A02D057DC74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F627D-8F5E-482A-9D0C-E66BD2C13714}" type="datetimeFigureOut">
              <a:rPr lang="pt-BR" smtClean="0"/>
              <a:t>26/02/2014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98E6-D40F-4CD1-BE07-A02D057DC74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F627D-8F5E-482A-9D0C-E66BD2C13714}" type="datetimeFigureOut">
              <a:rPr lang="pt-BR" smtClean="0"/>
              <a:t>26/02/2014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98E6-D40F-4CD1-BE07-A02D057DC74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F627D-8F5E-482A-9D0C-E66BD2C13714}" type="datetimeFigureOut">
              <a:rPr lang="pt-BR" smtClean="0"/>
              <a:t>26/02/2014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98E6-D40F-4CD1-BE07-A02D057DC749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F627D-8F5E-482A-9D0C-E66BD2C13714}" type="datetimeFigureOut">
              <a:rPr lang="pt-BR" smtClean="0"/>
              <a:t>26/02/2014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98E6-D40F-4CD1-BE07-A02D057DC74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F627D-8F5E-482A-9D0C-E66BD2C13714}" type="datetimeFigureOut">
              <a:rPr lang="pt-BR" smtClean="0"/>
              <a:t>26/02/2014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98E6-D40F-4CD1-BE07-A02D057DC74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F627D-8F5E-482A-9D0C-E66BD2C13714}" type="datetimeFigureOut">
              <a:rPr lang="pt-BR" smtClean="0"/>
              <a:t>26/02/2014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98E6-D40F-4CD1-BE07-A02D057DC74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F627D-8F5E-482A-9D0C-E66BD2C13714}" type="datetimeFigureOut">
              <a:rPr lang="pt-BR" smtClean="0"/>
              <a:t>26/02/2014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98E6-D40F-4CD1-BE07-A02D057DC74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F627D-8F5E-482A-9D0C-E66BD2C13714}" type="datetimeFigureOut">
              <a:rPr lang="pt-BR" smtClean="0"/>
              <a:t>26/02/2014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98E6-D40F-4CD1-BE07-A02D057DC74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F627D-8F5E-482A-9D0C-E66BD2C13714}" type="datetimeFigureOut">
              <a:rPr lang="pt-BR" smtClean="0"/>
              <a:t>26/02/2014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76198E6-D40F-4CD1-BE07-A02D057DC749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7F627D-8F5E-482A-9D0C-E66BD2C13714}" type="datetimeFigureOut">
              <a:rPr lang="pt-BR" smtClean="0"/>
              <a:t>26/02/2014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6198E6-D40F-4CD1-BE07-A02D057DC749}" type="slidenum">
              <a:rPr lang="pt-BR" smtClean="0"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8072494" cy="3429024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100" b="1" dirty="0" smtClean="0">
                <a:solidFill>
                  <a:schemeClr val="bg1"/>
                </a:solidFill>
              </a:rPr>
              <a:t>Universidade </a:t>
            </a:r>
            <a:r>
              <a:rPr lang="pt-BR" sz="3100" b="1" dirty="0">
                <a:solidFill>
                  <a:schemeClr val="bg1"/>
                </a:solidFill>
              </a:rPr>
              <a:t>Aberta do SUS – UNASUS</a:t>
            </a:r>
            <a:r>
              <a:rPr lang="pt-BR" sz="3100" dirty="0" smtClean="0">
                <a:solidFill>
                  <a:schemeClr val="bg1"/>
                </a:solidFill>
              </a:rPr>
              <a:t> </a:t>
            </a:r>
            <a:br>
              <a:rPr lang="pt-BR" sz="3100" dirty="0" smtClean="0">
                <a:solidFill>
                  <a:schemeClr val="bg1"/>
                </a:solidFill>
              </a:rPr>
            </a:br>
            <a:r>
              <a:rPr lang="pt-BR" sz="3100" b="1" dirty="0" smtClean="0">
                <a:solidFill>
                  <a:schemeClr val="bg1"/>
                </a:solidFill>
              </a:rPr>
              <a:t>Universidade </a:t>
            </a:r>
            <a:r>
              <a:rPr lang="pt-BR" sz="3100" b="1" dirty="0">
                <a:solidFill>
                  <a:schemeClr val="bg1"/>
                </a:solidFill>
              </a:rPr>
              <a:t>Federal de Pelotas</a:t>
            </a:r>
            <a:r>
              <a:rPr lang="pt-BR" sz="3100" dirty="0">
                <a:solidFill>
                  <a:schemeClr val="bg1"/>
                </a:solidFill>
              </a:rPr>
              <a:t/>
            </a:r>
            <a:br>
              <a:rPr lang="pt-BR" sz="3100" dirty="0">
                <a:solidFill>
                  <a:schemeClr val="bg1"/>
                </a:solidFill>
              </a:rPr>
            </a:br>
            <a:r>
              <a:rPr lang="pt-BR" sz="3100" b="1" dirty="0">
                <a:solidFill>
                  <a:schemeClr val="bg1"/>
                </a:solidFill>
              </a:rPr>
              <a:t>Especialização em Saúde da </a:t>
            </a:r>
            <a:r>
              <a:rPr lang="pt-BR" sz="3100" b="1" dirty="0" smtClean="0">
                <a:solidFill>
                  <a:schemeClr val="bg1"/>
                </a:solidFill>
              </a:rPr>
              <a:t>Família</a:t>
            </a:r>
            <a:br>
              <a:rPr lang="pt-BR" sz="3100" b="1" dirty="0" smtClean="0">
                <a:solidFill>
                  <a:schemeClr val="bg1"/>
                </a:solidFill>
              </a:rPr>
            </a:br>
            <a:r>
              <a:rPr lang="pt-BR" sz="3100" b="1" dirty="0" smtClean="0">
                <a:solidFill>
                  <a:schemeClr val="bg1"/>
                </a:solidFill>
              </a:rPr>
              <a:t>Medicina social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2910" y="3143248"/>
            <a:ext cx="8001056" cy="3143272"/>
          </a:xfrm>
        </p:spPr>
        <p:txBody>
          <a:bodyPr>
            <a:normAutofit fontScale="40000" lnSpcReduction="20000"/>
          </a:bodyPr>
          <a:lstStyle/>
          <a:p>
            <a:endParaRPr lang="pt-BR" b="1" dirty="0"/>
          </a:p>
          <a:p>
            <a:pPr algn="ctr">
              <a:lnSpc>
                <a:spcPct val="120000"/>
              </a:lnSpc>
            </a:pPr>
            <a:r>
              <a:rPr lang="pt-BR" sz="5900" b="1" dirty="0" smtClean="0">
                <a:solidFill>
                  <a:schemeClr val="bg1"/>
                </a:solidFill>
              </a:rPr>
              <a:t>Qualificação  do </a:t>
            </a:r>
            <a:r>
              <a:rPr lang="pt-BR" sz="5900" b="1" dirty="0">
                <a:solidFill>
                  <a:schemeClr val="bg1"/>
                </a:solidFill>
              </a:rPr>
              <a:t>cuidado a criança na </a:t>
            </a:r>
            <a:r>
              <a:rPr lang="pt-BR" sz="5900" b="1" dirty="0" smtClean="0">
                <a:solidFill>
                  <a:schemeClr val="bg1"/>
                </a:solidFill>
              </a:rPr>
              <a:t>ESF Planaltina no município de Passo </a:t>
            </a:r>
            <a:r>
              <a:rPr lang="pt-BR" sz="5900" b="1" dirty="0">
                <a:solidFill>
                  <a:schemeClr val="bg1"/>
                </a:solidFill>
              </a:rPr>
              <a:t>Fundo </a:t>
            </a:r>
            <a:r>
              <a:rPr lang="pt-BR" sz="5900" b="1" dirty="0" smtClean="0">
                <a:solidFill>
                  <a:schemeClr val="bg1"/>
                </a:solidFill>
              </a:rPr>
              <a:t>– RS</a:t>
            </a:r>
          </a:p>
          <a:p>
            <a:pPr algn="ctr">
              <a:lnSpc>
                <a:spcPct val="120000"/>
              </a:lnSpc>
            </a:pPr>
            <a:endParaRPr lang="pt-BR" b="1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endParaRPr lang="pt-BR" b="1" dirty="0" smtClean="0">
              <a:solidFill>
                <a:schemeClr val="bg1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pt-BR" sz="4200" b="1" dirty="0" smtClean="0">
                <a:solidFill>
                  <a:schemeClr val="bg1"/>
                </a:solidFill>
              </a:rPr>
              <a:t>Aluna: Marina </a:t>
            </a:r>
            <a:r>
              <a:rPr lang="pt-BR" sz="4200" b="1" dirty="0">
                <a:solidFill>
                  <a:schemeClr val="bg1"/>
                </a:solidFill>
              </a:rPr>
              <a:t>Muneroli </a:t>
            </a:r>
            <a:r>
              <a:rPr lang="pt-BR" sz="4200" b="1" dirty="0" smtClean="0">
                <a:solidFill>
                  <a:schemeClr val="bg1"/>
                </a:solidFill>
              </a:rPr>
              <a:t>Marin</a:t>
            </a:r>
          </a:p>
          <a:p>
            <a:pPr algn="ctr">
              <a:lnSpc>
                <a:spcPct val="120000"/>
              </a:lnSpc>
            </a:pPr>
            <a:r>
              <a:rPr lang="pt-BR" sz="4200" b="1" dirty="0" smtClean="0">
                <a:solidFill>
                  <a:schemeClr val="bg1"/>
                </a:solidFill>
              </a:rPr>
              <a:t>Orientadora: </a:t>
            </a:r>
            <a:r>
              <a:rPr lang="pt-BR" sz="4200" b="1" dirty="0">
                <a:solidFill>
                  <a:schemeClr val="bg1"/>
                </a:solidFill>
              </a:rPr>
              <a:t>Francieli Cristina Sponchiado</a:t>
            </a:r>
            <a:endParaRPr lang="pt-BR" sz="4200" dirty="0">
              <a:solidFill>
                <a:schemeClr val="bg1"/>
              </a:solidFill>
            </a:endParaRPr>
          </a:p>
          <a:p>
            <a:pPr algn="ctr">
              <a:lnSpc>
                <a:spcPct val="120000"/>
              </a:lnSpc>
            </a:pPr>
            <a:endParaRPr lang="pt-BR" sz="4200" dirty="0">
              <a:solidFill>
                <a:schemeClr val="bg1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pt-BR" sz="4200" b="1" dirty="0">
                <a:solidFill>
                  <a:schemeClr val="bg1"/>
                </a:solidFill>
              </a:rPr>
              <a:t>Pelotas, Março de 2014.</a:t>
            </a:r>
            <a:endParaRPr lang="pt-BR" sz="4200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pt-BR" sz="3600" b="1" dirty="0">
                <a:solidFill>
                  <a:schemeClr val="tx1"/>
                </a:solidFill>
              </a:rPr>
              <a:t> </a:t>
            </a:r>
            <a:endParaRPr lang="pt-BR" sz="3600" dirty="0">
              <a:solidFill>
                <a:schemeClr val="tx1"/>
              </a:solidFill>
            </a:endParaRPr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496" y="500042"/>
            <a:ext cx="1143008" cy="714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6743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O objetivo 2 - Melhorar a adesão ao programa de Saúde da criança, foram traçadas 2 metas: </a:t>
            </a:r>
          </a:p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A meta 2.1 foi fazer busca ativa a 100 % das crianças faltosas ao programa;</a:t>
            </a: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meta 2.2 foi fazer busca ativa a 100 % das crianças faltosas ao primeiro atendimento odontológico;</a:t>
            </a:r>
          </a:p>
          <a:p>
            <a:pPr>
              <a:buFont typeface="Wingdings" pitchFamily="2" charset="2"/>
              <a:buChar char="ü"/>
            </a:pPr>
            <a:endParaRPr lang="pt-BR" sz="2400" dirty="0">
              <a:latin typeface="+mj-lt"/>
            </a:endParaRPr>
          </a:p>
        </p:txBody>
      </p:sp>
      <p:pic>
        <p:nvPicPr>
          <p:cNvPr id="4" name="Imagem 3"/>
          <p:cNvPicPr/>
          <p:nvPr/>
        </p:nvPicPr>
        <p:blipFill>
          <a:blip r:embed="rId2"/>
          <a:srcRect l="2461" t="39174" r="2736" b="18968"/>
          <a:stretch>
            <a:fillRect/>
          </a:stretch>
        </p:blipFill>
        <p:spPr bwMode="auto">
          <a:xfrm>
            <a:off x="928662" y="2143116"/>
            <a:ext cx="7643866" cy="1483744"/>
          </a:xfrm>
          <a:prstGeom prst="rect">
            <a:avLst/>
          </a:prstGeom>
          <a:noFill/>
        </p:spPr>
      </p:pic>
      <p:pic>
        <p:nvPicPr>
          <p:cNvPr id="5" name="Imagem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4786322"/>
            <a:ext cx="742955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Objetivo 3 - Melhorar a qualidade do atendimento a criança:</a:t>
            </a:r>
          </a:p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meta 3.1. Monitorar o crescimento em 100 % das crianças;</a:t>
            </a:r>
          </a:p>
          <a:p>
            <a:pPr>
              <a:buFont typeface="Wingdings" pitchFamily="2" charset="2"/>
              <a:buChar char="ü"/>
            </a:pPr>
            <a:endParaRPr lang="pt-BR" sz="2400" dirty="0" smtClean="0"/>
          </a:p>
          <a:p>
            <a:pPr>
              <a:buFont typeface="Wingdings" pitchFamily="2" charset="2"/>
              <a:buChar char="ü"/>
            </a:pPr>
            <a:endParaRPr lang="pt-BR" sz="2400" dirty="0" smtClean="0"/>
          </a:p>
          <a:p>
            <a:pPr>
              <a:buFont typeface="Wingdings" pitchFamily="2" charset="2"/>
              <a:buChar char="ü"/>
            </a:pPr>
            <a:endParaRPr lang="pt-BR" sz="2400" dirty="0" smtClean="0"/>
          </a:p>
          <a:p>
            <a:pPr>
              <a:buFont typeface="Wingdings" pitchFamily="2" charset="2"/>
              <a:buChar char="ü"/>
            </a:pPr>
            <a:endParaRPr lang="pt-BR" sz="2400" dirty="0" smtClean="0"/>
          </a:p>
          <a:p>
            <a:pPr>
              <a:buFont typeface="Wingdings" pitchFamily="2" charset="2"/>
              <a:buChar char="ü"/>
            </a:pPr>
            <a:endParaRPr lang="pt-BR" sz="2400" dirty="0" smtClean="0"/>
          </a:p>
          <a:p>
            <a:pPr>
              <a:buFont typeface="Wingdings" pitchFamily="2" charset="2"/>
              <a:buChar char="ü"/>
            </a:pPr>
            <a:r>
              <a:rPr lang="pt-BR" sz="2400" dirty="0" smtClean="0"/>
              <a:t>meta 3.2. Monitorar 100 % das crianças com déficit de peso;</a:t>
            </a:r>
          </a:p>
          <a:p>
            <a:pPr>
              <a:buFont typeface="Wingdings" pitchFamily="2" charset="2"/>
              <a:buChar char="ü"/>
            </a:pPr>
            <a:endParaRPr lang="pt-BR" sz="2400" dirty="0">
              <a:latin typeface="+mj-lt"/>
            </a:endParaRPr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71612"/>
            <a:ext cx="735811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4500570"/>
            <a:ext cx="735811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meta 3.3. Monitorar 100% das crianças com excesso de peso;</a:t>
            </a:r>
          </a:p>
          <a:p>
            <a:pPr>
              <a:buFont typeface="Wingdings" pitchFamily="2" charset="2"/>
              <a:buChar char="ü"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meta 3.4. Monitorar o desenvolvimento de 100% das crianças cadastradas;</a:t>
            </a:r>
          </a:p>
          <a:p>
            <a:endParaRPr lang="pt-BR" sz="2400" dirty="0">
              <a:latin typeface="+mj-lt"/>
            </a:endParaRPr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357298"/>
            <a:ext cx="742955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4143380"/>
            <a:ext cx="728667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meta 3.5. Vacinar 100% das crianças de acordo com a idade;</a:t>
            </a: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A meta 3.6. Realizar suplementação de ferro em 100 % das crianças;</a:t>
            </a:r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285860"/>
            <a:ext cx="7429552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4000504"/>
            <a:ext cx="7072362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meta 3.7. Realizar triagem auditiva em 100 % das crianças;</a:t>
            </a: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meta 3.8. Realizar o teste do pezinho em 100% das crianças;</a:t>
            </a:r>
          </a:p>
          <a:p>
            <a:pPr>
              <a:buNone/>
            </a:pPr>
            <a:r>
              <a:rPr lang="pt-BR" sz="2400" dirty="0" smtClean="0"/>
              <a:t> </a:t>
            </a:r>
            <a:endParaRPr lang="pt-BR" sz="2400" dirty="0">
              <a:latin typeface="+mj-lt"/>
            </a:endParaRPr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214422"/>
            <a:ext cx="685804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3929066"/>
            <a:ext cx="692948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meta 3.9. Realizar a escovação supervisionada com creme dental em 100 % das crianças frequentadoras da creche;</a:t>
            </a: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>
              <a:buNone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meta 3.10. Concluir o tratamento odontológico em 100% das crianças entre 6 a 72 meses;</a:t>
            </a: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endParaRPr lang="pt-BR" sz="2400" dirty="0">
              <a:latin typeface="+mj-lt"/>
            </a:endParaRPr>
          </a:p>
        </p:txBody>
      </p:sp>
      <p:pic>
        <p:nvPicPr>
          <p:cNvPr id="4" name="Imagem 3"/>
          <p:cNvPicPr/>
          <p:nvPr/>
        </p:nvPicPr>
        <p:blipFill>
          <a:blip r:embed="rId2"/>
          <a:srcRect l="3035" t="33243" r="2875" b="28967"/>
          <a:stretch>
            <a:fillRect/>
          </a:stretch>
        </p:blipFill>
        <p:spPr bwMode="auto">
          <a:xfrm>
            <a:off x="1071538" y="1428736"/>
            <a:ext cx="6929486" cy="1643074"/>
          </a:xfrm>
          <a:prstGeom prst="rect">
            <a:avLst/>
          </a:prstGeom>
          <a:noFill/>
        </p:spPr>
      </p:pic>
      <p:pic>
        <p:nvPicPr>
          <p:cNvPr id="5" name="Imagem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4071942"/>
            <a:ext cx="692948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objetivo 4 -Melhorar os registro:s das informações:</a:t>
            </a:r>
          </a:p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Meta. Manter o registro na ficha espelho de saúde da criança em 100 % dos atendimentos;</a:t>
            </a: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O objetivo 5 -mapear as crianças de risco pertencentes a área de abrangência:</a:t>
            </a:r>
          </a:p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meta 5.1 . Realizar avaliação de risco em 100 % das crianças;</a:t>
            </a: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endParaRPr lang="pt-BR" sz="2400" dirty="0">
              <a:latin typeface="+mj-lt"/>
            </a:endParaRPr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714488"/>
            <a:ext cx="650085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4643446"/>
            <a:ext cx="664373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7223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Objetivo 6 - Promover a saúde e teve pactuado 7 metas, sendo elas:</a:t>
            </a:r>
          </a:p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meta 6.1. Dar orientações e prevenir acidentes na infância em 100% das consultas;</a:t>
            </a: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>
              <a:buNone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meta 6.2.  Colocar 100% das crianças para mamar na primeira consulta;</a:t>
            </a: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endParaRPr lang="pt-BR" sz="2400" dirty="0">
              <a:latin typeface="+mj-lt"/>
            </a:endParaRPr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285992"/>
            <a:ext cx="757242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4714884"/>
            <a:ext cx="740030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meta 6.3. Fornecer orientação nutricional de acordo com a faixa etária em 100 % das crianças;</a:t>
            </a: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>
              <a:buNone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meta 6.4. Fornecer orientação sobre higiene bucal e prevenção de carie em 100% das crianças que frequentam a creche;</a:t>
            </a:r>
            <a:endParaRPr lang="pt-BR" sz="2400" dirty="0">
              <a:latin typeface="+mj-lt"/>
            </a:endParaRPr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00174"/>
            <a:ext cx="714380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4500570"/>
            <a:ext cx="714380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meta 6.5. Orientação para pais ou responsáveis sobre a higiene bucal e prevenção de cáries nas crianças;</a:t>
            </a:r>
          </a:p>
          <a:p>
            <a:endParaRPr lang="pt-BR" sz="2400" dirty="0" smtClean="0">
              <a:latin typeface="+mj-lt"/>
            </a:endParaRPr>
          </a:p>
          <a:p>
            <a:endParaRPr lang="pt-BR" sz="2400" dirty="0" smtClean="0">
              <a:latin typeface="+mj-lt"/>
            </a:endParaRPr>
          </a:p>
          <a:p>
            <a:endParaRPr lang="pt-BR" sz="2400" dirty="0" smtClean="0">
              <a:latin typeface="+mj-lt"/>
            </a:endParaRPr>
          </a:p>
          <a:p>
            <a:endParaRPr lang="pt-BR" sz="2400" dirty="0" smtClean="0">
              <a:latin typeface="+mj-lt"/>
            </a:endParaRPr>
          </a:p>
          <a:p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meta 6.6. Orientação sobre hábito e sucção nutritiva;</a:t>
            </a:r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571612"/>
            <a:ext cx="678661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4286256"/>
            <a:ext cx="657229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28694"/>
          </a:xfrm>
        </p:spPr>
        <p:txBody>
          <a:bodyPr>
            <a:normAutofit/>
          </a:bodyPr>
          <a:lstStyle/>
          <a:p>
            <a:pPr algn="ctr"/>
            <a:r>
              <a:rPr lang="pt-BR" sz="3000" b="1" dirty="0" smtClean="0">
                <a:solidFill>
                  <a:schemeClr val="tx1"/>
                </a:solidFill>
              </a:rPr>
              <a:t>Introdução</a:t>
            </a:r>
            <a:endParaRPr lang="pt-BR" sz="3000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/>
          </a:bodyPr>
          <a:lstStyle/>
          <a:p>
            <a:pPr marL="0" indent="0" algn="just"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O Projeto de Intervenção proposto visa qualificar o programa de puericultura (para as crianças de 0 a 6 anos de idade) pertencente à área de abrangência da ESF Planaltina no município de Passo Fundo;</a:t>
            </a:r>
          </a:p>
          <a:p>
            <a:pPr marL="0" indent="0" algn="just"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O município, possui uma média 180mil hab. segundo o IBGE 2012; </a:t>
            </a:r>
          </a:p>
          <a:p>
            <a:pPr marL="0" indent="0" algn="just"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Conta com 23 UBS, sendo 15 ESF e 08 UBS tradicionais,  05 CAIS alguns com especialidades em ginecologia e pediatria. Há 04  hospitais;</a:t>
            </a:r>
          </a:p>
          <a:p>
            <a:pPr marL="0" indent="0" algn="just"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Quanto aos exames complementares à maioria é disponibilizado pela secretaria municipal de saúde.</a:t>
            </a:r>
          </a:p>
          <a:p>
            <a:pPr marL="0" indent="714375" algn="just">
              <a:buNone/>
            </a:pPr>
            <a:endParaRPr lang="pt-BR" dirty="0" smtClean="0">
              <a:latin typeface="+mj-lt"/>
            </a:endParaRPr>
          </a:p>
          <a:p>
            <a:pPr marL="0" indent="714375" algn="just">
              <a:buNone/>
            </a:pPr>
            <a:endParaRPr lang="pt-BR" dirty="0" smtClean="0">
              <a:latin typeface="+mj-lt"/>
            </a:endParaRPr>
          </a:p>
          <a:p>
            <a:pPr marL="0" indent="714375" algn="just">
              <a:buNone/>
            </a:pPr>
            <a:endParaRPr lang="pt-BR" dirty="0" smtClean="0">
              <a:latin typeface="+mj-lt"/>
            </a:endParaRPr>
          </a:p>
          <a:p>
            <a:pPr marL="0" indent="714375" algn="just">
              <a:buNone/>
            </a:pPr>
            <a:endParaRPr lang="pt-BR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585791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meta 6.7. Orientação nutricional para pais e responsáveis de crianças que frequentam a creche;</a:t>
            </a: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Minha UBS tem 336 crianças adstritas e, portanto temos a convicção que estamos no caminho certo. Sob o aspecto da intervenção, os indicadores demonstram a pactuação e adequação com o projeto de intervenção outrora proposto. </a:t>
            </a:r>
          </a:p>
          <a:p>
            <a:pPr>
              <a:buFont typeface="Wingdings" pitchFamily="2" charset="2"/>
              <a:buChar char="ü"/>
            </a:pPr>
            <a:endParaRPr lang="pt-BR" sz="2400" dirty="0">
              <a:latin typeface="+mj-lt"/>
            </a:endParaRPr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00174"/>
            <a:ext cx="714380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8"/>
          </a:xfrm>
        </p:spPr>
        <p:txBody>
          <a:bodyPr>
            <a:normAutofit/>
          </a:bodyPr>
          <a:lstStyle/>
          <a:p>
            <a:pPr algn="ctr"/>
            <a:r>
              <a:rPr lang="pt-BR" sz="3000" b="1" dirty="0" smtClean="0">
                <a:solidFill>
                  <a:schemeClr val="tx1"/>
                </a:solidFill>
              </a:rPr>
              <a:t>Discussão</a:t>
            </a:r>
            <a:endParaRPr lang="pt-BR" sz="3000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3867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A intervenção propiciou à ampliação da cobertura da atenção as crianças, melhoria nos registros e qualificação no atendimento;</a:t>
            </a:r>
          </a:p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Exigiu as capacitação da equipe multidisciplinar para o atendimento das crianças de 0  à 72 meses. </a:t>
            </a:r>
          </a:p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Portanto, toda  a equipe contribuiu para a intervenção e pactuação das ações propostas. </a:t>
            </a:r>
            <a:endParaRPr lang="pt-BR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pt-BR" sz="3000" b="1" dirty="0" smtClean="0">
                <a:solidFill>
                  <a:schemeClr val="tx1"/>
                </a:solidFill>
              </a:rPr>
              <a:t>Reflexão critica </a:t>
            </a:r>
            <a:endParaRPr lang="pt-BR" sz="3000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/>
          </a:bodyPr>
          <a:lstStyle/>
          <a:p>
            <a:pPr marL="0" indent="898525" algn="just">
              <a:buNone/>
            </a:pPr>
            <a:r>
              <a:rPr lang="pt-BR" sz="2400" dirty="0" smtClean="0">
                <a:latin typeface="+mj-lt"/>
              </a:rPr>
              <a:t>Durante esses meses do curso houve muitos desafios, afinal, foi à primeira experiência que tive após a conclusão da graduação. No entanto, o curso dá o suporte necessário para a qualidade do aprendizado. </a:t>
            </a:r>
          </a:p>
          <a:p>
            <a:pPr marL="0" indent="898525" algn="just">
              <a:buNone/>
            </a:pPr>
            <a:r>
              <a:rPr lang="pt-BR" sz="2400" dirty="0" smtClean="0">
                <a:latin typeface="+mj-lt"/>
              </a:rPr>
              <a:t>No início houve um pouco de dificuldade na adaptação com as  tarefas, mas no decorrer do curso as dúvidas foram esclarecidas.</a:t>
            </a:r>
          </a:p>
          <a:p>
            <a:pPr marL="0" indent="898525" algn="just">
              <a:buNone/>
            </a:pPr>
            <a:r>
              <a:rPr lang="pt-BR" sz="2400" dirty="0" smtClean="0">
                <a:latin typeface="+mj-lt"/>
              </a:rPr>
              <a:t>Além disso, o material didático disponibilizado foi muito proveitoso, eram atualizados e de leitura agradável. Ao término do curso percebo que houve um grande aprendizado e pretendo que a unidade de continuidade aos trabalhos desenvolvidos.</a:t>
            </a: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algn="ctr">
              <a:buNone/>
            </a:pPr>
            <a:r>
              <a:rPr lang="pt-BR" sz="3000" b="1" dirty="0" smtClean="0">
                <a:latin typeface="+mj-lt"/>
              </a:rPr>
              <a:t>Grata pela atenção</a:t>
            </a:r>
          </a:p>
          <a:p>
            <a:pPr algn="ctr">
              <a:buNone/>
            </a:pPr>
            <a:r>
              <a:rPr lang="pt-BR" sz="3000" b="1" dirty="0" smtClean="0">
                <a:latin typeface="+mj-lt"/>
              </a:rPr>
              <a:t>Muito obrigada!</a:t>
            </a:r>
            <a:endParaRPr lang="pt-BR" sz="30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A ESF Planaltina possui uma população adstrita de aproximadamente 4.800 pessoas;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A unidade que é composta por 01 médica, 01 dentista, 01 enfermeira, 01 técnica de enfermagem, 01 ACS e 01 sanificadora;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Quanto à atenção à saúde da criança sempre se desenvolveu o programa de puericultura; com consultas médicas, atendimento odontológico e imunização;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Entretanto, a UBS possuía uma cobertura de 9% das crianças da área, ou seja, uma baixa cobertura, ocasionando certa preocupação à equipe no inicio da intervenção;</a:t>
            </a:r>
            <a:endParaRPr lang="pt-BR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8"/>
          </a:xfrm>
        </p:spPr>
        <p:txBody>
          <a:bodyPr>
            <a:normAutofit/>
          </a:bodyPr>
          <a:lstStyle/>
          <a:p>
            <a:pPr algn="ctr"/>
            <a:r>
              <a:rPr lang="pt-BR" sz="3000" b="1" dirty="0" smtClean="0">
                <a:solidFill>
                  <a:schemeClr val="tx1"/>
                </a:solidFill>
              </a:rPr>
              <a:t>Objetivo geral</a:t>
            </a:r>
            <a:endParaRPr lang="pt-BR" sz="3000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A intervenção busca: Melhorar a atenção à saúde da criança de 0 a 72 meses na ESF Planaltina, município de Passo Fundo, 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28694"/>
          </a:xfrm>
        </p:spPr>
        <p:txBody>
          <a:bodyPr>
            <a:normAutofit/>
          </a:bodyPr>
          <a:lstStyle/>
          <a:p>
            <a:pPr algn="ctr"/>
            <a:r>
              <a:rPr lang="pt-BR" sz="3000" b="1" dirty="0" smtClean="0">
                <a:solidFill>
                  <a:schemeClr val="tx1"/>
                </a:solidFill>
              </a:rPr>
              <a:t>Metodologia </a:t>
            </a:r>
            <a:endParaRPr lang="pt-BR" sz="3000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/>
          <a:lstStyle/>
          <a:p>
            <a:pPr>
              <a:buNone/>
            </a:pPr>
            <a:r>
              <a:rPr lang="pt-BR" sz="2400" b="1" dirty="0" smtClean="0">
                <a:latin typeface="+mj-lt"/>
              </a:rPr>
              <a:t>  Ações programáticas </a:t>
            </a:r>
          </a:p>
          <a:p>
            <a:pPr>
              <a:buNone/>
            </a:pPr>
            <a:endParaRPr lang="pt-BR" sz="2400" b="1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Ampliar a cobertura do programa de saúde da criança;</a:t>
            </a:r>
          </a:p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Melhorar adesão ao programa de Saúde da Criança;</a:t>
            </a:r>
          </a:p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Melhorar a qualidade do atendimento;</a:t>
            </a:r>
          </a:p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Melhorar os registros das informações;</a:t>
            </a:r>
          </a:p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Mapear as crianças de risco pertencentes à área de abrangência;</a:t>
            </a:r>
          </a:p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Promover Saúde às crianças</a:t>
            </a:r>
            <a:r>
              <a:rPr lang="pt-BR" sz="2400" dirty="0" smtClean="0"/>
              <a:t> de 0 a 72 meses de idade.</a:t>
            </a:r>
            <a:r>
              <a:rPr lang="pt-BR" sz="2400" dirty="0" smtClean="0">
                <a:latin typeface="+mj-lt"/>
              </a:rPr>
              <a:t> </a:t>
            </a:r>
          </a:p>
          <a:p>
            <a:pPr>
              <a:buNone/>
            </a:pPr>
            <a:r>
              <a:rPr lang="pt-BR" sz="2400" dirty="0" smtClean="0">
                <a:latin typeface="+mj-lt"/>
              </a:rPr>
              <a:t> 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89597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 smtClean="0"/>
              <a:t> </a:t>
            </a:r>
          </a:p>
          <a:p>
            <a:pPr>
              <a:buNone/>
            </a:pPr>
            <a:r>
              <a:rPr lang="pt-BR" b="1" dirty="0" smtClean="0">
                <a:latin typeface="+mj-lt"/>
              </a:rPr>
              <a:t>Logística</a:t>
            </a:r>
          </a:p>
          <a:p>
            <a:pPr>
              <a:buNone/>
            </a:pPr>
            <a:r>
              <a:rPr lang="pt-BR" b="1" dirty="0" smtClean="0">
                <a:latin typeface="+mj-lt"/>
              </a:rPr>
              <a:t> </a:t>
            </a:r>
          </a:p>
          <a:p>
            <a:pPr>
              <a:buFont typeface="Wingdings" pitchFamily="2" charset="2"/>
              <a:buChar char="ü"/>
            </a:pPr>
            <a:r>
              <a:rPr lang="pt-BR" sz="2400" i="1" dirty="0" smtClean="0">
                <a:latin typeface="+mj-lt"/>
              </a:rPr>
              <a:t>1 </a:t>
            </a:r>
            <a:r>
              <a:rPr lang="pt-BR" sz="2400" i="1" u="sng" dirty="0" smtClean="0">
                <a:latin typeface="+mj-lt"/>
              </a:rPr>
              <a:t>– </a:t>
            </a:r>
            <a:r>
              <a:rPr lang="pt-BR" sz="2400" u="sng" dirty="0" smtClean="0">
                <a:latin typeface="+mj-lt"/>
              </a:rPr>
              <a:t>Protocolo a ser utilizado</a:t>
            </a:r>
            <a:r>
              <a:rPr lang="pt-BR" sz="2400" dirty="0" smtClean="0">
                <a:latin typeface="+mj-lt"/>
              </a:rPr>
              <a:t>: Saúde da Criança: Crescimento e Desenvolvimento. Ministério da Saúde, 2012;</a:t>
            </a: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2 </a:t>
            </a:r>
            <a:r>
              <a:rPr lang="pt-BR" sz="2400" u="sng" dirty="0" smtClean="0">
                <a:latin typeface="+mj-lt"/>
              </a:rPr>
              <a:t>– Instrumento de monitoramento e coleta de dados</a:t>
            </a:r>
            <a:r>
              <a:rPr lang="pt-BR" sz="2400" dirty="0" smtClean="0">
                <a:latin typeface="+mj-lt"/>
              </a:rPr>
              <a:t>: Ficha espelho, listas de presença (para os grupos) e planilhas (anexos);</a:t>
            </a: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3 – </a:t>
            </a:r>
            <a:r>
              <a:rPr lang="pt-BR" sz="2400" u="sng" dirty="0" smtClean="0">
                <a:latin typeface="+mj-lt"/>
              </a:rPr>
              <a:t>Materiais necessários</a:t>
            </a:r>
            <a:r>
              <a:rPr lang="pt-BR" sz="2400" dirty="0" smtClean="0">
                <a:latin typeface="+mj-lt"/>
              </a:rPr>
              <a:t>: lápis, borracha, canetas, impressos, folhetos, cartolina, pastas, arquivos, pinceis atômicos, retroprojetor, tinta para impressora e folha de ofício.</a:t>
            </a:r>
          </a:p>
          <a:p>
            <a:pPr>
              <a:buNone/>
            </a:pPr>
            <a:r>
              <a:rPr lang="pt-BR" sz="2400" b="1" dirty="0" smtClean="0">
                <a:latin typeface="+mj-lt"/>
              </a:rPr>
              <a:t> </a:t>
            </a:r>
            <a:endParaRPr lang="pt-BR" sz="2400" dirty="0" smtClean="0">
              <a:latin typeface="+mj-lt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pPr algn="ctr"/>
            <a:r>
              <a:rPr lang="pt-BR" sz="3000" b="1" dirty="0" smtClean="0">
                <a:solidFill>
                  <a:schemeClr val="tx1"/>
                </a:solidFill>
              </a:rPr>
              <a:t>Resultados</a:t>
            </a:r>
            <a:r>
              <a:rPr lang="pt-BR" sz="3000" b="1" dirty="0" smtClean="0"/>
              <a:t> </a:t>
            </a:r>
            <a:endParaRPr lang="pt-BR" sz="3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O objetivo 1 - ampliar a cobertura da atenção a saúde da criança, teve pactuada 5 metas:</a:t>
            </a:r>
          </a:p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A meta 1.1. Ampliar para 80% a cobertura da atenção a saúde de criança entre 0e 72;</a:t>
            </a: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 marL="457200" indent="-457200"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endParaRPr lang="pt-BR" sz="2400" dirty="0">
              <a:latin typeface="+mj-lt"/>
            </a:endParaRPr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071810"/>
            <a:ext cx="792961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57166"/>
            <a:ext cx="8329642" cy="596743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meta 1.2. Realizar a primeira consulta na primeira semana de vida para 100 % das crianças cadastradas;</a:t>
            </a: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meta 1.3 .Amplia; a cobertura de ação coletiva de exame bucal.</a:t>
            </a:r>
          </a:p>
          <a:p>
            <a:pPr>
              <a:buFont typeface="Wingdings" pitchFamily="2" charset="2"/>
              <a:buChar char="ü"/>
            </a:pPr>
            <a:endParaRPr lang="pt-BR" sz="2400" dirty="0">
              <a:latin typeface="+mj-lt"/>
            </a:endParaRPr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357298"/>
            <a:ext cx="7429552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4143380"/>
            <a:ext cx="728667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7223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meta 1.4. Ampliar a cobertura da primeira consulta odontológica para 100% das crianças de 6 a 72 meses;</a:t>
            </a: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+mj-lt"/>
            </a:endParaRPr>
          </a:p>
          <a:p>
            <a:pPr>
              <a:buNone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+mj-lt"/>
              </a:rPr>
              <a:t>meta 1.5.ampliar a cobertura de primeira consulta odontológica em 100% das crianças de 6 a 72 meses classificadas como alto risco;</a:t>
            </a:r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643050"/>
            <a:ext cx="71438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4572008"/>
            <a:ext cx="707236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274</TotalTime>
  <Words>1015</Words>
  <Application>Microsoft Office PowerPoint</Application>
  <PresentationFormat>Apresentação na tela (4:3)</PresentationFormat>
  <Paragraphs>157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Fluxo</vt:lpstr>
      <vt:lpstr>        Universidade Aberta do SUS – UNASUS  Universidade Federal de Pelotas Especialização em Saúde da Família Medicina social </vt:lpstr>
      <vt:lpstr>Introdução</vt:lpstr>
      <vt:lpstr>Apresentação do PowerPoint</vt:lpstr>
      <vt:lpstr>Objetivo geral</vt:lpstr>
      <vt:lpstr>Metodologia </vt:lpstr>
      <vt:lpstr>Apresentação do PowerPoint</vt:lpstr>
      <vt:lpstr>Resultados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Discussão</vt:lpstr>
      <vt:lpstr>Reflexão critica 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– UNASUS Universidade Federal de Pelotas Especialização em Saúde da Família Medicina social</dc:title>
  <dc:creator>Usuário</dc:creator>
  <cp:lastModifiedBy>Marina</cp:lastModifiedBy>
  <cp:revision>29</cp:revision>
  <dcterms:created xsi:type="dcterms:W3CDTF">2014-02-24T20:26:17Z</dcterms:created>
  <dcterms:modified xsi:type="dcterms:W3CDTF">2014-02-26T10:32:12Z</dcterms:modified>
</cp:coreProperties>
</file>