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302" r:id="rId3"/>
    <p:sldId id="257" r:id="rId4"/>
    <p:sldId id="258" r:id="rId5"/>
    <p:sldId id="259" r:id="rId6"/>
    <p:sldId id="260" r:id="rId7"/>
    <p:sldId id="263" r:id="rId8"/>
    <p:sldId id="303" r:id="rId9"/>
    <p:sldId id="264" r:id="rId10"/>
    <p:sldId id="266" r:id="rId11"/>
    <p:sldId id="267" r:id="rId12"/>
    <p:sldId id="277" r:id="rId13"/>
    <p:sldId id="314" r:id="rId14"/>
    <p:sldId id="294" r:id="rId15"/>
    <p:sldId id="313" r:id="rId16"/>
    <p:sldId id="272" r:id="rId17"/>
    <p:sldId id="295" r:id="rId18"/>
    <p:sldId id="316" r:id="rId19"/>
    <p:sldId id="296" r:id="rId20"/>
    <p:sldId id="273" r:id="rId21"/>
    <p:sldId id="307" r:id="rId22"/>
    <p:sldId id="308" r:id="rId23"/>
    <p:sldId id="297" r:id="rId24"/>
    <p:sldId id="274" r:id="rId25"/>
    <p:sldId id="298" r:id="rId26"/>
    <p:sldId id="309" r:id="rId27"/>
    <p:sldId id="317" r:id="rId28"/>
    <p:sldId id="310" r:id="rId29"/>
    <p:sldId id="278" r:id="rId30"/>
    <p:sldId id="279" r:id="rId31"/>
    <p:sldId id="280" r:id="rId32"/>
    <p:sldId id="281" r:id="rId33"/>
    <p:sldId id="299" r:id="rId34"/>
    <p:sldId id="300" r:id="rId35"/>
    <p:sldId id="311" r:id="rId36"/>
    <p:sldId id="301" r:id="rId37"/>
    <p:sldId id="312" r:id="rId38"/>
    <p:sldId id="282" r:id="rId39"/>
    <p:sldId id="284" r:id="rId40"/>
    <p:sldId id="285" r:id="rId41"/>
    <p:sldId id="286" r:id="rId42"/>
    <p:sldId id="287" r:id="rId43"/>
    <p:sldId id="289" r:id="rId44"/>
    <p:sldId id="292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94624" autoAdjust="0"/>
  </p:normalViewPr>
  <p:slideViewPr>
    <p:cSldViewPr>
      <p:cViewPr>
        <p:scale>
          <a:sx n="77" d="100"/>
          <a:sy n="77" d="100"/>
        </p:scale>
        <p:origin x="-118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0B6C-11C3-4053-8259-9A6D1B6C4A6F}" type="datetimeFigureOut">
              <a:rPr lang="pt-BR" smtClean="0"/>
              <a:t>15/09/2015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888C-A955-4A76-B5F5-4DFC10244A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299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888C-A955-4A76-B5F5-4DFC10244A6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97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888C-A955-4A76-B5F5-4DFC10244A6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22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21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15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78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5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0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3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762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73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55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16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216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95D8-A1C7-4622-9209-5C9765D15953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5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330020" cy="1152128"/>
          </a:xfrm>
        </p:spPr>
        <p:txBody>
          <a:bodyPr>
            <a:normAutofit fontScale="90000"/>
          </a:bodyPr>
          <a:lstStyle/>
          <a:p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UNIVERSIDADE ABERTA DO SUS – UNASUS 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MODALIDADE À DISTÂNCIA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TURMA7    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dirty="0" smtClean="0">
                <a:solidFill>
                  <a:srgbClr val="660033"/>
                </a:solidFill>
                <a:latin typeface="Arial" panose="020B0604020202020204" pitchFamily="34" charset="0"/>
                <a:cs typeface="Arial" pitchFamily="34" charset="0"/>
              </a:rPr>
              <a:t>Melhoria </a:t>
            </a:r>
            <a: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atenção à saúde da criança, na UBS/ ESF </a:t>
            </a:r>
            <a:r>
              <a:rPr lang="pt-BR" sz="2200" dirty="0" err="1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Joventina</a:t>
            </a:r>
            <a: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Moura Lima , Pimenteira /PI.  </a:t>
            </a:r>
            <a:b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3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3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MARIO RUIZ REINOSO</a:t>
            </a:r>
            <a:br>
              <a:rPr lang="pt-BR" sz="1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Orientadora: Cleusa </a:t>
            </a:r>
            <a:r>
              <a:rPr lang="pt-BR" sz="1800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Marfiza</a:t>
            </a: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Guimaães</a:t>
            </a: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Jaccottet</a:t>
            </a: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  PELOTAS/RS</a:t>
            </a:r>
            <a:b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2015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115616" y="110645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1106458"/>
            <a:ext cx="1174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intervenção foi realizada tendo como referência </a:t>
            </a:r>
            <a:r>
              <a:rPr lang="pt-BR" sz="2800" dirty="0" smtClean="0">
                <a:solidFill>
                  <a:srgbClr val="660033"/>
                </a:solidFill>
              </a:rPr>
              <a:t>o Manual Técnico - </a:t>
            </a:r>
            <a:r>
              <a:rPr lang="pt-BR" sz="2800" dirty="0">
                <a:solidFill>
                  <a:srgbClr val="660033"/>
                </a:solidFill>
              </a:rPr>
              <a:t>Saúde da criança: crescimento e desenvolvimento 2012</a:t>
            </a:r>
            <a:r>
              <a:rPr lang="pt-BR" sz="2800" dirty="0" smtClean="0">
                <a:solidFill>
                  <a:srgbClr val="660033"/>
                </a:solidFill>
              </a:rPr>
              <a:t>. </a:t>
            </a:r>
            <a:r>
              <a:rPr lang="pt-BR" sz="2800" dirty="0">
                <a:solidFill>
                  <a:srgbClr val="660033"/>
                </a:solidFill>
              </a:rPr>
              <a:t>(Cadernos de Atenção Básica, n. </a:t>
            </a:r>
            <a:r>
              <a:rPr lang="pt-BR" sz="2800" dirty="0" smtClean="0">
                <a:solidFill>
                  <a:srgbClr val="660033"/>
                </a:solidFill>
              </a:rPr>
              <a:t>33)MS.</a:t>
            </a:r>
          </a:p>
          <a:p>
            <a:pPr algn="just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Utilizaremos para o monitoramento das ações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660033"/>
                </a:solidFill>
                <a:latin typeface="Arial"/>
                <a:cs typeface="Arial"/>
              </a:rPr>
              <a:t> ►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ficha do acompanhamento/espelho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660033"/>
                </a:solidFill>
                <a:latin typeface="Arial"/>
                <a:cs typeface="Arial"/>
              </a:rPr>
              <a:t>►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Caderneta da criança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800" dirty="0" smtClean="0">
                <a:solidFill>
                  <a:srgbClr val="660033"/>
                </a:solidFill>
                <a:latin typeface="Arial"/>
                <a:cs typeface="Arial"/>
              </a:rPr>
              <a:t>► 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ficha complementar de saúde bucal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800" dirty="0" smtClean="0">
                <a:solidFill>
                  <a:srgbClr val="660033"/>
                </a:solidFill>
                <a:latin typeface="Arial"/>
                <a:cs typeface="Arial"/>
              </a:rPr>
              <a:t>► 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planilha eletrônica  para coleta de dados.</a:t>
            </a:r>
          </a:p>
          <a:p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Para o objetivo 1.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Ampliar a cobertura da atenção à saúde da criança.</a:t>
            </a:r>
          </a:p>
          <a:p>
            <a:pPr algn="just"/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1.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Ampliar a cobertura da atenção à saúde da criança entre zero a 72 meses da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 de abrangência da UBS para 90%.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30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3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abrangência da UBS temos 120 crianças de 0 a 72 </a:t>
            </a:r>
            <a:r>
              <a:rPr lang="pt-BR" sz="30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meses. No </a:t>
            </a:r>
            <a:r>
              <a:rPr lang="pt-BR" sz="30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mês cadastramos 106 (88,3%), no segundo mês mais duas crianças 108 (90%) e ao final do terceiro mês estavam cadastradas 109 (90,8</a:t>
            </a:r>
            <a:r>
              <a:rPr lang="pt-BR" sz="30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 das crianças desta faixa etária</a:t>
            </a:r>
            <a:r>
              <a:rPr lang="pt-BR" sz="35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5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82" y="1909762"/>
            <a:ext cx="6410170" cy="35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b="1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Objetivo: 2.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Melhorar a qualidade do atendimento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à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criança.</a:t>
            </a:r>
            <a:br>
              <a:rPr lang="pt-BR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800" b="1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Meta: 2.1.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Realizar a primeira consulta na primeira semana de vida para 100% das crianças cadastradas.</a:t>
            </a:r>
            <a:br>
              <a:rPr lang="pt-BR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Resultados: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existiam 102 crianças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cadastradas, 92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(90%) tinham realizado a primeira consulta na primeira semana de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 da intervenção de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 criança cadastradas 99 (90,8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pt-BR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999922"/>
            <a:ext cx="7200800" cy="39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900" b="1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Meta: 2.2. </a:t>
            </a:r>
            <a: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Monitorar o crescimento em 100% das crianças</a:t>
            </a:r>
            <a:r>
              <a:rPr lang="pt-BR" sz="2900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pt-BR" sz="2900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900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pt-BR" sz="2900" b="1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Resultado</a:t>
            </a:r>
            <a: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: Conseguimos realizar monitoramento de crescimento para 100% das crianças </a:t>
            </a:r>
            <a:r>
              <a:rPr lang="pt-BR" sz="2900" dirty="0" smtClean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>cadastradas desde o primeiro mês da intervenção.</a:t>
            </a:r>
            <a: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900" dirty="0">
                <a:solidFill>
                  <a:srgbClr val="660033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06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2.3.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Monitorar 100% das crianças com déficit 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peso.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 Nos dois primeiros meses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intervenção três crianças apresentavam déficit de peso, mas somente duas tinha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monitoramento (67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%), ao final da intervenção conseguimos monitorar todas as três crianças com déficit de peso 100%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46970"/>
            <a:ext cx="7551662" cy="389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842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 2.4.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Monitorar 100% das crianças com excesso 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peso.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 início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intervenção de 4 crianças com excesso 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peso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3 (75%) tinham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monitoramento,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ao final da intervenção todas as crianças com excesso de peso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estavam sendo monitoradas.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089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571402"/>
            <a:ext cx="7481733" cy="38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3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63689" y="836712"/>
            <a:ext cx="5917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844824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660033"/>
                </a:solidFill>
              </a:rPr>
              <a:t>	A </a:t>
            </a:r>
            <a:r>
              <a:rPr lang="pt-BR" sz="2800" dirty="0">
                <a:solidFill>
                  <a:srgbClr val="660033"/>
                </a:solidFill>
              </a:rPr>
              <a:t>taxa de mortalidade infantil tem apresentado uma redução nas últimas décadas no </a:t>
            </a:r>
            <a:r>
              <a:rPr lang="pt-BR" sz="2800" dirty="0" smtClean="0">
                <a:solidFill>
                  <a:srgbClr val="660033"/>
                </a:solidFill>
              </a:rPr>
              <a:t>Brasil </a:t>
            </a:r>
            <a:r>
              <a:rPr lang="pt-BR" sz="2800" dirty="0">
                <a:solidFill>
                  <a:srgbClr val="660033"/>
                </a:solidFill>
              </a:rPr>
              <a:t>graças à</a:t>
            </a:r>
            <a:r>
              <a:rPr lang="pt-BR" sz="2800" dirty="0" smtClean="0">
                <a:solidFill>
                  <a:srgbClr val="660033"/>
                </a:solidFill>
              </a:rPr>
              <a:t> </a:t>
            </a:r>
            <a:r>
              <a:rPr lang="pt-BR" sz="2800" dirty="0">
                <a:solidFill>
                  <a:srgbClr val="660033"/>
                </a:solidFill>
              </a:rPr>
              <a:t>diminuição da pobreza, ampliação da cobertura da </a:t>
            </a:r>
            <a:r>
              <a:rPr lang="pt-BR" sz="2800" dirty="0" smtClean="0">
                <a:solidFill>
                  <a:srgbClr val="660033"/>
                </a:solidFill>
              </a:rPr>
              <a:t>ESF </a:t>
            </a:r>
            <a:r>
              <a:rPr lang="pt-BR" sz="2800" dirty="0">
                <a:solidFill>
                  <a:srgbClr val="660033"/>
                </a:solidFill>
              </a:rPr>
              <a:t>entre outros fatores</a:t>
            </a:r>
            <a:r>
              <a:rPr lang="pt-BR" sz="2800" dirty="0" smtClean="0">
                <a:solidFill>
                  <a:srgbClr val="660033"/>
                </a:solidFill>
              </a:rPr>
              <a:t>. </a:t>
            </a:r>
          </a:p>
          <a:p>
            <a:r>
              <a:rPr lang="pt-BR" sz="2800" dirty="0" smtClean="0">
                <a:solidFill>
                  <a:srgbClr val="660033"/>
                </a:solidFill>
              </a:rPr>
              <a:t>Entretanto </a:t>
            </a:r>
            <a:r>
              <a:rPr lang="pt-BR" sz="2800" dirty="0">
                <a:solidFill>
                  <a:srgbClr val="660033"/>
                </a:solidFill>
              </a:rPr>
              <a:t>a meta de garantir a </a:t>
            </a:r>
            <a:r>
              <a:rPr lang="pt-BR" sz="2800" dirty="0" smtClean="0">
                <a:solidFill>
                  <a:srgbClr val="660033"/>
                </a:solidFill>
              </a:rPr>
              <a:t>todas as </a:t>
            </a:r>
            <a:r>
              <a:rPr lang="pt-BR" sz="2800" dirty="0">
                <a:solidFill>
                  <a:srgbClr val="660033"/>
                </a:solidFill>
              </a:rPr>
              <a:t>criança </a:t>
            </a:r>
            <a:r>
              <a:rPr lang="pt-BR" sz="2800" dirty="0" smtClean="0">
                <a:solidFill>
                  <a:srgbClr val="660033"/>
                </a:solidFill>
              </a:rPr>
              <a:t>brasileiras </a:t>
            </a:r>
            <a:r>
              <a:rPr lang="pt-BR" sz="2800" dirty="0">
                <a:solidFill>
                  <a:srgbClr val="660033"/>
                </a:solidFill>
              </a:rPr>
              <a:t>o direito à vida e à saúde ainda não foi </a:t>
            </a:r>
            <a:r>
              <a:rPr lang="pt-BR" sz="2800" dirty="0" smtClean="0">
                <a:solidFill>
                  <a:srgbClr val="660033"/>
                </a:solidFill>
              </a:rPr>
              <a:t>alcançada plenamente, </a:t>
            </a:r>
            <a:r>
              <a:rPr lang="pt-BR" sz="2800" dirty="0">
                <a:solidFill>
                  <a:srgbClr val="660033"/>
                </a:solidFill>
              </a:rPr>
              <a:t>pois persistem desigualdades regionais e sociais </a:t>
            </a:r>
            <a:r>
              <a:rPr lang="pt-BR" sz="2800" dirty="0" smtClean="0">
                <a:solidFill>
                  <a:srgbClr val="660033"/>
                </a:solidFill>
              </a:rPr>
              <a:t>inaceitáveis.</a:t>
            </a:r>
            <a:endParaRPr lang="pt-BR" sz="28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31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r>
              <a:rPr lang="pt-BR" sz="31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Meta: 2.5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Monitorar o desenvolvimento em 100% das crianças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Resultado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Durante todo o período da intervenção 100% das crianças receberam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monitoramento do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desenvolvimento. 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 2.6.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Vacinar 100% das crianças de acordo com a idade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Resultado: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Durante todo o período da intervenção 100% das crianças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realizaram as vacinas em dia.</a:t>
            </a:r>
          </a:p>
          <a:p>
            <a:pPr algn="just"/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2.7.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suplementação de ferro em 100% das crianças de 6 a 24 meses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Resultado: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Se realizou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suplementação 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ferro em todas as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crianças de 6 a 24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meses, atingindo a meta de 100% nos três meses da intervenção. 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829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2.8.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triagem auditiva em 100% das crianças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Resultados: No início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intervenção somente 23 (21,7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%) das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crianças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cadastrada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tinha feito a triagem auditiva. No segundo mês 36 das 108 cadastradas (33,3%), ao final da intervenção das 109 crianças cadastradas 50 (45,9%) tinham realizado a triagem auditiva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185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08" y="2312988"/>
            <a:ext cx="6705323" cy="37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576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2.9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teste do pezinho em 100% das crianças até 7 dias de vida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Resultado: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início da intervenção de 106 crianças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 (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98,1%) 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tinha feito o teste do pezinho até os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7º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 de vida. Durante a intervenção mais 3 crianças novas realizaram o teste, ao final da intervenção das 109 crianças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cadastradas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 ( 98.2%) tinham realizado o teste do pezinho até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7º 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 de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vida. 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3"/>
            <a:ext cx="6912768" cy="417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159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Meta:2.10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avaliação da necessidade de atendimento odontológico em 100% das crianças de 6 e 72 meses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Resultados: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Ao início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intervenção de 97 crianças de 6 a 72 meses de idade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cadastrada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77 (79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%), e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ao final da intervenção de 100 crianças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cadastradas nesta faixa etária (100%)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haviam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realizado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avaliação odontológico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916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03379"/>
            <a:ext cx="5616624" cy="421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419872" y="692696"/>
            <a:ext cx="1714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357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2.11.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primeira consulta odontológica para 100% das crianças de 6 a 72 meses de idade moradoras da área de abrangência,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cadastradas.</a:t>
            </a:r>
          </a:p>
          <a:p>
            <a:pPr marL="0" lvl="0" indent="0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Resultados: No primeiro mês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das 97crianças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desta faixa etária 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42 (43,3%) tinha realizada a primeira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consulta odontológica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, ao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final da intervenção das 100 crianças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cadastradas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83 (83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%)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tinha realizada a primeira consulta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odontológica.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54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597666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As ações programáticas desenvolvidas na atenção básica  são de grande importância para melhorar a saúde da população de zero a 72 meses, já que este grupo e um dos mais vulneráveis representando uma das prioridades do Ministério da Saúde/ Brasil.</a:t>
            </a:r>
          </a:p>
          <a:p>
            <a:pPr algn="just"/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Objetivo: 3</a:t>
            </a: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Melhorar a adesão ao programa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Saúde da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Criança</a:t>
            </a:r>
            <a:endParaRPr lang="pt-BR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3.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Fazer busca ativa de 100% das crianças faltosas às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consultas.</a:t>
            </a:r>
          </a:p>
          <a:p>
            <a:pPr lvl="0" algn="just"/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conseguiu-se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fazer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busca ativa de 100% das crianças faltosas às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consultas nos dois  meses da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intervenção, no terceiro mês não tivemos crianças faltosas.</a:t>
            </a:r>
          </a:p>
          <a:p>
            <a:pPr algn="just"/>
            <a:endParaRPr lang="pt-BR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42" y="1409676"/>
            <a:ext cx="6852826" cy="3767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Objetivo: 4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Melhorar o registro das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informações</a:t>
            </a:r>
            <a:endParaRPr lang="pt-BR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4.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registro na ficha de acompanhamento/espelho da saúde da criança de 100% das crianças que consultam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no serviço.</a:t>
            </a:r>
          </a:p>
          <a:p>
            <a:pPr marL="0" lvl="0" indent="0" algn="just">
              <a:buNone/>
            </a:pPr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- Resultado: </a:t>
            </a:r>
            <a:r>
              <a:rPr lang="pt-BR" dirty="0" smtClean="0">
                <a:solidFill>
                  <a:srgbClr val="660033"/>
                </a:solidFill>
                <a:latin typeface="Arial" panose="020B0604020202020204" pitchFamily="34" charset="0"/>
                <a:cs typeface="Arial" pitchFamily="34" charset="0"/>
              </a:rPr>
              <a:t>Conseguimos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registro na ficha de acompanhamento/espelho da saúde da criança de 100% das crianças que consultam no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serviço nos três meses da intervenção.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21907"/>
          </a:xfrm>
        </p:spPr>
        <p:txBody>
          <a:bodyPr>
            <a:normAutofit fontScale="92500"/>
          </a:bodyPr>
          <a:lstStyle/>
          <a:p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Objetivo: 5.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Mapear as crianças de risco pertencentes à área 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abrangência.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5.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avaliação de risco em 100% das crianças cadastradas no programa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Conseguimos realizar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avaliação de risco em 100% das crianças cadastradas no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programa nos três meses da intervenção.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45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5212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800" dirty="0">
                <a:solidFill>
                  <a:prstClr val="black"/>
                </a:solidFill>
              </a:rPr>
              <a:t/>
            </a:r>
            <a:br>
              <a:rPr lang="pt-BR" sz="2800" dirty="0">
                <a:solidFill>
                  <a:prstClr val="black"/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Objetivo: 6.1. 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Promover 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saúde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das crianças</a:t>
            </a:r>
          </a:p>
          <a:p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6.1.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Dar orientações para prevenir acidentes na infância em 100% das consultas de saúde da criança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Conseguimos dar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orientações para prevenir acidentes na infância em 100% das consultas de saúde da criança nos três meses da intervenção.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51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6.2.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Colocar 100% das crianças para mamar durante a primeira consulta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Resultado: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Conseguimos colocar ao 100% das crianças para mamar durante a primeira consulta nos três meses da intervenção.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3120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800" dirty="0">
                <a:solidFill>
                  <a:prstClr val="black"/>
                </a:solidFill>
              </a:rPr>
              <a:t/>
            </a:r>
            <a:br>
              <a:rPr lang="pt-BR" sz="2800" dirty="0">
                <a:solidFill>
                  <a:prstClr val="black"/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6.3.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Fornecer orientações nutricionais de acordo com a faixa etária para 100% das crianças. </a:t>
            </a: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Conseguimos dar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orientações nutricionais de acordo com a faixa etária para 100% das crianças. 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48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Meta: 6.4.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Fornecer orientações sobre higiene bucal, etiologia e prevenção da cárie para 100% das crianças de acordo com a faixa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etária.</a:t>
            </a:r>
          </a:p>
          <a:p>
            <a:pPr lvl="0"/>
            <a:r>
              <a:rPr lang="pt-BR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Resultados: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Ao início das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106 crianças inscritas no programa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102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(96,2%)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das mães receberam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orientações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saúde bucal,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no segundo mês de 108, 105 (97,2%) e ao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termino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intervenção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109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%)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das mães tinham recebido 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orientações sobre higiene bucal, etiologia e prevenção de cárie. </a:t>
            </a:r>
          </a:p>
        </p:txBody>
      </p:sp>
    </p:spTree>
    <p:extLst>
      <p:ext uri="{BB962C8B-B14F-4D97-AF65-F5344CB8AC3E}">
        <p14:creationId xmlns:p14="http://schemas.microsoft.com/office/powerpoint/2010/main" val="764683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74" y="1844824"/>
            <a:ext cx="751234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IMPORTÂNCIA PARA EQUIPE</a:t>
            </a:r>
            <a:endParaRPr lang="pt-BR" sz="32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intervenção propiciou aumentar o  conhecimento  sobre os protocolo do Ministério de Saúde;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Melhorar o processo de trabalho;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equipe tem maior responsabilidade com relação ao trabalho;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Aumentou a integração entre os membros  da equipe.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Pimenteiras do Piauí tem aproximadamente 11.900 habitantes. 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Conta com uma Secretaria Municipal de Saúde, seis UBS com ESF, tem apoio de um  NASF, um CAPS, um Serviço de fisioterapia e reabilitação. 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Conta com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disponibilidades de serviço hospitalar e exames complementares.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IMPORTÂNCIA PARA O SERVIÇO</a:t>
            </a:r>
            <a:endParaRPr lang="pt-BR" sz="28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Conseguiu -se maior organizar do processo de trabalho;</a:t>
            </a: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Aumentamos o número de consultas agendadas;</a:t>
            </a: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Melhoramos os registros ( utilização da ficha espelho);</a:t>
            </a: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Priorizamos 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atendimento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integral, e avaliação do risco da criança;</a:t>
            </a:r>
          </a:p>
          <a:p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elhor qualificação do serviço. 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IMPORTÂNCIA PARA A COMUNIDADE</a:t>
            </a:r>
            <a:endParaRPr lang="pt-BR" sz="32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Aumentamos a cobertura das ações;</a:t>
            </a: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Melhoramos o acolhimento das crianças e dos responsáveis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 atendimento agora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programado, priorizado, continuo e tem maior qualidade;</a:t>
            </a: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As atividades de promoção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saúde e prevenção passaram a fazer parte da como rotina do Serviço.</a:t>
            </a:r>
          </a:p>
          <a:p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660033"/>
                </a:solidFill>
              </a:rPr>
              <a:t>REFLEXÃO CRÍTICA SOBRE O PROCESSO PESSOAL DE APRENDIZAGEM</a:t>
            </a:r>
            <a:endParaRPr lang="pt-BR" sz="2800" dirty="0">
              <a:solidFill>
                <a:srgbClr val="660033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início pensei que não seria possível porque se precisava de um trabalho em equipe, organização dos serviços, apoio da comunidade, liderança, gestores e outras instituições, após o início da intervenção tudo  tornou-se  mais fácil tivemos o apoio de todos;</a:t>
            </a:r>
          </a:p>
          <a:p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 Curso significou muito para minha prática profissional porque e pude conhecer os programas de saúde do MS, os diferentes protocolos de atendimento, e aprendi na prática como realizar uma melhor organização do trabalho</a:t>
            </a: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Mario\Pictures\20150709_0852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5897236" cy="4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5769" y="2644170"/>
            <a:ext cx="80724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400" b="1" dirty="0" smtClean="0">
                <a:solidFill>
                  <a:srgbClr val="660033"/>
                </a:solidFill>
                <a:latin typeface="Baskerville Old Face" panose="02020602080505020303" pitchFamily="18" charset="0"/>
                <a:ea typeface="Calibri" pitchFamily="34" charset="0"/>
                <a:cs typeface="Arial" pitchFamily="34" charset="0"/>
              </a:rPr>
              <a:t>OBRIGADO !</a:t>
            </a:r>
            <a:endParaRPr lang="pt-BR" sz="4400" b="1" dirty="0" smtClean="0">
              <a:solidFill>
                <a:srgbClr val="660033"/>
              </a:solidFill>
              <a:latin typeface="Baskerville Old Face" panose="02020602080505020303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UBS onde atuo está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localizado na zona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rural, tem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uma população adstrita de 2070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pessoas,  a Equipe é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composta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por: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um médico da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família;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uma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enfermeira;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um cirurgião dentista;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um técnico de saúde bucal;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um técnico de enfermagem;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três ACS. 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Com relação à saúde da criança tínhamos uma situação  não muito satisfatória;</a:t>
            </a:r>
          </a:p>
          <a:p>
            <a:pPr algn="just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Somente 85% das crianças de zero a 72 meses encontravam-se cadastrados no programa de atendimento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criança, e nem todas as crianças tinham um acompanhamento adequado;</a:t>
            </a:r>
          </a:p>
          <a:p>
            <a:pPr algn="just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O atendimento realizado nas consulta de puericultura não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era integral.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 </a:t>
            </a:r>
            <a:b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68481"/>
            <a:ext cx="8229600" cy="260352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 Geral: 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Melhorar a atenção à saúde da criança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de zero a 72 meses na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UBS/ ESF Joventina Moura Lima do município Pimenteiras /Piaui.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 </a:t>
            </a:r>
            <a:b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68481"/>
            <a:ext cx="8229600" cy="2603528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 específicos:</a:t>
            </a:r>
          </a:p>
          <a:p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- Ampliar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cobertura da atenção à saúde da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criança;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- Melhorar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qualidade do atendimento à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criança;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- Melhorar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adesão ao programa de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saúde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da c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riança;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- Promover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saúde das </a:t>
            </a:r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crianças.</a:t>
            </a: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597161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660033"/>
                </a:solidFill>
              </a:rPr>
              <a:t>A intervenção  foi </a:t>
            </a:r>
            <a:r>
              <a:rPr lang="pt-BR" sz="2400" dirty="0">
                <a:solidFill>
                  <a:srgbClr val="660033"/>
                </a:solidFill>
              </a:rPr>
              <a:t>estruturado para ser desenvolvido no período de </a:t>
            </a:r>
            <a:r>
              <a:rPr lang="pt-BR" sz="2400" dirty="0" smtClean="0">
                <a:solidFill>
                  <a:srgbClr val="660033"/>
                </a:solidFill>
              </a:rPr>
              <a:t>12 semanas;</a:t>
            </a:r>
          </a:p>
          <a:p>
            <a:r>
              <a:rPr lang="pt-BR" sz="2400" dirty="0" smtClean="0">
                <a:solidFill>
                  <a:srgbClr val="660033"/>
                </a:solidFill>
              </a:rPr>
              <a:t> Participaram </a:t>
            </a:r>
            <a:r>
              <a:rPr lang="pt-BR" sz="2400" dirty="0">
                <a:solidFill>
                  <a:srgbClr val="660033"/>
                </a:solidFill>
              </a:rPr>
              <a:t>da intervenção </a:t>
            </a:r>
            <a:r>
              <a:rPr lang="pt-BR" sz="2400" dirty="0" smtClean="0">
                <a:solidFill>
                  <a:srgbClr val="660033"/>
                </a:solidFill>
              </a:rPr>
              <a:t> </a:t>
            </a:r>
            <a:r>
              <a:rPr lang="pt-BR" sz="2400" dirty="0">
                <a:solidFill>
                  <a:srgbClr val="660033"/>
                </a:solidFill>
              </a:rPr>
              <a:t>120 </a:t>
            </a:r>
            <a:r>
              <a:rPr lang="pt-BR" sz="2400" dirty="0" smtClean="0">
                <a:solidFill>
                  <a:srgbClr val="660033"/>
                </a:solidFill>
              </a:rPr>
              <a:t>crianças, </a:t>
            </a:r>
            <a:r>
              <a:rPr lang="pt-BR" sz="2400" dirty="0">
                <a:solidFill>
                  <a:srgbClr val="660033"/>
                </a:solidFill>
              </a:rPr>
              <a:t>de zero a 72 meses </a:t>
            </a:r>
            <a:r>
              <a:rPr lang="pt-BR" sz="2400" dirty="0" smtClean="0">
                <a:solidFill>
                  <a:srgbClr val="660033"/>
                </a:solidFill>
              </a:rPr>
              <a:t> </a:t>
            </a:r>
            <a:r>
              <a:rPr lang="pt-BR" sz="2400" dirty="0">
                <a:solidFill>
                  <a:srgbClr val="660033"/>
                </a:solidFill>
              </a:rPr>
              <a:t>pertencente à área de </a:t>
            </a:r>
            <a:r>
              <a:rPr lang="pt-BR" sz="2400" dirty="0" smtClean="0">
                <a:solidFill>
                  <a:srgbClr val="660033"/>
                </a:solidFill>
              </a:rPr>
              <a:t>abrangência da UBS;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660033"/>
                </a:solidFill>
              </a:rPr>
              <a:t>Foram desenvolvidas ações nos quatro eixos pedagógicos do Curso</a:t>
            </a:r>
            <a:r>
              <a:rPr lang="pt-BR" sz="2400" dirty="0">
                <a:solidFill>
                  <a:srgbClr val="660033"/>
                </a:solidFill>
                <a:latin typeface="Arial"/>
                <a:cs typeface="Arial"/>
              </a:rPr>
              <a:t>:</a:t>
            </a:r>
            <a:endParaRPr lang="pt-BR" sz="2400" dirty="0" smtClean="0">
              <a:solidFill>
                <a:srgbClr val="660033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660033"/>
                </a:solidFill>
                <a:latin typeface="Arial"/>
                <a:cs typeface="Arial"/>
              </a:rPr>
              <a:t> </a:t>
            </a:r>
            <a:r>
              <a:rPr lang="pt-BR" sz="2400" dirty="0" smtClean="0">
                <a:solidFill>
                  <a:srgbClr val="660033"/>
                </a:solidFill>
                <a:latin typeface="Arial"/>
                <a:cs typeface="Arial"/>
              </a:rPr>
              <a:t>      ►    </a:t>
            </a:r>
            <a:r>
              <a:rPr lang="pt-BR" sz="24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Monitoramento e </a:t>
            </a:r>
            <a:r>
              <a:rPr lang="pt-BR" sz="24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avaliação;</a:t>
            </a:r>
            <a:endParaRPr lang="pt-BR" sz="24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660033"/>
                </a:solidFill>
                <a:latin typeface="Arial"/>
                <a:cs typeface="Arial"/>
              </a:rPr>
              <a:t>       ►     </a:t>
            </a:r>
            <a:r>
              <a:rPr lang="pt-BR" sz="24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Organização e gestão do </a:t>
            </a:r>
            <a:r>
              <a:rPr lang="pt-BR" sz="24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serviço;</a:t>
            </a:r>
            <a:endParaRPr lang="pt-BR" sz="24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660033"/>
                </a:solidFill>
                <a:latin typeface="Arial"/>
                <a:cs typeface="Arial"/>
              </a:rPr>
              <a:t>       ►     </a:t>
            </a:r>
            <a:r>
              <a:rPr lang="pt-BR" sz="24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4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público;</a:t>
            </a:r>
            <a:endParaRPr lang="pt-BR" sz="24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660033"/>
                </a:solidFill>
                <a:latin typeface="Arial"/>
                <a:cs typeface="Arial"/>
              </a:rPr>
              <a:t>       ►     </a:t>
            </a:r>
            <a:r>
              <a:rPr lang="pt-BR" sz="24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Qualificação da prática clínica.</a:t>
            </a:r>
            <a:r>
              <a:rPr lang="pt-BR" sz="2400" dirty="0" smtClean="0">
                <a:solidFill>
                  <a:srgbClr val="660033"/>
                </a:solidFill>
              </a:rPr>
              <a:t> </a:t>
            </a:r>
          </a:p>
          <a:p>
            <a:endParaRPr lang="pt-BR" sz="24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1657</Words>
  <Application>Microsoft Office PowerPoint</Application>
  <PresentationFormat>Apresentação na tela (4:3)</PresentationFormat>
  <Paragraphs>148</Paragraphs>
  <Slides>44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        UNIVERSIDADE ABERTA DO SUS – UNASUS   UNIVERSIDADE FEDERAL DE PELOTAS ESPECIALIZAÇÃO EM SAÚDE DA FAMÍLIA MODALIDADE À DISTÂNCIA TURMA7                    Melhoria da atenção à saúde da criança, na UBS/ ESF Joventina Moura Lima , Pimenteira /PI.           MARIO RUIZ REINOSO  Orientadora: Cleusa Marfiza Guimaães Jaccottet        PELOTAS/RS  2015 </vt:lpstr>
      <vt:lpstr>Apresentação do PowerPoint</vt:lpstr>
      <vt:lpstr> INTRODUÇÃO</vt:lpstr>
      <vt:lpstr> INTRODUÇÃO</vt:lpstr>
      <vt:lpstr>INTRODUÇÃO</vt:lpstr>
      <vt:lpstr>INTRODUÇÃO</vt:lpstr>
      <vt:lpstr>OBJETIVOS  </vt:lpstr>
      <vt:lpstr>OBJETIVOS  </vt:lpstr>
      <vt:lpstr>METODOLOGIA </vt:lpstr>
      <vt:lpstr>LOGÍSTICA</vt:lpstr>
      <vt:lpstr>RESULTADOS</vt:lpstr>
      <vt:lpstr>RESULTADOS</vt:lpstr>
      <vt:lpstr>RESULTADOS</vt:lpstr>
      <vt:lpstr>RESULTADOS</vt:lpstr>
      <vt:lpstr> RESULTADOS</vt:lpstr>
      <vt:lpstr> RESULTADOS</vt:lpstr>
      <vt:lpstr>RESULTADOS</vt:lpstr>
      <vt:lpstr> RESULTADOS</vt:lpstr>
      <vt:lpstr>RESULTADOS</vt:lpstr>
      <vt:lpstr> RESULTADOS</vt:lpstr>
      <vt:lpstr>RESULTADOS</vt:lpstr>
      <vt:lpstr>RESULTADOS</vt:lpstr>
      <vt:lpstr>RESULTADOS</vt:lpstr>
      <vt:lpstr>RESULTADOS</vt:lpstr>
      <vt:lpstr>RESULTADOS</vt:lpstr>
      <vt:lpstr> RESULTADOS</vt:lpstr>
      <vt:lpstr>Apresentação do PowerPoint</vt:lpstr>
      <vt:lpstr> RESULTADOS</vt:lpstr>
      <vt:lpstr>RESULTADOS</vt:lpstr>
      <vt:lpstr> RESULTADOS</vt:lpstr>
      <vt:lpstr>RESULTADOS</vt:lpstr>
      <vt:lpstr> RESULTADOS</vt:lpstr>
      <vt:lpstr> RESULTADOS </vt:lpstr>
      <vt:lpstr>RESULTADOS </vt:lpstr>
      <vt:lpstr> RESULTADOS</vt:lpstr>
      <vt:lpstr> RESULTADOS </vt:lpstr>
      <vt:lpstr>RESULTADOS</vt:lpstr>
      <vt:lpstr>RESULTADOS</vt:lpstr>
      <vt:lpstr>DISCUSSÃO E IMPORTÂNCIA PARA EQUIPE</vt:lpstr>
      <vt:lpstr>DISCUSSÃO E IMPORTÂNCIA PARA O SERVIÇO</vt:lpstr>
      <vt:lpstr>DISCUSSÃO E IMPORTÂNCIA PARA A COMUNIDADE</vt:lpstr>
      <vt:lpstr>REFLEXÃO CRÍTICA SOBRE O PROCESSO PESSOAL DE APRENDIZAGEM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Mario</dc:creator>
  <cp:lastModifiedBy>Mario</cp:lastModifiedBy>
  <cp:revision>150</cp:revision>
  <dcterms:created xsi:type="dcterms:W3CDTF">2015-04-09T20:42:46Z</dcterms:created>
  <dcterms:modified xsi:type="dcterms:W3CDTF">2015-09-16T01:02:42Z</dcterms:modified>
</cp:coreProperties>
</file>