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notesMasterIdLst>
    <p:notesMasterId r:id="rId25"/>
  </p:notesMasterIdLst>
  <p:sldIdLst>
    <p:sldId id="256" r:id="rId2"/>
    <p:sldId id="308" r:id="rId3"/>
    <p:sldId id="370" r:id="rId4"/>
    <p:sldId id="372" r:id="rId5"/>
    <p:sldId id="357" r:id="rId6"/>
    <p:sldId id="373" r:id="rId7"/>
    <p:sldId id="376" r:id="rId8"/>
    <p:sldId id="358" r:id="rId9"/>
    <p:sldId id="311" r:id="rId10"/>
    <p:sldId id="312" r:id="rId11"/>
    <p:sldId id="359" r:id="rId12"/>
    <p:sldId id="378" r:id="rId13"/>
    <p:sldId id="313" r:id="rId14"/>
    <p:sldId id="360" r:id="rId15"/>
    <p:sldId id="379" r:id="rId16"/>
    <p:sldId id="380" r:id="rId17"/>
    <p:sldId id="382" r:id="rId18"/>
    <p:sldId id="383" r:id="rId19"/>
    <p:sldId id="364" r:id="rId20"/>
    <p:sldId id="369" r:id="rId21"/>
    <p:sldId id="387" r:id="rId22"/>
    <p:sldId id="388" r:id="rId23"/>
    <p:sldId id="353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6439" autoAdjust="0"/>
  </p:normalViewPr>
  <p:slideViewPr>
    <p:cSldViewPr>
      <p:cViewPr varScale="1">
        <p:scale>
          <a:sx n="61" d="100"/>
          <a:sy n="61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7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3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09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72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13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96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22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10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16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01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2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0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424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0" y="31668"/>
            <a:ext cx="9076069" cy="2012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71" y="2348879"/>
            <a:ext cx="8982399" cy="2088233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Qualificação da Atenção aos Usuários com Hipertensão Arterial Sistêmica e/ou Diabetes mellitus na UBS Dr. Silas Oliveira Santos, Manaus/AM</a:t>
            </a:r>
            <a:r>
              <a:rPr lang="es-CO" sz="2800" dirty="0">
                <a:solidFill>
                  <a:schemeClr val="tx1"/>
                </a:solidFill>
              </a:rPr>
              <a:t/>
            </a:r>
            <a:br>
              <a:rPr lang="es-CO" sz="2800" dirty="0">
                <a:solidFill>
                  <a:schemeClr val="tx1"/>
                </a:solidFill>
              </a:rPr>
            </a:br>
            <a:endParaRPr lang="pt-BR" sz="28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2188" y="5445224"/>
            <a:ext cx="911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 </a:t>
            </a:r>
            <a:r>
              <a:rPr lang="en-US" sz="2800" b="1" dirty="0" smtClean="0">
                <a:latin typeface="+mn-lt"/>
              </a:rPr>
              <a:t>MARIO ALBERTO SALAZAR HERRERA</a:t>
            </a:r>
            <a:endParaRPr lang="pt-BR" sz="28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ORIENTADOR: THIAGO SANTOS DE SOUZA</a:t>
            </a:r>
            <a:endParaRPr lang="pt-BR" sz="16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Manaus, 27 de Agosto de 2015</a:t>
            </a:r>
            <a:endParaRPr lang="pt-BR" sz="2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Objetivos Específicos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2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Ampliar </a:t>
            </a:r>
            <a:r>
              <a:rPr lang="pt-BR" sz="2400" dirty="0">
                <a:solidFill>
                  <a:schemeClr val="bg1"/>
                </a:solidFill>
              </a:rPr>
              <a:t>a cobertura aos hipertensos </a:t>
            </a:r>
            <a:r>
              <a:rPr lang="pt-BR" sz="2400" dirty="0" smtClean="0">
                <a:solidFill>
                  <a:schemeClr val="bg1"/>
                </a:solidFill>
              </a:rPr>
              <a:t>e/ou diabéticos</a:t>
            </a:r>
            <a:r>
              <a:rPr lang="pt-BR" sz="2400" dirty="0">
                <a:solidFill>
                  <a:schemeClr val="bg1"/>
                </a:solidFill>
              </a:rPr>
              <a:t>;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Melhorar a adesão do hipertenso e/ou diabético ao programa;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Melhorar a qualidade do atendimento ao </a:t>
            </a:r>
            <a:r>
              <a:rPr lang="pt-BR" sz="2400" dirty="0" smtClean="0">
                <a:solidFill>
                  <a:schemeClr val="bg1"/>
                </a:solidFill>
              </a:rPr>
              <a:t>usuário hipertenso </a:t>
            </a:r>
            <a:r>
              <a:rPr lang="pt-BR" sz="2400" dirty="0">
                <a:solidFill>
                  <a:schemeClr val="bg1"/>
                </a:solidFill>
              </a:rPr>
              <a:t>e/ou diabético realizado na unidade de saúde;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Melhorar o registro das informações direcionado aos hipertensos e/ou diabéticos;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Mapear hipertensos </a:t>
            </a:r>
            <a:r>
              <a:rPr lang="pt-BR" sz="2400" dirty="0" smtClean="0">
                <a:solidFill>
                  <a:schemeClr val="bg1"/>
                </a:solidFill>
              </a:rPr>
              <a:t>e/ou </a:t>
            </a:r>
            <a:r>
              <a:rPr lang="pt-BR" sz="2400" dirty="0">
                <a:solidFill>
                  <a:schemeClr val="bg1"/>
                </a:solidFill>
              </a:rPr>
              <a:t>diabéticos de risco para doença cardiovascular;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Realizar ações de promoção da saúde voltada aos hipertensos e/ou diabéticos.</a:t>
            </a:r>
            <a:endParaRPr lang="en-US" sz="2400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324528" cy="79928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9592" y="2708920"/>
            <a:ext cx="734481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0000"/>
                </a:solidFill>
                <a:latin typeface="+mn-lt"/>
              </a:rPr>
              <a:t>METODOLOGIA</a:t>
            </a:r>
            <a:endParaRPr lang="pt-BR" sz="8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Detalhamento das Ações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52536" y="1792936"/>
            <a:ext cx="9252520" cy="5065064"/>
          </a:xfrm>
        </p:spPr>
        <p:txBody>
          <a:bodyPr>
            <a:normAutofit lnSpcReduction="10000"/>
          </a:bodyPr>
          <a:lstStyle/>
          <a:p>
            <a:pPr lvl="1"/>
            <a:r>
              <a:rPr lang="pt-BR" b="1" dirty="0" smtClean="0">
                <a:solidFill>
                  <a:schemeClr val="bg1"/>
                </a:solidFill>
              </a:rPr>
              <a:t>Eixo</a:t>
            </a:r>
            <a:r>
              <a:rPr lang="pt-BR" dirty="0">
                <a:solidFill>
                  <a:schemeClr val="bg1"/>
                </a:solidFill>
              </a:rPr>
              <a:t>: Monitoramento e </a:t>
            </a:r>
            <a:r>
              <a:rPr lang="pt-BR" dirty="0" smtClean="0">
                <a:solidFill>
                  <a:schemeClr val="bg1"/>
                </a:solidFill>
              </a:rPr>
              <a:t>avaliação</a:t>
            </a:r>
          </a:p>
          <a:p>
            <a:pPr lvl="2" algn="just"/>
            <a:r>
              <a:rPr lang="pt-BR" sz="2000" dirty="0" smtClean="0">
                <a:solidFill>
                  <a:schemeClr val="bg1"/>
                </a:solidFill>
              </a:rPr>
              <a:t>Cadastro usando ficha espelho, planilha de coleta de dados acompanhamento e controle </a:t>
            </a:r>
            <a:r>
              <a:rPr lang="pt-BR" sz="2000" dirty="0" smtClean="0">
                <a:solidFill>
                  <a:schemeClr val="bg1"/>
                </a:solidFill>
              </a:rPr>
              <a:t>dos usuários tanto </a:t>
            </a:r>
            <a:r>
              <a:rPr lang="pt-BR" sz="2000" dirty="0" smtClean="0">
                <a:solidFill>
                  <a:schemeClr val="bg1"/>
                </a:solidFill>
              </a:rPr>
              <a:t>novos, antigos, faltosos, incluindo os detalhes próprios como exames clínicos e laboratoriais todo em base ao Panfletos </a:t>
            </a:r>
            <a:r>
              <a:rPr lang="pt-BR" sz="2000" dirty="0">
                <a:solidFill>
                  <a:schemeClr val="bg1"/>
                </a:solidFill>
              </a:rPr>
              <a:t>do Ministério da Saúde e uso de Protocolos Oficiais (Cadernos 36 e 37</a:t>
            </a:r>
            <a:r>
              <a:rPr lang="pt-BR" sz="2000" dirty="0" smtClean="0">
                <a:solidFill>
                  <a:schemeClr val="bg1"/>
                </a:solidFill>
              </a:rPr>
              <a:t>);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Eixo: </a:t>
            </a:r>
            <a:r>
              <a:rPr lang="pt-BR" dirty="0">
                <a:solidFill>
                  <a:schemeClr val="bg1"/>
                </a:solidFill>
              </a:rPr>
              <a:t>Organização e gestão do </a:t>
            </a:r>
            <a:r>
              <a:rPr lang="pt-BR" dirty="0" smtClean="0">
                <a:solidFill>
                  <a:schemeClr val="bg1"/>
                </a:solidFill>
              </a:rPr>
              <a:t>serviço</a:t>
            </a:r>
          </a:p>
          <a:p>
            <a:pPr lvl="2" algn="just"/>
            <a:r>
              <a:rPr lang="pt-BR" sz="2000" dirty="0" smtClean="0">
                <a:solidFill>
                  <a:schemeClr val="bg1"/>
                </a:solidFill>
              </a:rPr>
              <a:t>Organização do serviço </a:t>
            </a:r>
            <a:r>
              <a:rPr lang="pt-BR" sz="2000" dirty="0" smtClean="0">
                <a:solidFill>
                  <a:schemeClr val="bg1"/>
                </a:solidFill>
              </a:rPr>
              <a:t>médico </a:t>
            </a:r>
            <a:r>
              <a:rPr lang="pt-BR" sz="2000" dirty="0" smtClean="0">
                <a:solidFill>
                  <a:schemeClr val="bg1"/>
                </a:solidFill>
              </a:rPr>
              <a:t>para a procura de </a:t>
            </a:r>
            <a:r>
              <a:rPr lang="pt-BR" sz="2000" dirty="0" smtClean="0">
                <a:solidFill>
                  <a:schemeClr val="bg1"/>
                </a:solidFill>
              </a:rPr>
              <a:t>usuários </a:t>
            </a:r>
            <a:r>
              <a:rPr lang="pt-BR" sz="2000" dirty="0" smtClean="0">
                <a:solidFill>
                  <a:schemeClr val="bg1"/>
                </a:solidFill>
              </a:rPr>
              <a:t>faltosos, agendamento adequado para atendimento controle  </a:t>
            </a:r>
            <a:r>
              <a:rPr lang="pt-BR" sz="2000" dirty="0">
                <a:solidFill>
                  <a:schemeClr val="bg1"/>
                </a:solidFill>
              </a:rPr>
              <a:t>e monitoramento (registro) das atividades;</a:t>
            </a:r>
          </a:p>
          <a:p>
            <a:pPr marL="457200" lvl="2" indent="0" algn="just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Eixo</a:t>
            </a:r>
            <a:r>
              <a:rPr lang="pt-BR" sz="2000" dirty="0">
                <a:solidFill>
                  <a:schemeClr val="bg1"/>
                </a:solidFill>
              </a:rPr>
              <a:t>: Engajamento </a:t>
            </a:r>
            <a:r>
              <a:rPr lang="pt-BR" sz="2000" dirty="0" smtClean="0">
                <a:solidFill>
                  <a:schemeClr val="bg1"/>
                </a:solidFill>
              </a:rPr>
              <a:t>Público</a:t>
            </a:r>
          </a:p>
          <a:p>
            <a:pPr lvl="2" algn="just"/>
            <a:r>
              <a:rPr lang="pt-BR" sz="2000" dirty="0" smtClean="0">
                <a:solidFill>
                  <a:schemeClr val="bg1"/>
                </a:solidFill>
              </a:rPr>
              <a:t>Informação,  promoção e prevenção de saúde para a comunidade relativos aos sérvios oferecidos na UBS, por médio de conversas individuais na consulta, palestras organizadas nos grupos vulneráveis.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Sobre atividade física e alimentação </a:t>
            </a:r>
            <a:r>
              <a:rPr lang="pt-BR" sz="2000" dirty="0">
                <a:solidFill>
                  <a:schemeClr val="bg1"/>
                </a:solidFill>
              </a:rPr>
              <a:t>saudável</a:t>
            </a:r>
            <a:endParaRPr lang="en-US" sz="2000" dirty="0">
              <a:solidFill>
                <a:schemeClr val="bg1"/>
              </a:solidFill>
            </a:endParaRPr>
          </a:p>
          <a:p>
            <a:pPr lvl="1" algn="just"/>
            <a:r>
              <a:rPr lang="pt-BR" b="1" dirty="0">
                <a:solidFill>
                  <a:schemeClr val="bg1"/>
                </a:solidFill>
              </a:rPr>
              <a:t>Eixo</a:t>
            </a:r>
            <a:r>
              <a:rPr lang="pt-BR" dirty="0">
                <a:solidFill>
                  <a:schemeClr val="bg1"/>
                </a:solidFill>
              </a:rPr>
              <a:t>: Qualificação da prática </a:t>
            </a:r>
            <a:r>
              <a:rPr lang="pt-BR" dirty="0" smtClean="0">
                <a:solidFill>
                  <a:schemeClr val="bg1"/>
                </a:solidFill>
              </a:rPr>
              <a:t>clínica</a:t>
            </a:r>
          </a:p>
          <a:p>
            <a:pPr lvl="1" algn="just"/>
            <a:r>
              <a:rPr lang="pt-BR" dirty="0">
                <a:solidFill>
                  <a:schemeClr val="bg1"/>
                </a:solidFill>
              </a:rPr>
              <a:t>Capacitar a equipe para </a:t>
            </a:r>
            <a:r>
              <a:rPr lang="pt-BR" dirty="0" smtClean="0">
                <a:solidFill>
                  <a:schemeClr val="bg1"/>
                </a:solidFill>
              </a:rPr>
              <a:t>fazer as orientações aos  </a:t>
            </a:r>
            <a:r>
              <a:rPr lang="pt-BR" dirty="0" smtClean="0">
                <a:solidFill>
                  <a:schemeClr val="bg1"/>
                </a:solidFill>
              </a:rPr>
              <a:t>usuários </a:t>
            </a:r>
            <a:r>
              <a:rPr lang="pt-BR" dirty="0">
                <a:solidFill>
                  <a:schemeClr val="bg1"/>
                </a:solidFill>
              </a:rPr>
              <a:t>com DM e HAS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r>
              <a:rPr lang="pt-BR" dirty="0">
                <a:solidFill>
                  <a:schemeClr val="bg1"/>
                </a:solidFill>
              </a:rPr>
              <a:t> Qualificação da atenção e assistência (PA, exames).</a:t>
            </a:r>
          </a:p>
          <a:p>
            <a:pPr lvl="1"/>
            <a:endParaRPr lang="es-CO" dirty="0">
              <a:solidFill>
                <a:schemeClr val="bg1"/>
              </a:solidFill>
            </a:endParaRPr>
          </a:p>
          <a:p>
            <a:pPr lvl="1"/>
            <a:endParaRPr lang="en-US" dirty="0"/>
          </a:p>
          <a:p>
            <a:pPr lvl="1"/>
            <a:endParaRPr lang="pt-BR" dirty="0" smtClean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713788" cy="1054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1 - Ampliar a cobertura a hipertensos e/ou </a:t>
            </a:r>
            <a:r>
              <a:rPr lang="pt-BR" sz="2800" u="sng" dirty="0" smtClean="0">
                <a:solidFill>
                  <a:srgbClr val="002060"/>
                </a:solidFill>
              </a:rPr>
              <a:t>diabéticos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8438" y="-161925"/>
            <a:ext cx="8945562" cy="9271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Metas, estimativas, Objetivos e Resultados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66830" y="1799075"/>
            <a:ext cx="28620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Pré-Intervenção:38%;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Meta: 80%;</a:t>
            </a: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Dificuldades</a:t>
            </a:r>
          </a:p>
          <a:p>
            <a:pPr algn="ctr"/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Dados anteriores não confiáveis e mudanças no território nos últimos meses (6 micro áreas)</a:t>
            </a:r>
          </a:p>
          <a:p>
            <a:pPr algn="just"/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Nota: não foi atingida a meta pactuada desta intervenção porque foi encurtado o tempo da 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intervenção  </a:t>
            </a:r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9811"/>
            <a:ext cx="4907789" cy="40933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42294" y="1980479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Cobertura aos hipertensos da área</a:t>
            </a:r>
          </a:p>
        </p:txBody>
      </p:sp>
    </p:spTree>
    <p:extLst>
      <p:ext uri="{BB962C8B-B14F-4D97-AF65-F5344CB8AC3E}">
        <p14:creationId xmlns:p14="http://schemas.microsoft.com/office/powerpoint/2010/main" val="41278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2884" y="260648"/>
            <a:ext cx="9028171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1 - Ampliar a cobertura a hipertensos e/ou diabéticos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pt-B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94409"/>
            <a:ext cx="4752528" cy="41044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1600" y="176893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Cobertura aos diabéticos da área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08104" y="2924944"/>
            <a:ext cx="4035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+mn-lt"/>
              </a:rPr>
              <a:t>Pré-Intervenção:38%;</a:t>
            </a:r>
          </a:p>
          <a:p>
            <a:pPr algn="ctr"/>
            <a:r>
              <a:rPr lang="pt-BR" dirty="0">
                <a:solidFill>
                  <a:srgbClr val="002060"/>
                </a:solidFill>
                <a:latin typeface="+mn-lt"/>
              </a:rPr>
              <a:t>Meta: 80%;</a:t>
            </a:r>
          </a:p>
          <a:p>
            <a:pPr algn="just"/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dirty="0">
                <a:latin typeface="+mn-lt"/>
              </a:rPr>
              <a:t>Dificuldades</a:t>
            </a:r>
          </a:p>
          <a:p>
            <a:pPr algn="ctr"/>
            <a:endParaRPr lang="pt-BR" dirty="0">
              <a:latin typeface="+mn-lt"/>
            </a:endParaRPr>
          </a:p>
          <a:p>
            <a:pPr algn="just"/>
            <a:r>
              <a:rPr lang="pt-BR" dirty="0">
                <a:latin typeface="+mn-lt"/>
              </a:rPr>
              <a:t>Dados anteriores não confiáveis e mudanças no território nos últimos meses (6 micro áreas)</a:t>
            </a:r>
          </a:p>
          <a:p>
            <a:pPr algn="just"/>
            <a:endParaRPr lang="pt-BR" dirty="0">
              <a:latin typeface="+mn-lt"/>
            </a:endParaRPr>
          </a:p>
          <a:p>
            <a:pPr algn="just"/>
            <a:r>
              <a:rPr lang="pt-BR" dirty="0">
                <a:latin typeface="+mn-lt"/>
              </a:rPr>
              <a:t>Nota: não foi atingida a meta pactuada desta </a:t>
            </a:r>
            <a:r>
              <a:rPr lang="pt-BR" dirty="0" smtClean="0">
                <a:latin typeface="+mn-lt"/>
              </a:rPr>
              <a:t>intervenção.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7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80" y="-155785"/>
            <a:ext cx="9144000" cy="1603375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Objetivo</a:t>
            </a:r>
            <a:r>
              <a:rPr lang="en-US" sz="2000" b="1" u="sng" dirty="0" smtClean="0">
                <a:solidFill>
                  <a:srgbClr val="002060"/>
                </a:solidFill>
              </a:rPr>
              <a:t> 2 -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Melhorar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</a:rPr>
              <a:t>a </a:t>
            </a:r>
            <a:r>
              <a:rPr lang="en-US" sz="2000" b="1" u="sng" dirty="0" err="1">
                <a:solidFill>
                  <a:srgbClr val="002060"/>
                </a:solidFill>
              </a:rPr>
              <a:t>qualidade</a:t>
            </a:r>
            <a:r>
              <a:rPr lang="en-US" sz="2000" b="1" u="sng" dirty="0">
                <a:solidFill>
                  <a:srgbClr val="002060"/>
                </a:solidFill>
              </a:rPr>
              <a:t> do </a:t>
            </a:r>
            <a:r>
              <a:rPr lang="en-US" sz="2000" b="1" u="sng" dirty="0" err="1">
                <a:solidFill>
                  <a:srgbClr val="002060"/>
                </a:solidFill>
              </a:rPr>
              <a:t>atendimento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AO USUÁRIO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hipertenso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</a:rPr>
              <a:t>e/</a:t>
            </a:r>
            <a:r>
              <a:rPr lang="en-US" sz="2000" b="1" u="sng" dirty="0" err="1">
                <a:solidFill>
                  <a:srgbClr val="002060"/>
                </a:solidFill>
              </a:rPr>
              <a:t>ou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diabético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realizado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na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unidade</a:t>
            </a:r>
            <a:r>
              <a:rPr lang="en-US" sz="2000" b="1" u="sng" dirty="0">
                <a:solidFill>
                  <a:srgbClr val="002060"/>
                </a:solidFill>
              </a:rPr>
              <a:t> de </a:t>
            </a:r>
            <a:r>
              <a:rPr lang="en-US" sz="2000" b="1" u="sng" dirty="0" err="1">
                <a:solidFill>
                  <a:srgbClr val="002060"/>
                </a:solidFill>
              </a:rPr>
              <a:t>saúde</a:t>
            </a:r>
            <a:endParaRPr lang="en-US" sz="2000" u="sng" dirty="0">
              <a:solidFill>
                <a:srgbClr val="00206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4294967295"/>
          </p:nvPr>
        </p:nvSpPr>
        <p:spPr>
          <a:xfrm>
            <a:off x="251521" y="1562539"/>
            <a:ext cx="3657600" cy="742950"/>
          </a:xfrm>
        </p:spPr>
        <p:txBody>
          <a:bodyPr/>
          <a:lstStyle/>
          <a:p>
            <a:pPr algn="ctr"/>
            <a:r>
              <a:rPr lang="pt-BR" dirty="0" smtClean="0"/>
              <a:t>Proporção de hipertensos com exames clínicos em dia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4830036" y="2422295"/>
            <a:ext cx="4391025" cy="822325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Proporção de diabéticos com exames clínicos em dia </a:t>
            </a:r>
            <a:endParaRPr lang="en-US" dirty="0"/>
          </a:p>
        </p:txBody>
      </p:sp>
      <p:pic>
        <p:nvPicPr>
          <p:cNvPr id="10" name="Imagem 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" y="2427440"/>
            <a:ext cx="4752527" cy="3120933"/>
          </a:xfrm>
          <a:prstGeom prst="rect">
            <a:avLst/>
          </a:prstGeom>
          <a:noFill/>
        </p:spPr>
      </p:pic>
      <p:pic>
        <p:nvPicPr>
          <p:cNvPr id="11" name="Imagem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2" y="3356992"/>
            <a:ext cx="4266109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7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0" y="1912938"/>
            <a:ext cx="3657600" cy="74295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dirty="0" smtClean="0"/>
              <a:t>Proporção </a:t>
            </a:r>
            <a:r>
              <a:rPr lang="pt-BR" dirty="0"/>
              <a:t>de hipertensos com exames complementares em dia 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5125496" y="1934014"/>
            <a:ext cx="3657600" cy="7429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/>
              <a:t>Proporção </a:t>
            </a:r>
            <a:r>
              <a:rPr lang="pt-BR" dirty="0"/>
              <a:t>de diabéticos com exames complementares em dia </a:t>
            </a:r>
            <a:endParaRPr lang="en-US" dirty="0"/>
          </a:p>
        </p:txBody>
      </p:sp>
      <p:pic>
        <p:nvPicPr>
          <p:cNvPr id="7" name="Imagem 37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24944"/>
            <a:ext cx="3960440" cy="3528392"/>
          </a:xfrm>
          <a:prstGeom prst="rect">
            <a:avLst/>
          </a:prstGeom>
          <a:noFill/>
        </p:spPr>
      </p:pic>
      <p:pic>
        <p:nvPicPr>
          <p:cNvPr id="8" name="Imagem 39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924944"/>
            <a:ext cx="4044512" cy="3528392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538688" y="116632"/>
            <a:ext cx="8244408" cy="1244595"/>
          </a:xfrm>
        </p:spPr>
        <p:txBody>
          <a:bodyPr>
            <a:no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Objetivo</a:t>
            </a:r>
            <a:r>
              <a:rPr lang="en-US" sz="2000" b="1" u="sng" dirty="0">
                <a:solidFill>
                  <a:srgbClr val="002060"/>
                </a:solidFill>
              </a:rPr>
              <a:t> 2 - </a:t>
            </a:r>
            <a:r>
              <a:rPr lang="en-US" sz="2000" b="1" u="sng" dirty="0" err="1">
                <a:solidFill>
                  <a:srgbClr val="002060"/>
                </a:solidFill>
              </a:rPr>
              <a:t>Melhorar</a:t>
            </a:r>
            <a:r>
              <a:rPr lang="en-US" sz="2000" b="1" u="sng" dirty="0">
                <a:solidFill>
                  <a:srgbClr val="002060"/>
                </a:solidFill>
              </a:rPr>
              <a:t> a </a:t>
            </a:r>
            <a:r>
              <a:rPr lang="en-US" sz="2000" b="1" u="sng" dirty="0" err="1">
                <a:solidFill>
                  <a:srgbClr val="002060"/>
                </a:solidFill>
              </a:rPr>
              <a:t>qualidade</a:t>
            </a:r>
            <a:r>
              <a:rPr lang="en-US" sz="2000" b="1" u="sng" dirty="0">
                <a:solidFill>
                  <a:srgbClr val="002060"/>
                </a:solidFill>
              </a:rPr>
              <a:t> do </a:t>
            </a:r>
            <a:r>
              <a:rPr lang="en-US" sz="2000" b="1" u="sng" dirty="0" err="1">
                <a:solidFill>
                  <a:srgbClr val="002060"/>
                </a:solidFill>
              </a:rPr>
              <a:t>atendimento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ao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usuário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hipertenso</a:t>
            </a:r>
            <a:r>
              <a:rPr lang="en-US" sz="2000" b="1" u="sng" dirty="0">
                <a:solidFill>
                  <a:srgbClr val="002060"/>
                </a:solidFill>
              </a:rPr>
              <a:t> e/</a:t>
            </a:r>
            <a:r>
              <a:rPr lang="en-US" sz="2000" b="1" u="sng" dirty="0" err="1">
                <a:solidFill>
                  <a:srgbClr val="002060"/>
                </a:solidFill>
              </a:rPr>
              <a:t>ou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diabético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realizado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na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</a:rPr>
              <a:t>unidade</a:t>
            </a:r>
            <a:r>
              <a:rPr lang="en-US" sz="2000" b="1" u="sng" dirty="0">
                <a:solidFill>
                  <a:srgbClr val="002060"/>
                </a:solidFill>
              </a:rPr>
              <a:t> de </a:t>
            </a:r>
            <a:r>
              <a:rPr lang="en-US" sz="2000" b="1" u="sng" dirty="0" err="1">
                <a:solidFill>
                  <a:srgbClr val="002060"/>
                </a:solidFill>
              </a:rPr>
              <a:t>saúde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41931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335805" y="1337469"/>
            <a:ext cx="3868738" cy="617537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Proporção </a:t>
            </a:r>
            <a:r>
              <a:rPr lang="pt-BR" sz="2000" dirty="0"/>
              <a:t>de hipertensos com avaliação da necessidade de atendimento odontológico</a:t>
            </a:r>
            <a:endParaRPr lang="en-U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4928337" y="2826799"/>
            <a:ext cx="3887787" cy="617537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Proporção </a:t>
            </a:r>
            <a:r>
              <a:rPr lang="pt-BR" sz="2000" dirty="0"/>
              <a:t>de diabéticos com avaliação da necessidade de atendimento </a:t>
            </a:r>
            <a:r>
              <a:rPr lang="pt-BR" sz="2000" dirty="0" smtClean="0"/>
              <a:t>odontológico</a:t>
            </a:r>
            <a:endParaRPr lang="en-US" sz="2000" dirty="0"/>
          </a:p>
        </p:txBody>
      </p:sp>
      <p:pic>
        <p:nvPicPr>
          <p:cNvPr id="7" name="Imagem 41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4" y="2457504"/>
            <a:ext cx="4556185" cy="2658215"/>
          </a:xfrm>
          <a:prstGeom prst="rect">
            <a:avLst/>
          </a:prstGeom>
          <a:noFill/>
        </p:spPr>
      </p:pic>
      <p:pic>
        <p:nvPicPr>
          <p:cNvPr id="8" name="Imagem 43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39" y="3813631"/>
            <a:ext cx="4376165" cy="2862624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307205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Objetivo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2 -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Melhorar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a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qualidade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do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atendimento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ao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+mn-lt"/>
              </a:rPr>
              <a:t>usuário</a:t>
            </a:r>
            <a:r>
              <a:rPr lang="en-US" sz="2400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+mn-lt"/>
              </a:rPr>
              <a:t>hipertenso</a:t>
            </a:r>
            <a:r>
              <a:rPr lang="en-US" sz="2400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e/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ou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diabético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realizado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na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unidade</a:t>
            </a:r>
            <a:r>
              <a:rPr lang="en-US" sz="2400" b="1" u="sng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saúde</a:t>
            </a:r>
            <a:endParaRPr lang="es-CO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1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505" y="284163"/>
            <a:ext cx="9036496" cy="1508125"/>
          </a:xfrm>
        </p:spPr>
        <p:txBody>
          <a:bodyPr>
            <a:noAutofit/>
          </a:bodyPr>
          <a:lstStyle/>
          <a:p>
            <a:pPr algn="ctr"/>
            <a:r>
              <a:rPr lang="pt-BR" sz="2400" b="1" u="sng" dirty="0">
                <a:solidFill>
                  <a:srgbClr val="002060"/>
                </a:solidFill>
              </a:rPr>
              <a:t>Objetivo </a:t>
            </a:r>
            <a:r>
              <a:rPr lang="pt-BR" sz="2400" b="1" u="sng" dirty="0" smtClean="0">
                <a:solidFill>
                  <a:srgbClr val="002060"/>
                </a:solidFill>
              </a:rPr>
              <a:t>3 </a:t>
            </a:r>
            <a:r>
              <a:rPr lang="pt-BR" sz="2400" b="1" u="sng" dirty="0" smtClean="0">
                <a:solidFill>
                  <a:srgbClr val="002060"/>
                </a:solidFill>
              </a:rPr>
              <a:t>- </a:t>
            </a:r>
            <a:r>
              <a:rPr lang="pt-BR" sz="2400" b="1" u="sng" dirty="0">
                <a:solidFill>
                  <a:srgbClr val="002060"/>
                </a:solidFill>
              </a:rPr>
              <a:t>Melhorar a adesão de hipertensos e/ou diabéticos ao programa</a:t>
            </a:r>
            <a:r>
              <a:rPr lang="pt-BR" sz="2800" u="sng" dirty="0">
                <a:solidFill>
                  <a:srgbClr val="002060"/>
                </a:solidFill>
              </a:rPr>
              <a:t/>
            </a:r>
            <a:br>
              <a:rPr lang="pt-BR" sz="2800" u="sng" dirty="0">
                <a:solidFill>
                  <a:srgbClr val="00206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ángulo 2"/>
          <p:cNvSpPr/>
          <p:nvPr/>
        </p:nvSpPr>
        <p:spPr>
          <a:xfrm>
            <a:off x="546812" y="6165304"/>
            <a:ext cx="604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 </a:t>
            </a:r>
            <a:r>
              <a:rPr lang="pt-BR" dirty="0">
                <a:solidFill>
                  <a:srgbClr val="002060"/>
                </a:solidFill>
              </a:rPr>
              <a:t>*Manter ficha de acompanhamento.</a:t>
            </a: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560840" cy="4032448"/>
          </a:xfrm>
          <a:prstGeom prst="rect">
            <a:avLst/>
          </a:prstGeom>
          <a:noFill/>
        </p:spPr>
      </p:pic>
      <p:sp>
        <p:nvSpPr>
          <p:cNvPr id="9" name="Elipse 8"/>
          <p:cNvSpPr/>
          <p:nvPr/>
        </p:nvSpPr>
        <p:spPr>
          <a:xfrm>
            <a:off x="7956376" y="1031223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6688279" y="5814556"/>
            <a:ext cx="936104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24383" y="5970793"/>
            <a:ext cx="1519617" cy="37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100%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874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-27638" y="116632"/>
            <a:ext cx="8997632" cy="26800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b="1" u="sng" dirty="0" smtClean="0">
                <a:solidFill>
                  <a:srgbClr val="002060"/>
                </a:solidFill>
              </a:rPr>
              <a:t>Objetivo 5 – Mapear hipertensos e/dou diabéticos de risco para doença cardiovascular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*Realizar estratificação do risco cardiovascular</a:t>
            </a:r>
            <a:r>
              <a:rPr lang="pt-BR" sz="2800" b="1" dirty="0">
                <a:solidFill>
                  <a:srgbClr val="002060"/>
                </a:solidFill>
              </a:rPr>
              <a:t>.</a:t>
            </a:r>
            <a:endParaRPr lang="pt-BR" sz="2800" b="1" dirty="0" smtClean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844824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+mn-lt"/>
              </a:rPr>
              <a:t>Todos os usuários </a:t>
            </a:r>
            <a:r>
              <a:rPr lang="pt-BR" sz="2400" dirty="0" smtClean="0">
                <a:latin typeface="+mn-lt"/>
              </a:rPr>
              <a:t>, ou seja, 100</a:t>
            </a:r>
            <a:r>
              <a:rPr lang="pt-BR" sz="2400" dirty="0" smtClean="0">
                <a:latin typeface="+mn-lt"/>
              </a:rPr>
              <a:t>% </a:t>
            </a:r>
            <a:r>
              <a:rPr lang="pt-BR" sz="2400" dirty="0" smtClean="0">
                <a:latin typeface="+mn-lt"/>
              </a:rPr>
              <a:t>dos usuários </a:t>
            </a:r>
            <a:r>
              <a:rPr lang="pt-BR" sz="2400" dirty="0" smtClean="0">
                <a:latin typeface="+mn-lt"/>
              </a:rPr>
              <a:t>realizaram estratificação do risco cardiovascular. </a:t>
            </a:r>
            <a:endParaRPr lang="pt-BR" sz="2400" dirty="0">
              <a:latin typeface="+mn-lt"/>
            </a:endParaRP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79512" y="3429000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9512" y="3660887"/>
            <a:ext cx="8790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  <a:latin typeface="+mn-lt"/>
              </a:rPr>
              <a:t>Objetivo 6 –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Realizar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ações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promoção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saúde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voltada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aos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hipertensos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e/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ou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diabéticos</a:t>
            </a:r>
            <a:endParaRPr lang="pt-BR" sz="2800" dirty="0">
              <a:latin typeface="+mn-lt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467544" y="5157192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609040" y="5050344"/>
            <a:ext cx="7325975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Orientação sobre alimentação saudável, riscos do tabagismo e atividade física = 100%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630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109538"/>
            <a:ext cx="3971925" cy="114300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Introdução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311" y="836712"/>
            <a:ext cx="8875268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 As doenças crônicas não transmissíveis (DCNT) São consideradas um Problema de Saúde Pública e já são responsáveis por 72% das mortes no Brasil 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atualmente;</a:t>
            </a:r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Segundo o Ministério da Saúde, na cidade amazonense, cerca de 56% dos adultos estão acima do peso e 19% são </a:t>
            </a:r>
            <a:r>
              <a:rPr lang="pt-BR" sz="2000" b="1" dirty="0" smtClean="0">
                <a:latin typeface="+mn-lt"/>
              </a:rPr>
              <a:t>obesos o qual </a:t>
            </a:r>
            <a:r>
              <a:rPr lang="pt-BR" sz="2000" b="1" dirty="0" smtClean="0">
                <a:latin typeface="+mn-lt"/>
              </a:rPr>
              <a:t>está fortemente </a:t>
            </a:r>
            <a:r>
              <a:rPr lang="pt-BR" sz="2000" b="1" dirty="0" smtClean="0">
                <a:latin typeface="+mn-lt"/>
              </a:rPr>
              <a:t>ligado ao padecimento de diabetes </a:t>
            </a:r>
            <a:r>
              <a:rPr lang="pt-BR" sz="2000" b="1" dirty="0" smtClean="0">
                <a:latin typeface="+mn-lt"/>
              </a:rPr>
              <a:t>e/ou hipertensão;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O 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trabalho enfocado na promoção, prevenção diagnostico e tratamento oportuno destas doenças tem um Impacto positivo na qualidade de vida e morbimortalidade da 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população</a:t>
            </a:r>
            <a:r>
              <a:rPr lang="pt-BR" sz="2000" b="1" dirty="0">
                <a:solidFill>
                  <a:schemeClr val="bg1"/>
                </a:solidFill>
                <a:latin typeface="+mn-lt"/>
              </a:rPr>
              <a:t>;</a:t>
            </a:r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No Brasil, população com idade de 30 até 70 tem 20 a 24% probabilidade de morte por Doenças Crônicas Não-Transmissíveis.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schemeClr val="bg1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t-BR" sz="1600" b="1" dirty="0" smtClean="0"/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rgbClr val="002060"/>
                </a:solidFill>
                <a:latin typeface="+mn-lt"/>
              </a:rPr>
              <a:t>**</a:t>
            </a:r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34805" y="6021288"/>
            <a:ext cx="124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O" i="1" dirty="0" smtClean="0"/>
          </a:p>
          <a:p>
            <a:pPr algn="r"/>
            <a:r>
              <a:rPr lang="es-CO" i="1" dirty="0" err="1" smtClean="0">
                <a:solidFill>
                  <a:schemeClr val="bg1"/>
                </a:solidFill>
              </a:rPr>
              <a:t>Vigitel</a:t>
            </a:r>
            <a:r>
              <a:rPr lang="es-CO" i="1" dirty="0" smtClean="0">
                <a:solidFill>
                  <a:schemeClr val="bg1"/>
                </a:solidFill>
              </a:rPr>
              <a:t>, 2014</a:t>
            </a:r>
            <a:endParaRPr lang="pt-BR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5496" y="-10596"/>
            <a:ext cx="89289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b="1" u="sng" dirty="0" smtClean="0"/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" y="588652"/>
            <a:ext cx="3985721" cy="2941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2" y="588651"/>
            <a:ext cx="4716016" cy="33274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" y="3488719"/>
            <a:ext cx="2879402" cy="33692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37" y="3250376"/>
            <a:ext cx="3595174" cy="36076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85166"/>
            <a:ext cx="3447903" cy="42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-417513"/>
            <a:ext cx="8748464" cy="1398821"/>
          </a:xfrm>
        </p:spPr>
        <p:txBody>
          <a:bodyPr>
            <a:normAutofit/>
          </a:bodyPr>
          <a:lstStyle/>
          <a:p>
            <a:pPr algn="ctr"/>
            <a:r>
              <a:rPr lang="pt-BR" sz="3600" b="1" cap="none" dirty="0" smtClean="0">
                <a:solidFill>
                  <a:schemeClr val="tx1"/>
                </a:solidFill>
              </a:rPr>
              <a:t>DISCUSSÃO</a:t>
            </a:r>
            <a:endParaRPr lang="en-US" sz="3600" b="1" cap="none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4294967295"/>
          </p:nvPr>
        </p:nvSpPr>
        <p:spPr>
          <a:xfrm>
            <a:off x="-1" y="981308"/>
            <a:ext cx="4499991" cy="2642394"/>
          </a:xfrm>
        </p:spPr>
        <p:txBody>
          <a:bodyPr>
            <a:normAutofit/>
          </a:bodyPr>
          <a:lstStyle/>
          <a:p>
            <a:pPr algn="ctr"/>
            <a:r>
              <a:rPr lang="pt-BR" b="1" i="1" dirty="0" smtClean="0"/>
              <a:t>DO QUE ALCANÇOU COM A </a:t>
            </a:r>
            <a:r>
              <a:rPr lang="pt-BR" b="1" i="1" dirty="0" smtClean="0"/>
              <a:t>INTERVENÇÃO:</a:t>
            </a:r>
            <a:endParaRPr lang="pt-BR" b="1" i="1" dirty="0" smtClean="0"/>
          </a:p>
          <a:p>
            <a:pPr lvl="1" algn="ctr"/>
            <a:r>
              <a:rPr lang="pt-BR" dirty="0" smtClean="0"/>
              <a:t>Propiciou </a:t>
            </a:r>
            <a:r>
              <a:rPr lang="pt-BR" dirty="0"/>
              <a:t>uma maior vigilância dos usuários com HAS </a:t>
            </a:r>
            <a:r>
              <a:rPr lang="pt-BR" dirty="0" smtClean="0"/>
              <a:t>e/ou </a:t>
            </a:r>
            <a:r>
              <a:rPr lang="pt-BR" dirty="0" smtClean="0"/>
              <a:t>DM</a:t>
            </a:r>
          </a:p>
          <a:p>
            <a:pPr lvl="1" algn="ctr"/>
            <a:r>
              <a:rPr lang="pt-BR" dirty="0" smtClean="0"/>
              <a:t>Uma </a:t>
            </a:r>
            <a:r>
              <a:rPr lang="pt-BR" dirty="0"/>
              <a:t>melhor organização do serviço com relação ao atendimento destes </a:t>
            </a:r>
            <a:r>
              <a:rPr lang="pt-BR" dirty="0" smtClean="0"/>
              <a:t>usuários.</a:t>
            </a:r>
            <a:endParaRPr lang="en-US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4294967295"/>
          </p:nvPr>
        </p:nvSpPr>
        <p:spPr>
          <a:xfrm>
            <a:off x="4485470" y="978599"/>
            <a:ext cx="4644009" cy="2763044"/>
          </a:xfrm>
        </p:spPr>
        <p:txBody>
          <a:bodyPr>
            <a:normAutofit/>
          </a:bodyPr>
          <a:lstStyle/>
          <a:p>
            <a:pPr algn="ctr"/>
            <a:r>
              <a:rPr lang="pt-BR" b="1" i="1" dirty="0" smtClean="0"/>
              <a:t>IMPORTÂNCIA DA INTERVENÇÃO PARA O SERVIÇO</a:t>
            </a:r>
            <a:endParaRPr lang="en-US" b="1" i="1" dirty="0" smtClean="0"/>
          </a:p>
          <a:p>
            <a:pPr lvl="1" algn="ctr"/>
            <a:r>
              <a:rPr lang="pt-BR" dirty="0" smtClean="0"/>
              <a:t>Construir </a:t>
            </a:r>
            <a:r>
              <a:rPr lang="pt-BR" dirty="0"/>
              <a:t>as bases para trabalhos </a:t>
            </a:r>
            <a:r>
              <a:rPr lang="pt-BR" dirty="0" smtClean="0"/>
              <a:t>futuros;</a:t>
            </a:r>
            <a:endParaRPr lang="pt-BR" dirty="0" smtClean="0"/>
          </a:p>
          <a:p>
            <a:pPr lvl="1" algn="ctr"/>
            <a:r>
              <a:rPr lang="pt-BR" dirty="0" smtClean="0"/>
              <a:t>Ampliação </a:t>
            </a:r>
            <a:r>
              <a:rPr lang="pt-BR" dirty="0"/>
              <a:t>do olhar da equipe não apenas para o trabalho </a:t>
            </a:r>
            <a:r>
              <a:rPr lang="pt-BR" dirty="0" smtClean="0"/>
              <a:t>assistencial.</a:t>
            </a:r>
            <a:endParaRPr lang="en-US" dirty="0"/>
          </a:p>
        </p:txBody>
      </p:sp>
      <p:sp>
        <p:nvSpPr>
          <p:cNvPr id="12" name="Marcador de contenido 3"/>
          <p:cNvSpPr>
            <a:spLocks noGrp="1"/>
          </p:cNvSpPr>
          <p:nvPr>
            <p:ph sz="half" idx="4294967295"/>
          </p:nvPr>
        </p:nvSpPr>
        <p:spPr>
          <a:xfrm>
            <a:off x="4499992" y="3977680"/>
            <a:ext cx="4644008" cy="2880320"/>
          </a:xfrm>
        </p:spPr>
        <p:txBody>
          <a:bodyPr>
            <a:normAutofit/>
          </a:bodyPr>
          <a:lstStyle/>
          <a:p>
            <a:pPr algn="ctr"/>
            <a:r>
              <a:rPr lang="pt-BR" b="1" i="1" dirty="0" smtClean="0"/>
              <a:t>IMPORTÂNCIA DA INTERVENÇÃO PARA A COMUNIDADE.</a:t>
            </a:r>
          </a:p>
          <a:p>
            <a:pPr lvl="1" algn="ctr"/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compromisso e o retorno das pessoas com relação a nossa </a:t>
            </a:r>
            <a:r>
              <a:rPr lang="pt-BR" dirty="0" smtClean="0"/>
              <a:t>UBS;</a:t>
            </a:r>
            <a:endParaRPr lang="pt-BR" dirty="0" smtClean="0"/>
          </a:p>
          <a:p>
            <a:pPr lvl="1" algn="ctr"/>
            <a:r>
              <a:rPr lang="pt-BR" dirty="0"/>
              <a:t>C</a:t>
            </a:r>
            <a:r>
              <a:rPr lang="pt-BR" dirty="0" smtClean="0"/>
              <a:t>onsciência </a:t>
            </a:r>
            <a:r>
              <a:rPr lang="pt-BR" dirty="0"/>
              <a:t>dos serviços oferecidos na UBS e realizado uma sensibilização para que as pessoas possam </a:t>
            </a:r>
            <a:r>
              <a:rPr lang="pt-BR" dirty="0" smtClean="0"/>
              <a:t>aproveitá-los elevou o nível de </a:t>
            </a:r>
            <a:r>
              <a:rPr lang="pt-BR" dirty="0" smtClean="0"/>
              <a:t>satisfação.</a:t>
            </a:r>
            <a:endParaRPr lang="en-US" dirty="0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237000" y="3977680"/>
            <a:ext cx="4248470" cy="2880320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400" b="1" i="1" dirty="0" smtClean="0"/>
              <a:t>IMPORTÂNCIA DA INTERVENÇÃO PARA A EQUIPE.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300" dirty="0" smtClean="0"/>
              <a:t>. Treinamento  </a:t>
            </a:r>
            <a:r>
              <a:rPr lang="pt-BR" sz="3300" dirty="0"/>
              <a:t>e organização para </a:t>
            </a:r>
            <a:r>
              <a:rPr lang="pt-BR" sz="3300" dirty="0" smtClean="0"/>
              <a:t>outras melhorias;</a:t>
            </a:r>
            <a:endParaRPr lang="pt-BR" sz="33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300" dirty="0" smtClean="0"/>
              <a:t>. União </a:t>
            </a:r>
            <a:r>
              <a:rPr lang="pt-BR" sz="3300" dirty="0"/>
              <a:t>e atuação </a:t>
            </a:r>
            <a:r>
              <a:rPr lang="pt-BR" sz="3300" dirty="0" smtClean="0"/>
              <a:t>multidisciplinar;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300" dirty="0" smtClean="0"/>
              <a:t>. </a:t>
            </a:r>
            <a:r>
              <a:rPr lang="pt-BR" sz="3300" dirty="0" smtClean="0"/>
              <a:t>ingresso </a:t>
            </a:r>
            <a:r>
              <a:rPr lang="pt-BR" sz="3300" dirty="0"/>
              <a:t>destas </a:t>
            </a:r>
            <a:r>
              <a:rPr lang="pt-BR" sz="3300" b="1" dirty="0"/>
              <a:t>ações</a:t>
            </a:r>
            <a:r>
              <a:rPr lang="pt-BR" sz="3300" dirty="0"/>
              <a:t> no cotidiano do </a:t>
            </a:r>
            <a:r>
              <a:rPr lang="pt-BR" sz="3300" dirty="0" smtClean="0"/>
              <a:t>serviço.</a:t>
            </a:r>
            <a:endParaRPr lang="en-US" sz="33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07504" y="3356992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-963613"/>
            <a:ext cx="9251950" cy="2755901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>
                <a:solidFill>
                  <a:schemeClr val="tx1"/>
                </a:solidFill>
              </a:rPr>
              <a:t> REFLEXÃO CRÍTICA SOBRE O PROCESSO PESSOAL DE APRENDIZAGEM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4294967295"/>
          </p:nvPr>
        </p:nvSpPr>
        <p:spPr>
          <a:xfrm>
            <a:off x="3253438" y="1126598"/>
            <a:ext cx="5711076" cy="24482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900" dirty="0" smtClean="0"/>
              <a:t>Quanto ao processo de aprendizagem tive como todo mundo tem altos e baixos, mas sempre tentei manter o nível necessário para seguir com os trabalhos em dia, manter a boa qualidade das ações na UBS e também aprender as metodologias usadas aqui no Brasil.</a:t>
            </a:r>
            <a:endParaRPr lang="en-US" sz="1900" dirty="0" smtClean="0"/>
          </a:p>
          <a:p>
            <a:pPr algn="just"/>
            <a:r>
              <a:rPr lang="pt-BR" sz="1900" dirty="0" smtClean="0"/>
              <a:t>Esta foi uma experiência muito positiva que nos possibilitou construir as bases para futuros trabalhos na UBS, e também possibilitou meu crescimento como médico no Brasil. </a:t>
            </a:r>
            <a:endParaRPr lang="en-US" sz="1900" dirty="0" smtClean="0"/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5" y="973867"/>
            <a:ext cx="3004514" cy="19510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89402"/>
            <a:ext cx="2496552" cy="25404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556" y="4343955"/>
            <a:ext cx="6312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Gratidão de poder ter sido vivida uma grande experiência educativa pelo jeito de obter um conhecimento via </a:t>
            </a:r>
            <a:r>
              <a:rPr lang="pt-BR" i="1" dirty="0">
                <a:latin typeface="+mn-lt"/>
              </a:rPr>
              <a:t>Online </a:t>
            </a:r>
            <a:r>
              <a:rPr lang="pt-BR" dirty="0">
                <a:latin typeface="+mn-lt"/>
              </a:rPr>
              <a:t>e pelo trabalho desenvolvido  junto a minha equipe e comunidade.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Completo todas minhas Expectativas inclusive com a realização de um trabalho de qualidade, fruto do esforço de muitas pessoas.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2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2" descr="http://ecos-redenutri.bvs.br/article_image.php?image_type=article&amp;id=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305191" y="5661248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OBRIGADO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9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195736" y="2708920"/>
            <a:ext cx="1800200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252536" y="6237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WHO, 2012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El mapa de la muerte: las enfermedades más letales según la reg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164288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515" y="105147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BO" sz="2800" b="1" dirty="0" smtClean="0"/>
              <a:t>MANAUS  AMAZONAS </a:t>
            </a:r>
            <a:endParaRPr lang="pt-B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38752" y="980727"/>
            <a:ext cx="439570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BO" sz="1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Cidade</a:t>
            </a:r>
            <a:r>
              <a:rPr lang="es-B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B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Capital </a:t>
            </a:r>
            <a:r>
              <a:rPr lang="es-B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do estado Amazonas</a:t>
            </a:r>
            <a:endParaRPr lang="es-CO" sz="16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O" sz="1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População</a:t>
            </a:r>
            <a:r>
              <a:rPr lang="es-C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CO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estimada </a:t>
            </a:r>
            <a:r>
              <a:rPr lang="es-C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- 2.020.301 </a:t>
            </a:r>
            <a:r>
              <a:rPr lang="es-BO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IBGE</a:t>
            </a:r>
            <a:r>
              <a:rPr lang="es-CO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2014 </a:t>
            </a:r>
            <a:endParaRPr lang="es-BO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IDH: </a:t>
            </a:r>
            <a:r>
              <a:rPr lang="es-C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0,737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(alto);</a:t>
            </a:r>
          </a:p>
          <a:p>
            <a:pPr algn="ctr">
              <a:lnSpc>
                <a:spcPct val="150000"/>
              </a:lnSpc>
            </a:pPr>
            <a:r>
              <a:rPr lang="es-BO" sz="1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Oitavo</a:t>
            </a:r>
            <a:r>
              <a:rPr lang="es-B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BO" sz="1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município</a:t>
            </a:r>
            <a:r>
              <a:rPr lang="es-B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BO" sz="16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mais</a:t>
            </a:r>
            <a:r>
              <a:rPr lang="es-BO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populoso do </a:t>
            </a:r>
            <a:r>
              <a:rPr lang="es-BO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Brasil;</a:t>
            </a:r>
            <a:endParaRPr lang="es-BO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Economia voltada pra a indústria e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mércio.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t-BR" sz="16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Em relação ao sistema de saúde, os dados do CNES apontam que Manaus conta em geral com 1287 estabelecimentos de saúde nos 3 níveis de atenção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 </a:t>
            </a:r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município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está </a:t>
            </a:r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dividido em 5 distritos de saúde (norte, sul, oeste e zona rural) contendo 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46 </a:t>
            </a:r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UBS tradicionais,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144 </a:t>
            </a:r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UBS (casinha)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19 </a:t>
            </a:r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UBS na zona Rural e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5 </a:t>
            </a:r>
            <a:r>
              <a:rPr lang="pt-B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UBS com estratégia saúde da família (ESF) Manaus conta com 6 maternidades, 10 NASF, 7 Policlínicas 3 CAPS e 6 </a:t>
            </a:r>
            <a:r>
              <a:rPr lang="pt-B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Maternidades. </a:t>
            </a:r>
            <a:endParaRPr lang="pt-BR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12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1200" dirty="0" smtClean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" y="3500561"/>
            <a:ext cx="4254392" cy="30834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" y="632229"/>
            <a:ext cx="4287230" cy="28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404664"/>
            <a:ext cx="42247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cs typeface="Arial" panose="020B0604020202020204" pitchFamily="34" charset="0"/>
              </a:rPr>
              <a:t>(</a:t>
            </a:r>
            <a:r>
              <a:rPr lang="pt-BR" b="1" dirty="0">
                <a:cs typeface="Arial" panose="020B0604020202020204" pitchFamily="34" charset="0"/>
              </a:rPr>
              <a:t>ESF) </a:t>
            </a:r>
            <a:r>
              <a:rPr lang="pt-BR" b="1" dirty="0" smtClean="0">
                <a:cs typeface="Arial" panose="020B0604020202020204" pitchFamily="34" charset="0"/>
              </a:rPr>
              <a:t>Dr. Silas Oliveira santos 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Localização</a:t>
            </a:r>
            <a:r>
              <a:rPr lang="pt-BR" dirty="0"/>
              <a:t>: Urbana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3 equipes;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População da área de </a:t>
            </a:r>
            <a:r>
              <a:rPr lang="pt-BR" dirty="0" smtClean="0"/>
              <a:t>abrangência da equipe: 4186 </a:t>
            </a:r>
            <a:r>
              <a:rPr lang="pt-BR" dirty="0" smtClean="0"/>
              <a:t>junho, 2015</a:t>
            </a:r>
            <a:endParaRPr lang="pt-B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82" y="84334"/>
            <a:ext cx="4241972" cy="29126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3" y="3282961"/>
            <a:ext cx="4341369" cy="319862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805771" y="3318046"/>
            <a:ext cx="4224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Minha </a:t>
            </a:r>
            <a:r>
              <a:rPr lang="pt-BR" dirty="0">
                <a:solidFill>
                  <a:srgbClr val="002060"/>
                </a:solidFill>
              </a:rPr>
              <a:t>equipe </a:t>
            </a:r>
            <a:r>
              <a:rPr lang="pt-BR" dirty="0" smtClean="0">
                <a:solidFill>
                  <a:srgbClr val="002060"/>
                </a:solidFill>
              </a:rPr>
              <a:t>está formada </a:t>
            </a:r>
            <a:r>
              <a:rPr lang="pt-BR" dirty="0" smtClean="0">
                <a:solidFill>
                  <a:srgbClr val="002060"/>
                </a:solidFill>
              </a:rPr>
              <a:t>atualmente  </a:t>
            </a:r>
            <a:r>
              <a:rPr lang="pt-BR" dirty="0">
                <a:solidFill>
                  <a:srgbClr val="002060"/>
                </a:solidFill>
              </a:rPr>
              <a:t>por:   </a:t>
            </a:r>
            <a:endParaRPr lang="pt-BR" dirty="0" smtClean="0">
              <a:solidFill>
                <a:srgbClr val="002060"/>
              </a:solidFill>
            </a:endParaRPr>
          </a:p>
          <a:p>
            <a:pPr algn="ctr"/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1 </a:t>
            </a:r>
            <a:r>
              <a:rPr lang="pt-BR" dirty="0" smtClean="0">
                <a:solidFill>
                  <a:srgbClr val="002060"/>
                </a:solidFill>
              </a:rPr>
              <a:t>médico</a:t>
            </a:r>
            <a:r>
              <a:rPr lang="pt-BR" dirty="0">
                <a:solidFill>
                  <a:srgbClr val="002060"/>
                </a:solidFill>
              </a:rPr>
              <a:t>, 1 dentista, 6 ACS, 2 </a:t>
            </a:r>
            <a:r>
              <a:rPr lang="pt-BR" dirty="0" smtClean="0">
                <a:solidFill>
                  <a:srgbClr val="002060"/>
                </a:solidFill>
              </a:rPr>
              <a:t>técnicos </a:t>
            </a:r>
            <a:r>
              <a:rPr lang="pt-BR" dirty="0">
                <a:solidFill>
                  <a:srgbClr val="002060"/>
                </a:solidFill>
              </a:rPr>
              <a:t>de enfermagem. </a:t>
            </a:r>
            <a:r>
              <a:rPr lang="pt-BR" dirty="0" smtClean="0">
                <a:solidFill>
                  <a:srgbClr val="002060"/>
                </a:solidFill>
              </a:rPr>
              <a:t>Além </a:t>
            </a:r>
            <a:r>
              <a:rPr lang="pt-BR" dirty="0">
                <a:solidFill>
                  <a:srgbClr val="002060"/>
                </a:solidFill>
              </a:rPr>
              <a:t>de estar apoiada por  uma equipe NASF.</a:t>
            </a:r>
          </a:p>
        </p:txBody>
      </p:sp>
    </p:spTree>
    <p:extLst>
      <p:ext uri="{BB962C8B-B14F-4D97-AF65-F5344CB8AC3E}">
        <p14:creationId xmlns:p14="http://schemas.microsoft.com/office/powerpoint/2010/main" val="17916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772400" cy="150876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Situação da atenção a saúde para </a:t>
            </a:r>
            <a:r>
              <a:rPr lang="pt-BR" sz="3200" b="1" dirty="0" smtClean="0">
                <a:solidFill>
                  <a:srgbClr val="002060"/>
                </a:solidFill>
              </a:rPr>
              <a:t>USUÁRIOS</a:t>
            </a:r>
            <a:r>
              <a:rPr lang="pt-BR" sz="3200" b="1" dirty="0" smtClean="0">
                <a:solidFill>
                  <a:srgbClr val="002060"/>
                </a:solidFill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>com DM </a:t>
            </a:r>
            <a:r>
              <a:rPr lang="pt-BR" sz="3200" b="1" dirty="0" smtClean="0">
                <a:solidFill>
                  <a:srgbClr val="002060"/>
                </a:solidFill>
              </a:rPr>
              <a:t>e/OU HAS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2549485"/>
            <a:ext cx="8712968" cy="2502725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O serviço já tinha alguma organização relacionada ao atendimento destes grupos de </a:t>
            </a:r>
            <a:r>
              <a:rPr lang="pt-BR" sz="2800" dirty="0" smtClean="0"/>
              <a:t>usuários, </a:t>
            </a:r>
            <a:r>
              <a:rPr lang="pt-BR" sz="2800" dirty="0" smtClean="0"/>
              <a:t>porém desatualizados.</a:t>
            </a:r>
          </a:p>
          <a:p>
            <a:pPr algn="just"/>
            <a:r>
              <a:rPr lang="pt-BR" sz="2800" dirty="0" smtClean="0"/>
              <a:t>Tinham grande quantidade de </a:t>
            </a:r>
            <a:r>
              <a:rPr lang="pt-BR" sz="2800" dirty="0" smtClean="0"/>
              <a:t>usuários </a:t>
            </a:r>
            <a:r>
              <a:rPr lang="pt-BR" sz="2800" dirty="0" smtClean="0"/>
              <a:t>faltosos as consultas de controle e acompanhamentos destas </a:t>
            </a:r>
            <a:r>
              <a:rPr lang="pt-BR" sz="2800" dirty="0" smtClean="0"/>
              <a:t>doenças;</a:t>
            </a:r>
            <a:endParaRPr lang="pt-BR" sz="2800" dirty="0" smtClean="0"/>
          </a:p>
          <a:p>
            <a:pPr algn="just"/>
            <a:r>
              <a:rPr lang="pt-BR" sz="2800" dirty="0" smtClean="0"/>
              <a:t>Registros antigos com grande necessidade de </a:t>
            </a:r>
            <a:r>
              <a:rPr lang="pt-BR" sz="2800" dirty="0" smtClean="0"/>
              <a:t>serem atualizados </a:t>
            </a:r>
            <a:r>
              <a:rPr lang="pt-BR" sz="2800" dirty="0" smtClean="0"/>
              <a:t>inclusive sendo </a:t>
            </a:r>
            <a:r>
              <a:rPr lang="pt-BR" sz="2800" dirty="0" smtClean="0"/>
              <a:t>feitos </a:t>
            </a:r>
            <a:r>
              <a:rPr lang="pt-BR" sz="2800" dirty="0" smtClean="0"/>
              <a:t>novamente.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6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665" y="1916832"/>
            <a:ext cx="89751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Caderno de Ações Programáticas – </a:t>
            </a:r>
            <a:r>
              <a:rPr lang="pt-BR" sz="2200" b="1" dirty="0" err="1" smtClean="0">
                <a:solidFill>
                  <a:schemeClr val="bg1"/>
                </a:solidFill>
                <a:latin typeface="+mn-lt"/>
              </a:rPr>
              <a:t>Pré</a:t>
            </a:r>
            <a:r>
              <a:rPr lang="pt-BR" sz="2200" b="1" dirty="0" smtClean="0">
                <a:solidFill>
                  <a:schemeClr val="bg1"/>
                </a:solidFill>
                <a:latin typeface="+mn-lt"/>
              </a:rPr>
              <a:t>-Intervenção: </a:t>
            </a: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tinha usuários com HAS (cobertura de 38% ) e para usuários com DM (cobertura de 32%);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 Necessidade de capacitar a equipe de acordo com os protocolos oficiais do Ministério da Saúde pra fazer um </a:t>
            </a: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trabalho coordenado para </a:t>
            </a: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a  promoção e  prevenção destas doenças e também na identificação dos fatores de </a:t>
            </a: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risco (ações mais efetivas posteriormente);</a:t>
            </a:r>
            <a:endParaRPr lang="pt-BR" sz="2200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+mn-lt"/>
              </a:rPr>
              <a:t>Buscar os usuários com estas patologias de forma mais efetiva e frequente.</a:t>
            </a:r>
            <a:endParaRPr lang="pt-BR" sz="2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77907" cy="160429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Po</a:t>
            </a:r>
            <a:r>
              <a:rPr lang="pt-BR" sz="3200" b="1" dirty="0" smtClean="0">
                <a:solidFill>
                  <a:srgbClr val="002060"/>
                </a:solidFill>
              </a:rPr>
              <a:t>r que escolher o foco de </a:t>
            </a:r>
            <a:r>
              <a:rPr lang="pt-BR" sz="3200" b="1" dirty="0" err="1" smtClean="0">
                <a:solidFill>
                  <a:srgbClr val="002060"/>
                </a:solidFill>
              </a:rPr>
              <a:t>has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>e/ou dm?</a:t>
            </a:r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47146" y="2132856"/>
            <a:ext cx="8988424" cy="53285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>
                <a:solidFill>
                  <a:schemeClr val="bg1"/>
                </a:solidFill>
              </a:rPr>
              <a:t>Qualificar a atenção aos usuários com hipertensão </a:t>
            </a:r>
            <a:r>
              <a:rPr lang="pt-BR" sz="3000" dirty="0" smtClean="0">
                <a:solidFill>
                  <a:schemeClr val="bg1"/>
                </a:solidFill>
              </a:rPr>
              <a:t>e diabetes </a:t>
            </a:r>
            <a:r>
              <a:rPr lang="pt-BR" sz="3000" dirty="0">
                <a:solidFill>
                  <a:schemeClr val="bg1"/>
                </a:solidFill>
              </a:rPr>
              <a:t>na Unidade de Saúde Dr. Silas Oliveira Santos, </a:t>
            </a:r>
            <a:r>
              <a:rPr lang="pt-BR" sz="3000" dirty="0" smtClean="0">
                <a:solidFill>
                  <a:schemeClr val="bg1"/>
                </a:solidFill>
              </a:rPr>
              <a:t>Manaus/AM.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2743</TotalTime>
  <Words>1205</Words>
  <Application>Microsoft Office PowerPoint</Application>
  <PresentationFormat>Apresentação na tela (4:3)</PresentationFormat>
  <Paragraphs>141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Corbel</vt:lpstr>
      <vt:lpstr>Verdana</vt:lpstr>
      <vt:lpstr>Wingdings</vt:lpstr>
      <vt:lpstr>Con bandas</vt:lpstr>
      <vt:lpstr>Qualificação da Atenção aos Usuários com Hipertensão Arterial Sistêmica e/ou Diabetes mellitus na UBS Dr. Silas Oliveira Santos, Manaus/AM 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Situação da atenção a saúde para USUÁRIOS com DM e/OU HAS</vt:lpstr>
      <vt:lpstr>Por que escolher o foco de has e/ou dm?</vt:lpstr>
      <vt:lpstr>Objetivo Geral</vt:lpstr>
      <vt:lpstr>Objetivos Específicos</vt:lpstr>
      <vt:lpstr>Apresentação do PowerPoint</vt:lpstr>
      <vt:lpstr>Detalhamento das Ações</vt:lpstr>
      <vt:lpstr>Metas, estimativas, Objetivos e Resultados</vt:lpstr>
      <vt:lpstr>Apresentação do PowerPoint</vt:lpstr>
      <vt:lpstr>Objetivo 2 - Melhorar a qualidade do atendimento AO USUÁRIO hipertenso e/ou diabético realizado na unidade de saúde</vt:lpstr>
      <vt:lpstr>Objetivo 2 - Melhorar a qualidade do atendimento ao usuário hipertenso e/ou diabético realizado na unidade de saúde</vt:lpstr>
      <vt:lpstr>Apresentação do PowerPoint</vt:lpstr>
      <vt:lpstr>Objetivo 3 - Melhorar a adesão de hipertensos e/ou diabéticos ao programa  </vt:lpstr>
      <vt:lpstr>Apresentação do PowerPoint</vt:lpstr>
      <vt:lpstr>Apresentação do PowerPoint</vt:lpstr>
      <vt:lpstr>DISCUSSÃO</vt:lpstr>
      <vt:lpstr> 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Fabiana Vargas Ferreira</cp:lastModifiedBy>
  <cp:revision>290</cp:revision>
  <dcterms:created xsi:type="dcterms:W3CDTF">2012-09-11T02:40:43Z</dcterms:created>
  <dcterms:modified xsi:type="dcterms:W3CDTF">2015-08-14T01:29:55Z</dcterms:modified>
</cp:coreProperties>
</file>