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3" r:id="rId4"/>
    <p:sldId id="274" r:id="rId5"/>
    <p:sldId id="264" r:id="rId6"/>
    <p:sldId id="307" r:id="rId7"/>
    <p:sldId id="277" r:id="rId8"/>
    <p:sldId id="270" r:id="rId9"/>
    <p:sldId id="262" r:id="rId10"/>
    <p:sldId id="285" r:id="rId11"/>
    <p:sldId id="284" r:id="rId12"/>
    <p:sldId id="282" r:id="rId13"/>
    <p:sldId id="281" r:id="rId14"/>
    <p:sldId id="278" r:id="rId15"/>
    <p:sldId id="266" r:id="rId16"/>
    <p:sldId id="269" r:id="rId17"/>
    <p:sldId id="268" r:id="rId18"/>
    <p:sldId id="267" r:id="rId19"/>
    <p:sldId id="261" r:id="rId20"/>
    <p:sldId id="291" r:id="rId21"/>
    <p:sldId id="296" r:id="rId22"/>
    <p:sldId id="295" r:id="rId23"/>
    <p:sldId id="294" r:id="rId24"/>
    <p:sldId id="308" r:id="rId25"/>
    <p:sldId id="259" r:id="rId26"/>
    <p:sldId id="305" r:id="rId27"/>
    <p:sldId id="306" r:id="rId28"/>
    <p:sldId id="265" r:id="rId2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6AC10C-B541-4382-AF29-D687EBA40B16}" type="doc">
      <dgm:prSet loTypeId="urn:microsoft.com/office/officeart/2005/8/layout/cycle4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D12CBA29-C679-409E-BE9C-A5A8227D5F8B}">
      <dgm:prSet phldrT="[Texto]" custT="1"/>
      <dgm:spPr/>
      <dgm:t>
        <a:bodyPr/>
        <a:lstStyle/>
        <a:p>
          <a:pPr>
            <a:spcAft>
              <a:spcPts val="0"/>
            </a:spcAft>
          </a:pPr>
          <a:r>
            <a:rPr lang="pt-BR" sz="2800" b="0" dirty="0" smtClean="0"/>
            <a:t>ESF # 1</a:t>
          </a:r>
        </a:p>
        <a:p>
          <a:pPr>
            <a:spcAft>
              <a:spcPts val="0"/>
            </a:spcAft>
          </a:pPr>
          <a:r>
            <a:rPr lang="pt-BR" sz="3200" b="1" dirty="0" smtClean="0"/>
            <a:t>2 207 </a:t>
          </a:r>
          <a:r>
            <a:rPr lang="pt-BR" sz="2000" dirty="0" smtClean="0"/>
            <a:t>HABITANTES</a:t>
          </a:r>
          <a:endParaRPr lang="pt-BR" sz="2000" dirty="0"/>
        </a:p>
      </dgm:t>
    </dgm:pt>
    <dgm:pt modelId="{38919119-A2C6-4128-A449-AAE6EB4EF348}" type="parTrans" cxnId="{F344C0EB-CAB3-4242-B0FB-BBF2A2261465}">
      <dgm:prSet/>
      <dgm:spPr/>
      <dgm:t>
        <a:bodyPr/>
        <a:lstStyle/>
        <a:p>
          <a:endParaRPr lang="pt-BR"/>
        </a:p>
      </dgm:t>
    </dgm:pt>
    <dgm:pt modelId="{AD5B3986-5C26-4EAF-B210-520B5FD27AC7}" type="sibTrans" cxnId="{F344C0EB-CAB3-4242-B0FB-BBF2A2261465}">
      <dgm:prSet/>
      <dgm:spPr/>
      <dgm:t>
        <a:bodyPr/>
        <a:lstStyle/>
        <a:p>
          <a:endParaRPr lang="pt-BR"/>
        </a:p>
      </dgm:t>
    </dgm:pt>
    <dgm:pt modelId="{939CCCE0-6EB0-4CE9-AA6E-4A12582D61E9}">
      <dgm:prSet phldrT="[Texto]" custT="1"/>
      <dgm:spPr>
        <a:ln>
          <a:noFill/>
        </a:ln>
      </dgm:spPr>
      <dgm:t>
        <a:bodyPr/>
        <a:lstStyle/>
        <a:p>
          <a:r>
            <a:rPr lang="pt-BR" sz="2400" b="1" dirty="0" smtClean="0"/>
            <a:t>ESF #01</a:t>
          </a:r>
          <a:endParaRPr lang="pt-BR" sz="2400" b="1" dirty="0"/>
        </a:p>
      </dgm:t>
    </dgm:pt>
    <dgm:pt modelId="{F32CB394-55AA-41CA-B97F-6E79E3E39E0F}" type="parTrans" cxnId="{AEE53C61-C7D4-4022-BB63-20C38DCC2B26}">
      <dgm:prSet/>
      <dgm:spPr/>
      <dgm:t>
        <a:bodyPr/>
        <a:lstStyle/>
        <a:p>
          <a:endParaRPr lang="pt-BR"/>
        </a:p>
      </dgm:t>
    </dgm:pt>
    <dgm:pt modelId="{43BBF8D1-44EC-41A7-B97C-B62B066AC314}" type="sibTrans" cxnId="{AEE53C61-C7D4-4022-BB63-20C38DCC2B26}">
      <dgm:prSet/>
      <dgm:spPr/>
      <dgm:t>
        <a:bodyPr/>
        <a:lstStyle/>
        <a:p>
          <a:endParaRPr lang="pt-BR"/>
        </a:p>
      </dgm:t>
    </dgm:pt>
    <dgm:pt modelId="{7D9D27BF-D927-41DB-803B-A8EABD31A0B0}">
      <dgm:prSet phldrT="[Texto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t-BR" dirty="0" smtClean="0">
              <a:solidFill>
                <a:schemeClr val="accent1">
                  <a:lumMod val="60000"/>
                  <a:lumOff val="40000"/>
                </a:schemeClr>
              </a:solidFill>
            </a:rPr>
            <a:t>ESF #2</a:t>
          </a:r>
          <a:endParaRPr lang="pt-BR" dirty="0">
            <a:solidFill>
              <a:schemeClr val="accent1">
                <a:lumMod val="60000"/>
                <a:lumOff val="40000"/>
              </a:schemeClr>
            </a:solidFill>
          </a:endParaRPr>
        </a:p>
      </dgm:t>
    </dgm:pt>
    <dgm:pt modelId="{5675464C-07E4-4455-B2EF-DA93DD916430}" type="parTrans" cxnId="{2A072E55-71C0-479A-A754-E8077A429FC2}">
      <dgm:prSet/>
      <dgm:spPr/>
      <dgm:t>
        <a:bodyPr/>
        <a:lstStyle/>
        <a:p>
          <a:endParaRPr lang="pt-BR"/>
        </a:p>
      </dgm:t>
    </dgm:pt>
    <dgm:pt modelId="{5DA991E2-9ACB-4589-96BD-E5070A3F6DEE}" type="sibTrans" cxnId="{2A072E55-71C0-479A-A754-E8077A429FC2}">
      <dgm:prSet/>
      <dgm:spPr/>
      <dgm:t>
        <a:bodyPr/>
        <a:lstStyle/>
        <a:p>
          <a:endParaRPr lang="pt-BR"/>
        </a:p>
      </dgm:t>
    </dgm:pt>
    <dgm:pt modelId="{BCF34CE3-31F1-45EB-A64D-9ED0ABFF06FC}">
      <dgm:prSet phldrT="[Texto]" phldr="1"/>
      <dgm:spPr>
        <a:ln>
          <a:noFill/>
        </a:ln>
      </dgm:spPr>
      <dgm:t>
        <a:bodyPr/>
        <a:lstStyle/>
        <a:p>
          <a:endParaRPr lang="pt-BR" dirty="0"/>
        </a:p>
      </dgm:t>
    </dgm:pt>
    <dgm:pt modelId="{F5B1C9C8-1A4D-4827-93DE-9BCFFA6EA242}" type="parTrans" cxnId="{0E7C9B59-69F5-45EB-86A9-E52737B3F147}">
      <dgm:prSet/>
      <dgm:spPr/>
      <dgm:t>
        <a:bodyPr/>
        <a:lstStyle/>
        <a:p>
          <a:endParaRPr lang="pt-BR"/>
        </a:p>
      </dgm:t>
    </dgm:pt>
    <dgm:pt modelId="{35764627-8D3E-43D5-BCCA-53D49E9357AD}" type="sibTrans" cxnId="{0E7C9B59-69F5-45EB-86A9-E52737B3F147}">
      <dgm:prSet/>
      <dgm:spPr/>
      <dgm:t>
        <a:bodyPr/>
        <a:lstStyle/>
        <a:p>
          <a:endParaRPr lang="pt-BR"/>
        </a:p>
      </dgm:t>
    </dgm:pt>
    <dgm:pt modelId="{8374335B-40E1-4A3E-B331-1AC621B39704}">
      <dgm:prSet phldrT="[Texto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t-BR" dirty="0" smtClean="0">
              <a:solidFill>
                <a:schemeClr val="accent1">
                  <a:lumMod val="60000"/>
                  <a:lumOff val="40000"/>
                </a:schemeClr>
              </a:solidFill>
            </a:rPr>
            <a:t>ESF #3</a:t>
          </a:r>
          <a:endParaRPr lang="pt-BR" dirty="0">
            <a:solidFill>
              <a:schemeClr val="accent1">
                <a:lumMod val="60000"/>
                <a:lumOff val="40000"/>
              </a:schemeClr>
            </a:solidFill>
          </a:endParaRPr>
        </a:p>
      </dgm:t>
    </dgm:pt>
    <dgm:pt modelId="{A611F7CC-FB1E-49A7-BBD4-FF1C7351FAD3}" type="parTrans" cxnId="{78C8DABE-6BB9-48B9-ACAD-EB8F62CAFF31}">
      <dgm:prSet/>
      <dgm:spPr/>
      <dgm:t>
        <a:bodyPr/>
        <a:lstStyle/>
        <a:p>
          <a:endParaRPr lang="pt-BR"/>
        </a:p>
      </dgm:t>
    </dgm:pt>
    <dgm:pt modelId="{1B4C0E30-D7BA-40F1-9B89-7731EDF6631A}" type="sibTrans" cxnId="{78C8DABE-6BB9-48B9-ACAD-EB8F62CAFF31}">
      <dgm:prSet/>
      <dgm:spPr/>
      <dgm:t>
        <a:bodyPr/>
        <a:lstStyle/>
        <a:p>
          <a:endParaRPr lang="pt-BR"/>
        </a:p>
      </dgm:t>
    </dgm:pt>
    <dgm:pt modelId="{518A2A7D-236E-4180-9BD0-27C071F86AD2}">
      <dgm:prSet phldrT="[Texto]" phldr="1"/>
      <dgm:spPr>
        <a:ln>
          <a:noFill/>
        </a:ln>
      </dgm:spPr>
      <dgm:t>
        <a:bodyPr/>
        <a:lstStyle/>
        <a:p>
          <a:endParaRPr lang="pt-BR"/>
        </a:p>
      </dgm:t>
    </dgm:pt>
    <dgm:pt modelId="{C094C307-CC88-4252-94C5-464686FEA9C7}" type="parTrans" cxnId="{66736D6B-C49C-4640-A544-44C9ABC19A4C}">
      <dgm:prSet/>
      <dgm:spPr/>
      <dgm:t>
        <a:bodyPr/>
        <a:lstStyle/>
        <a:p>
          <a:endParaRPr lang="pt-BR"/>
        </a:p>
      </dgm:t>
    </dgm:pt>
    <dgm:pt modelId="{E2401B58-2479-4C29-9853-F7849C9EAD86}" type="sibTrans" cxnId="{66736D6B-C49C-4640-A544-44C9ABC19A4C}">
      <dgm:prSet/>
      <dgm:spPr/>
      <dgm:t>
        <a:bodyPr/>
        <a:lstStyle/>
        <a:p>
          <a:endParaRPr lang="pt-BR"/>
        </a:p>
      </dgm:t>
    </dgm:pt>
    <dgm:pt modelId="{DCAD1E83-F602-469E-9E4E-C0DDE84AF98D}">
      <dgm:prSet phldrT="[Texto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t-BR" dirty="0" smtClean="0">
              <a:solidFill>
                <a:schemeClr val="accent1">
                  <a:lumMod val="60000"/>
                  <a:lumOff val="40000"/>
                </a:schemeClr>
              </a:solidFill>
            </a:rPr>
            <a:t>ESF #4</a:t>
          </a:r>
          <a:endParaRPr lang="pt-BR" dirty="0">
            <a:solidFill>
              <a:schemeClr val="accent1">
                <a:lumMod val="60000"/>
                <a:lumOff val="40000"/>
              </a:schemeClr>
            </a:solidFill>
          </a:endParaRPr>
        </a:p>
      </dgm:t>
    </dgm:pt>
    <dgm:pt modelId="{E65CBA5E-72CF-4DDF-8216-1AFBEC12EB64}" type="parTrans" cxnId="{0B706ECC-739A-47A1-A07A-3E167F7ADDB7}">
      <dgm:prSet/>
      <dgm:spPr/>
      <dgm:t>
        <a:bodyPr/>
        <a:lstStyle/>
        <a:p>
          <a:endParaRPr lang="pt-BR"/>
        </a:p>
      </dgm:t>
    </dgm:pt>
    <dgm:pt modelId="{7246174F-C0CA-483D-96B4-239F976550B0}" type="sibTrans" cxnId="{0B706ECC-739A-47A1-A07A-3E167F7ADDB7}">
      <dgm:prSet/>
      <dgm:spPr/>
      <dgm:t>
        <a:bodyPr/>
        <a:lstStyle/>
        <a:p>
          <a:endParaRPr lang="pt-BR"/>
        </a:p>
      </dgm:t>
    </dgm:pt>
    <dgm:pt modelId="{0058B1C1-2635-4928-9D3A-D1CFDB2E46C6}">
      <dgm:prSet phldrT="[Texto]" phldr="1"/>
      <dgm:spPr>
        <a:ln>
          <a:noFill/>
        </a:ln>
      </dgm:spPr>
      <dgm:t>
        <a:bodyPr/>
        <a:lstStyle/>
        <a:p>
          <a:endParaRPr lang="pt-BR" dirty="0"/>
        </a:p>
      </dgm:t>
    </dgm:pt>
    <dgm:pt modelId="{94C07E1B-39F7-4239-8815-3E3C0C762139}" type="parTrans" cxnId="{021C81BE-C5B8-4A11-9EE6-C7659C41EBF5}">
      <dgm:prSet/>
      <dgm:spPr/>
      <dgm:t>
        <a:bodyPr/>
        <a:lstStyle/>
        <a:p>
          <a:endParaRPr lang="pt-BR"/>
        </a:p>
      </dgm:t>
    </dgm:pt>
    <dgm:pt modelId="{F08A252F-7C8F-45E0-AB63-8443EB56E0FD}" type="sibTrans" cxnId="{021C81BE-C5B8-4A11-9EE6-C7659C41EBF5}">
      <dgm:prSet/>
      <dgm:spPr/>
      <dgm:t>
        <a:bodyPr/>
        <a:lstStyle/>
        <a:p>
          <a:endParaRPr lang="pt-BR"/>
        </a:p>
      </dgm:t>
    </dgm:pt>
    <dgm:pt modelId="{1729582D-6B4B-4EAA-96DA-F6BC321D8467}" type="pres">
      <dgm:prSet presAssocID="{296AC10C-B541-4382-AF29-D687EBA40B1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CED5959-8FD9-4326-916D-C7F106E542EB}" type="pres">
      <dgm:prSet presAssocID="{296AC10C-B541-4382-AF29-D687EBA40B16}" presName="children" presStyleCnt="0"/>
      <dgm:spPr/>
    </dgm:pt>
    <dgm:pt modelId="{397D6E5C-3669-431F-8CF7-DE09FE419B1F}" type="pres">
      <dgm:prSet presAssocID="{296AC10C-B541-4382-AF29-D687EBA40B16}" presName="child1group" presStyleCnt="0"/>
      <dgm:spPr/>
    </dgm:pt>
    <dgm:pt modelId="{51952B7D-B692-4724-B1D2-00CFE27902CD}" type="pres">
      <dgm:prSet presAssocID="{296AC10C-B541-4382-AF29-D687EBA40B16}" presName="child1" presStyleLbl="bgAcc1" presStyleIdx="0" presStyleCnt="4" custScaleX="114966" custScaleY="48794" custLinFactNeighborX="-2170" custLinFactNeighborY="-22523"/>
      <dgm:spPr/>
      <dgm:t>
        <a:bodyPr/>
        <a:lstStyle/>
        <a:p>
          <a:endParaRPr lang="pt-BR"/>
        </a:p>
      </dgm:t>
    </dgm:pt>
    <dgm:pt modelId="{72A90C43-ED79-4ED6-AB9D-93035A621D16}" type="pres">
      <dgm:prSet presAssocID="{296AC10C-B541-4382-AF29-D687EBA40B16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BDB8508-0935-4E2A-8053-3A2D6DBBBC0A}" type="pres">
      <dgm:prSet presAssocID="{296AC10C-B541-4382-AF29-D687EBA40B16}" presName="child2group" presStyleCnt="0"/>
      <dgm:spPr/>
    </dgm:pt>
    <dgm:pt modelId="{EF199695-B577-46AD-8F75-74CB7A85D407}" type="pres">
      <dgm:prSet presAssocID="{296AC10C-B541-4382-AF29-D687EBA40B16}" presName="child2" presStyleLbl="bgAcc1" presStyleIdx="1" presStyleCnt="4"/>
      <dgm:spPr/>
      <dgm:t>
        <a:bodyPr/>
        <a:lstStyle/>
        <a:p>
          <a:endParaRPr lang="pt-BR"/>
        </a:p>
      </dgm:t>
    </dgm:pt>
    <dgm:pt modelId="{5A306CA6-846A-4BD5-9596-0FBF0C9C0580}" type="pres">
      <dgm:prSet presAssocID="{296AC10C-B541-4382-AF29-D687EBA40B16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4829DB-7157-4748-8566-CF147B927322}" type="pres">
      <dgm:prSet presAssocID="{296AC10C-B541-4382-AF29-D687EBA40B16}" presName="child3group" presStyleCnt="0"/>
      <dgm:spPr/>
    </dgm:pt>
    <dgm:pt modelId="{5C07E316-CB3F-435B-9931-732A203D6B2C}" type="pres">
      <dgm:prSet presAssocID="{296AC10C-B541-4382-AF29-D687EBA40B16}" presName="child3" presStyleLbl="bgAcc1" presStyleIdx="2" presStyleCnt="4"/>
      <dgm:spPr/>
      <dgm:t>
        <a:bodyPr/>
        <a:lstStyle/>
        <a:p>
          <a:endParaRPr lang="pt-BR"/>
        </a:p>
      </dgm:t>
    </dgm:pt>
    <dgm:pt modelId="{FFD683B2-9B0D-4609-893B-C3B1B429A4F5}" type="pres">
      <dgm:prSet presAssocID="{296AC10C-B541-4382-AF29-D687EBA40B16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0A45503-8837-411B-A862-C40E01B488B9}" type="pres">
      <dgm:prSet presAssocID="{296AC10C-B541-4382-AF29-D687EBA40B16}" presName="child4group" presStyleCnt="0"/>
      <dgm:spPr/>
    </dgm:pt>
    <dgm:pt modelId="{AF7933E9-93EE-4710-A8D6-86AE157B667E}" type="pres">
      <dgm:prSet presAssocID="{296AC10C-B541-4382-AF29-D687EBA40B16}" presName="child4" presStyleLbl="bgAcc1" presStyleIdx="3" presStyleCnt="4"/>
      <dgm:spPr/>
      <dgm:t>
        <a:bodyPr/>
        <a:lstStyle/>
        <a:p>
          <a:endParaRPr lang="pt-BR"/>
        </a:p>
      </dgm:t>
    </dgm:pt>
    <dgm:pt modelId="{3A4DE319-85B9-4A58-A1CE-95AC73377311}" type="pres">
      <dgm:prSet presAssocID="{296AC10C-B541-4382-AF29-D687EBA40B16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A751C55-1484-4C5A-BFF3-7E34920C1501}" type="pres">
      <dgm:prSet presAssocID="{296AC10C-B541-4382-AF29-D687EBA40B16}" presName="childPlaceholder" presStyleCnt="0"/>
      <dgm:spPr/>
    </dgm:pt>
    <dgm:pt modelId="{8764F136-5A3D-47BE-9C1B-A3B39B6E8250}" type="pres">
      <dgm:prSet presAssocID="{296AC10C-B541-4382-AF29-D687EBA40B16}" presName="circle" presStyleCnt="0"/>
      <dgm:spPr/>
    </dgm:pt>
    <dgm:pt modelId="{395C589D-363F-4F10-B271-623C84127C25}" type="pres">
      <dgm:prSet presAssocID="{296AC10C-B541-4382-AF29-D687EBA40B16}" presName="quadrant1" presStyleLbl="node1" presStyleIdx="0" presStyleCnt="4" custScaleX="122747" custScaleY="112666" custLinFactNeighborX="-10606" custLinFactNeighborY="-7576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699F0D0-5BBB-4BA2-A3E8-473CBFA5D6B2}" type="pres">
      <dgm:prSet presAssocID="{296AC10C-B541-4382-AF29-D687EBA40B16}" presName="quadrant2" presStyleLbl="node1" presStyleIdx="1" presStyleCnt="4" custScaleX="65914" custScaleY="69181" custLinFactNeighborX="-17295" custLinFactNeighborY="17295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A20F415-62E2-41F1-B492-3E292A59EE07}" type="pres">
      <dgm:prSet presAssocID="{296AC10C-B541-4382-AF29-D687EBA40B16}" presName="quadrant3" presStyleLbl="node1" presStyleIdx="2" presStyleCnt="4" custScaleX="65914" custScaleY="69181" custLinFactNeighborX="-17295" custLinFactNeighborY="-16171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DAA83EF-C9A1-48FD-965D-61B382353780}" type="pres">
      <dgm:prSet presAssocID="{296AC10C-B541-4382-AF29-D687EBA40B16}" presName="quadrant4" presStyleLbl="node1" presStyleIdx="3" presStyleCnt="4" custScaleX="65914" custScaleY="69181" custLinFactNeighborX="18176" custLinFactNeighborY="-16171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32CAC52-34D7-4651-8271-C8EFEC18F4B3}" type="pres">
      <dgm:prSet presAssocID="{296AC10C-B541-4382-AF29-D687EBA40B16}" presName="quadrantPlaceholder" presStyleCnt="0"/>
      <dgm:spPr/>
    </dgm:pt>
    <dgm:pt modelId="{C69B4CD7-D932-4D94-95B1-9F2960B2D90E}" type="pres">
      <dgm:prSet presAssocID="{296AC10C-B541-4382-AF29-D687EBA40B16}" presName="center1" presStyleLbl="fgShp" presStyleIdx="0" presStyleCnt="2"/>
      <dgm:spPr/>
    </dgm:pt>
    <dgm:pt modelId="{6AF2F62D-F907-4237-AFC1-48A8D7CB48EB}" type="pres">
      <dgm:prSet presAssocID="{296AC10C-B541-4382-AF29-D687EBA40B16}" presName="center2" presStyleLbl="fgShp" presStyleIdx="1" presStyleCnt="2"/>
      <dgm:spPr/>
    </dgm:pt>
  </dgm:ptLst>
  <dgm:cxnLst>
    <dgm:cxn modelId="{66736D6B-C49C-4640-A544-44C9ABC19A4C}" srcId="{8374335B-40E1-4A3E-B331-1AC621B39704}" destId="{518A2A7D-236E-4180-9BD0-27C071F86AD2}" srcOrd="0" destOrd="0" parTransId="{C094C307-CC88-4252-94C5-464686FEA9C7}" sibTransId="{E2401B58-2479-4C29-9853-F7849C9EAD86}"/>
    <dgm:cxn modelId="{021C81BE-C5B8-4A11-9EE6-C7659C41EBF5}" srcId="{DCAD1E83-F602-469E-9E4E-C0DDE84AF98D}" destId="{0058B1C1-2635-4928-9D3A-D1CFDB2E46C6}" srcOrd="0" destOrd="0" parTransId="{94C07E1B-39F7-4239-8815-3E3C0C762139}" sibTransId="{F08A252F-7C8F-45E0-AB63-8443EB56E0FD}"/>
    <dgm:cxn modelId="{60CEC6F4-76AE-468B-B9AE-48A073CB5422}" type="presOf" srcId="{939CCCE0-6EB0-4CE9-AA6E-4A12582D61E9}" destId="{72A90C43-ED79-4ED6-AB9D-93035A621D16}" srcOrd="1" destOrd="0" presId="urn:microsoft.com/office/officeart/2005/8/layout/cycle4"/>
    <dgm:cxn modelId="{5A01B721-89E7-4181-8ACD-3CB1B16FD93A}" type="presOf" srcId="{DCAD1E83-F602-469E-9E4E-C0DDE84AF98D}" destId="{DDAA83EF-C9A1-48FD-965D-61B382353780}" srcOrd="0" destOrd="0" presId="urn:microsoft.com/office/officeart/2005/8/layout/cycle4"/>
    <dgm:cxn modelId="{B36E2C35-360A-477C-994D-68962487CBEE}" type="presOf" srcId="{296AC10C-B541-4382-AF29-D687EBA40B16}" destId="{1729582D-6B4B-4EAA-96DA-F6BC321D8467}" srcOrd="0" destOrd="0" presId="urn:microsoft.com/office/officeart/2005/8/layout/cycle4"/>
    <dgm:cxn modelId="{AE486678-84CF-4EA5-8330-D32A9F68C037}" type="presOf" srcId="{D12CBA29-C679-409E-BE9C-A5A8227D5F8B}" destId="{395C589D-363F-4F10-B271-623C84127C25}" srcOrd="0" destOrd="0" presId="urn:microsoft.com/office/officeart/2005/8/layout/cycle4"/>
    <dgm:cxn modelId="{AEE53C61-C7D4-4022-BB63-20C38DCC2B26}" srcId="{D12CBA29-C679-409E-BE9C-A5A8227D5F8B}" destId="{939CCCE0-6EB0-4CE9-AA6E-4A12582D61E9}" srcOrd="0" destOrd="0" parTransId="{F32CB394-55AA-41CA-B97F-6E79E3E39E0F}" sibTransId="{43BBF8D1-44EC-41A7-B97C-B62B066AC314}"/>
    <dgm:cxn modelId="{EAC3AC1A-D775-404E-9997-65713A22F000}" type="presOf" srcId="{7D9D27BF-D927-41DB-803B-A8EABD31A0B0}" destId="{E699F0D0-5BBB-4BA2-A3E8-473CBFA5D6B2}" srcOrd="0" destOrd="0" presId="urn:microsoft.com/office/officeart/2005/8/layout/cycle4"/>
    <dgm:cxn modelId="{E08BF4AD-8F62-4E9D-96B5-0305E42E4649}" type="presOf" srcId="{BCF34CE3-31F1-45EB-A64D-9ED0ABFF06FC}" destId="{5A306CA6-846A-4BD5-9596-0FBF0C9C0580}" srcOrd="1" destOrd="0" presId="urn:microsoft.com/office/officeart/2005/8/layout/cycle4"/>
    <dgm:cxn modelId="{269C4AC9-D98F-48FC-B31E-AE4FE9DD2886}" type="presOf" srcId="{8374335B-40E1-4A3E-B331-1AC621B39704}" destId="{4A20F415-62E2-41F1-B492-3E292A59EE07}" srcOrd="0" destOrd="0" presId="urn:microsoft.com/office/officeart/2005/8/layout/cycle4"/>
    <dgm:cxn modelId="{78C8DABE-6BB9-48B9-ACAD-EB8F62CAFF31}" srcId="{296AC10C-B541-4382-AF29-D687EBA40B16}" destId="{8374335B-40E1-4A3E-B331-1AC621B39704}" srcOrd="2" destOrd="0" parTransId="{A611F7CC-FB1E-49A7-BBD4-FF1C7351FAD3}" sibTransId="{1B4C0E30-D7BA-40F1-9B89-7731EDF6631A}"/>
    <dgm:cxn modelId="{2CAA2B0B-EFD6-4FE7-BAD3-EED14A749780}" type="presOf" srcId="{BCF34CE3-31F1-45EB-A64D-9ED0ABFF06FC}" destId="{EF199695-B577-46AD-8F75-74CB7A85D407}" srcOrd="0" destOrd="0" presId="urn:microsoft.com/office/officeart/2005/8/layout/cycle4"/>
    <dgm:cxn modelId="{0E7C9B59-69F5-45EB-86A9-E52737B3F147}" srcId="{7D9D27BF-D927-41DB-803B-A8EABD31A0B0}" destId="{BCF34CE3-31F1-45EB-A64D-9ED0ABFF06FC}" srcOrd="0" destOrd="0" parTransId="{F5B1C9C8-1A4D-4827-93DE-9BCFFA6EA242}" sibTransId="{35764627-8D3E-43D5-BCCA-53D49E9357AD}"/>
    <dgm:cxn modelId="{121F3AAE-ABF9-4897-A702-FE59CA27E5A2}" type="presOf" srcId="{939CCCE0-6EB0-4CE9-AA6E-4A12582D61E9}" destId="{51952B7D-B692-4724-B1D2-00CFE27902CD}" srcOrd="0" destOrd="0" presId="urn:microsoft.com/office/officeart/2005/8/layout/cycle4"/>
    <dgm:cxn modelId="{E6E96BEB-EE9B-4309-A0D9-DD12EDED50B7}" type="presOf" srcId="{0058B1C1-2635-4928-9D3A-D1CFDB2E46C6}" destId="{3A4DE319-85B9-4A58-A1CE-95AC73377311}" srcOrd="1" destOrd="0" presId="urn:microsoft.com/office/officeart/2005/8/layout/cycle4"/>
    <dgm:cxn modelId="{2A072E55-71C0-479A-A754-E8077A429FC2}" srcId="{296AC10C-B541-4382-AF29-D687EBA40B16}" destId="{7D9D27BF-D927-41DB-803B-A8EABD31A0B0}" srcOrd="1" destOrd="0" parTransId="{5675464C-07E4-4455-B2EF-DA93DD916430}" sibTransId="{5DA991E2-9ACB-4589-96BD-E5070A3F6DEE}"/>
    <dgm:cxn modelId="{F344C0EB-CAB3-4242-B0FB-BBF2A2261465}" srcId="{296AC10C-B541-4382-AF29-D687EBA40B16}" destId="{D12CBA29-C679-409E-BE9C-A5A8227D5F8B}" srcOrd="0" destOrd="0" parTransId="{38919119-A2C6-4128-A449-AAE6EB4EF348}" sibTransId="{AD5B3986-5C26-4EAF-B210-520B5FD27AC7}"/>
    <dgm:cxn modelId="{0B706ECC-739A-47A1-A07A-3E167F7ADDB7}" srcId="{296AC10C-B541-4382-AF29-D687EBA40B16}" destId="{DCAD1E83-F602-469E-9E4E-C0DDE84AF98D}" srcOrd="3" destOrd="0" parTransId="{E65CBA5E-72CF-4DDF-8216-1AFBEC12EB64}" sibTransId="{7246174F-C0CA-483D-96B4-239F976550B0}"/>
    <dgm:cxn modelId="{44A8654C-BC4F-438C-ACB3-06EF54A28717}" type="presOf" srcId="{518A2A7D-236E-4180-9BD0-27C071F86AD2}" destId="{FFD683B2-9B0D-4609-893B-C3B1B429A4F5}" srcOrd="1" destOrd="0" presId="urn:microsoft.com/office/officeart/2005/8/layout/cycle4"/>
    <dgm:cxn modelId="{1D36B189-6DC1-44E5-994A-F2BD0FFB7E3B}" type="presOf" srcId="{0058B1C1-2635-4928-9D3A-D1CFDB2E46C6}" destId="{AF7933E9-93EE-4710-A8D6-86AE157B667E}" srcOrd="0" destOrd="0" presId="urn:microsoft.com/office/officeart/2005/8/layout/cycle4"/>
    <dgm:cxn modelId="{3E67925C-565F-4D77-B390-4FBCC7F472ED}" type="presOf" srcId="{518A2A7D-236E-4180-9BD0-27C071F86AD2}" destId="{5C07E316-CB3F-435B-9931-732A203D6B2C}" srcOrd="0" destOrd="0" presId="urn:microsoft.com/office/officeart/2005/8/layout/cycle4"/>
    <dgm:cxn modelId="{A369244A-ECB8-4169-9463-6CC1A8107ADA}" type="presParOf" srcId="{1729582D-6B4B-4EAA-96DA-F6BC321D8467}" destId="{DCED5959-8FD9-4326-916D-C7F106E542EB}" srcOrd="0" destOrd="0" presId="urn:microsoft.com/office/officeart/2005/8/layout/cycle4"/>
    <dgm:cxn modelId="{1E74532F-1212-4D6A-92A2-4DB739CC4D73}" type="presParOf" srcId="{DCED5959-8FD9-4326-916D-C7F106E542EB}" destId="{397D6E5C-3669-431F-8CF7-DE09FE419B1F}" srcOrd="0" destOrd="0" presId="urn:microsoft.com/office/officeart/2005/8/layout/cycle4"/>
    <dgm:cxn modelId="{E48FF03B-3109-42FD-9905-EAB1ED8B3479}" type="presParOf" srcId="{397D6E5C-3669-431F-8CF7-DE09FE419B1F}" destId="{51952B7D-B692-4724-B1D2-00CFE27902CD}" srcOrd="0" destOrd="0" presId="urn:microsoft.com/office/officeart/2005/8/layout/cycle4"/>
    <dgm:cxn modelId="{A3A99D85-E323-4FFA-A68B-7157641948B4}" type="presParOf" srcId="{397D6E5C-3669-431F-8CF7-DE09FE419B1F}" destId="{72A90C43-ED79-4ED6-AB9D-93035A621D16}" srcOrd="1" destOrd="0" presId="urn:microsoft.com/office/officeart/2005/8/layout/cycle4"/>
    <dgm:cxn modelId="{28552309-8CE9-4982-AD74-5A88621E0EF9}" type="presParOf" srcId="{DCED5959-8FD9-4326-916D-C7F106E542EB}" destId="{3BDB8508-0935-4E2A-8053-3A2D6DBBBC0A}" srcOrd="1" destOrd="0" presId="urn:microsoft.com/office/officeart/2005/8/layout/cycle4"/>
    <dgm:cxn modelId="{A650E8EC-32A7-436F-8D68-4D6C8781D9AC}" type="presParOf" srcId="{3BDB8508-0935-4E2A-8053-3A2D6DBBBC0A}" destId="{EF199695-B577-46AD-8F75-74CB7A85D407}" srcOrd="0" destOrd="0" presId="urn:microsoft.com/office/officeart/2005/8/layout/cycle4"/>
    <dgm:cxn modelId="{DD1E1828-6424-4DA6-B7BC-84A0B6D2B9F4}" type="presParOf" srcId="{3BDB8508-0935-4E2A-8053-3A2D6DBBBC0A}" destId="{5A306CA6-846A-4BD5-9596-0FBF0C9C0580}" srcOrd="1" destOrd="0" presId="urn:microsoft.com/office/officeart/2005/8/layout/cycle4"/>
    <dgm:cxn modelId="{107970B5-D815-4796-B8F3-93005880520E}" type="presParOf" srcId="{DCED5959-8FD9-4326-916D-C7F106E542EB}" destId="{EF4829DB-7157-4748-8566-CF147B927322}" srcOrd="2" destOrd="0" presId="urn:microsoft.com/office/officeart/2005/8/layout/cycle4"/>
    <dgm:cxn modelId="{B6DA52E3-2F24-412D-B804-EA7CC7DEACD6}" type="presParOf" srcId="{EF4829DB-7157-4748-8566-CF147B927322}" destId="{5C07E316-CB3F-435B-9931-732A203D6B2C}" srcOrd="0" destOrd="0" presId="urn:microsoft.com/office/officeart/2005/8/layout/cycle4"/>
    <dgm:cxn modelId="{85BF5238-0577-4911-9A69-3D0F1E5F70FE}" type="presParOf" srcId="{EF4829DB-7157-4748-8566-CF147B927322}" destId="{FFD683B2-9B0D-4609-893B-C3B1B429A4F5}" srcOrd="1" destOrd="0" presId="urn:microsoft.com/office/officeart/2005/8/layout/cycle4"/>
    <dgm:cxn modelId="{1B5CAE72-C0CF-4C73-9A87-7863B1D63D94}" type="presParOf" srcId="{DCED5959-8FD9-4326-916D-C7F106E542EB}" destId="{00A45503-8837-411B-A862-C40E01B488B9}" srcOrd="3" destOrd="0" presId="urn:microsoft.com/office/officeart/2005/8/layout/cycle4"/>
    <dgm:cxn modelId="{335140CB-2093-4AC6-9E23-12C890A709B1}" type="presParOf" srcId="{00A45503-8837-411B-A862-C40E01B488B9}" destId="{AF7933E9-93EE-4710-A8D6-86AE157B667E}" srcOrd="0" destOrd="0" presId="urn:microsoft.com/office/officeart/2005/8/layout/cycle4"/>
    <dgm:cxn modelId="{623486C1-0CCE-45BD-82ED-0E8ED56D569C}" type="presParOf" srcId="{00A45503-8837-411B-A862-C40E01B488B9}" destId="{3A4DE319-85B9-4A58-A1CE-95AC73377311}" srcOrd="1" destOrd="0" presId="urn:microsoft.com/office/officeart/2005/8/layout/cycle4"/>
    <dgm:cxn modelId="{8B022EC4-201E-478B-8D0D-C8F5F29CFD23}" type="presParOf" srcId="{DCED5959-8FD9-4326-916D-C7F106E542EB}" destId="{EA751C55-1484-4C5A-BFF3-7E34920C1501}" srcOrd="4" destOrd="0" presId="urn:microsoft.com/office/officeart/2005/8/layout/cycle4"/>
    <dgm:cxn modelId="{F5E3DC4B-1A49-4C6B-82CF-F2BA2C8D7377}" type="presParOf" srcId="{1729582D-6B4B-4EAA-96DA-F6BC321D8467}" destId="{8764F136-5A3D-47BE-9C1B-A3B39B6E8250}" srcOrd="1" destOrd="0" presId="urn:microsoft.com/office/officeart/2005/8/layout/cycle4"/>
    <dgm:cxn modelId="{C3247887-5B24-4A8D-8178-3E21C6D86FB4}" type="presParOf" srcId="{8764F136-5A3D-47BE-9C1B-A3B39B6E8250}" destId="{395C589D-363F-4F10-B271-623C84127C25}" srcOrd="0" destOrd="0" presId="urn:microsoft.com/office/officeart/2005/8/layout/cycle4"/>
    <dgm:cxn modelId="{4DDDCA68-E77A-4A8B-9C36-548760780EE6}" type="presParOf" srcId="{8764F136-5A3D-47BE-9C1B-A3B39B6E8250}" destId="{E699F0D0-5BBB-4BA2-A3E8-473CBFA5D6B2}" srcOrd="1" destOrd="0" presId="urn:microsoft.com/office/officeart/2005/8/layout/cycle4"/>
    <dgm:cxn modelId="{C7ED35F5-F1D2-4771-8491-3A5B4A570C80}" type="presParOf" srcId="{8764F136-5A3D-47BE-9C1B-A3B39B6E8250}" destId="{4A20F415-62E2-41F1-B492-3E292A59EE07}" srcOrd="2" destOrd="0" presId="urn:microsoft.com/office/officeart/2005/8/layout/cycle4"/>
    <dgm:cxn modelId="{4827D4B5-BA3B-4479-A83C-B41A71676A34}" type="presParOf" srcId="{8764F136-5A3D-47BE-9C1B-A3B39B6E8250}" destId="{DDAA83EF-C9A1-48FD-965D-61B382353780}" srcOrd="3" destOrd="0" presId="urn:microsoft.com/office/officeart/2005/8/layout/cycle4"/>
    <dgm:cxn modelId="{ED7266EF-BF1E-46C1-91E8-BC90D1B90ED9}" type="presParOf" srcId="{8764F136-5A3D-47BE-9C1B-A3B39B6E8250}" destId="{E32CAC52-34D7-4651-8271-C8EFEC18F4B3}" srcOrd="4" destOrd="0" presId="urn:microsoft.com/office/officeart/2005/8/layout/cycle4"/>
    <dgm:cxn modelId="{2FDDB3E7-C846-419A-9E7A-953614F58FA5}" type="presParOf" srcId="{1729582D-6B4B-4EAA-96DA-F6BC321D8467}" destId="{C69B4CD7-D932-4D94-95B1-9F2960B2D90E}" srcOrd="2" destOrd="0" presId="urn:microsoft.com/office/officeart/2005/8/layout/cycle4"/>
    <dgm:cxn modelId="{BC8231C9-8BDA-4CE8-93EC-1A3DB4C9BA34}" type="presParOf" srcId="{1729582D-6B4B-4EAA-96DA-F6BC321D8467}" destId="{6AF2F62D-F907-4237-AFC1-48A8D7CB48EB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932714-213F-401A-A39C-9D439EBFCEAD}" type="doc">
      <dgm:prSet loTypeId="urn:microsoft.com/office/officeart/2005/8/layout/hList7" loCatId="picture" qsTypeId="urn:microsoft.com/office/officeart/2005/8/quickstyle/simple1" qsCatId="simple" csTypeId="urn:microsoft.com/office/officeart/2005/8/colors/accent1_2" csCatId="accent1" phldr="1"/>
      <dgm:spPr/>
    </dgm:pt>
    <dgm:pt modelId="{0AB18B60-0C88-4063-92D9-981C8CCEDF9B}">
      <dgm:prSet phldrT="[Texto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pt-BR" sz="2800" dirty="0"/>
        </a:p>
      </dgm:t>
    </dgm:pt>
    <dgm:pt modelId="{FDEAD994-EBD0-463D-9383-9C1CEE889E63}" type="parTrans" cxnId="{F52BDA4A-E7A3-4F8F-B0ED-89BF38E20A17}">
      <dgm:prSet/>
      <dgm:spPr/>
      <dgm:t>
        <a:bodyPr/>
        <a:lstStyle/>
        <a:p>
          <a:endParaRPr lang="pt-BR"/>
        </a:p>
      </dgm:t>
    </dgm:pt>
    <dgm:pt modelId="{D28E5F7E-C123-4189-8000-9647A7464F42}" type="sibTrans" cxnId="{F52BDA4A-E7A3-4F8F-B0ED-89BF38E20A17}">
      <dgm:prSet/>
      <dgm:spPr/>
      <dgm:t>
        <a:bodyPr/>
        <a:lstStyle/>
        <a:p>
          <a:endParaRPr lang="pt-BR"/>
        </a:p>
      </dgm:t>
    </dgm:pt>
    <dgm:pt modelId="{AF40B81D-BB40-4D64-96AD-89339FDB3F0A}">
      <dgm:prSet phldrT="[Texto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pt-BR" sz="2800" dirty="0" smtClean="0"/>
        </a:p>
      </dgm:t>
    </dgm:pt>
    <dgm:pt modelId="{063877A9-EBFE-44F9-A59A-30C065677337}" type="parTrans" cxnId="{914EAA7D-DEB4-4C28-BA0D-93F428971AB6}">
      <dgm:prSet/>
      <dgm:spPr/>
      <dgm:t>
        <a:bodyPr/>
        <a:lstStyle/>
        <a:p>
          <a:endParaRPr lang="pt-BR"/>
        </a:p>
      </dgm:t>
    </dgm:pt>
    <dgm:pt modelId="{A2BAC1A4-9EC3-45D6-A8C9-DA12D597DA45}" type="sibTrans" cxnId="{914EAA7D-DEB4-4C28-BA0D-93F428971AB6}">
      <dgm:prSet/>
      <dgm:spPr/>
      <dgm:t>
        <a:bodyPr/>
        <a:lstStyle/>
        <a:p>
          <a:endParaRPr lang="pt-BR"/>
        </a:p>
      </dgm:t>
    </dgm:pt>
    <dgm:pt modelId="{BF90A969-1AF6-444F-BE1B-B2EC58896246}">
      <dgm:prSet phldrT="[Texto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chemeClr val="accent5">
            <a:lumMod val="50000"/>
          </a:schemeClr>
        </a:solidFill>
      </dgm:spPr>
      <dgm:t>
        <a:bodyPr/>
        <a:lstStyle/>
        <a:p>
          <a:pPr algn="l"/>
          <a:endParaRPr lang="pt-BR" sz="2800" dirty="0" smtClean="0">
            <a:solidFill>
              <a:schemeClr val="bg1"/>
            </a:solidFill>
          </a:endParaRPr>
        </a:p>
      </dgm:t>
    </dgm:pt>
    <dgm:pt modelId="{1858E25C-65F1-44C2-8DC3-DD3C4C3720E0}" type="parTrans" cxnId="{612C6894-454D-4D9D-8CA3-EAD4EC3953B6}">
      <dgm:prSet/>
      <dgm:spPr/>
      <dgm:t>
        <a:bodyPr/>
        <a:lstStyle/>
        <a:p>
          <a:endParaRPr lang="pt-BR"/>
        </a:p>
      </dgm:t>
    </dgm:pt>
    <dgm:pt modelId="{D4137D3A-5466-4649-82CF-CCC4AC781413}" type="sibTrans" cxnId="{612C6894-454D-4D9D-8CA3-EAD4EC3953B6}">
      <dgm:prSet/>
      <dgm:spPr/>
      <dgm:t>
        <a:bodyPr/>
        <a:lstStyle/>
        <a:p>
          <a:endParaRPr lang="pt-BR"/>
        </a:p>
      </dgm:t>
    </dgm:pt>
    <dgm:pt modelId="{250E0800-75DF-4809-8D70-16B322C54C33}" type="pres">
      <dgm:prSet presAssocID="{B5932714-213F-401A-A39C-9D439EBFCEAD}" presName="Name0" presStyleCnt="0">
        <dgm:presLayoutVars>
          <dgm:dir/>
          <dgm:resizeHandles val="exact"/>
        </dgm:presLayoutVars>
      </dgm:prSet>
      <dgm:spPr/>
    </dgm:pt>
    <dgm:pt modelId="{E5601EF0-D9EE-4199-91A7-72C1B4F14CDC}" type="pres">
      <dgm:prSet presAssocID="{B5932714-213F-401A-A39C-9D439EBFCEAD}" presName="fgShape" presStyleLbl="fgShp" presStyleIdx="0" presStyleCnt="1" custFlipVert="1" custScaleX="92917" custScaleY="49453" custLinFactNeighborY="58607"/>
      <dgm:spPr>
        <a:solidFill>
          <a:schemeClr val="accent5">
            <a:lumMod val="75000"/>
          </a:schemeClr>
        </a:solidFill>
        <a:ln>
          <a:noFill/>
        </a:ln>
      </dgm:spPr>
    </dgm:pt>
    <dgm:pt modelId="{6141F9A0-311B-4D65-99E2-B66F5F9B3786}" type="pres">
      <dgm:prSet presAssocID="{B5932714-213F-401A-A39C-9D439EBFCEAD}" presName="linComp" presStyleCnt="0"/>
      <dgm:spPr/>
    </dgm:pt>
    <dgm:pt modelId="{1319227E-640A-4E02-ACAA-55285D356F55}" type="pres">
      <dgm:prSet presAssocID="{0AB18B60-0C88-4063-92D9-981C8CCEDF9B}" presName="compNode" presStyleCnt="0"/>
      <dgm:spPr/>
    </dgm:pt>
    <dgm:pt modelId="{2D812E4D-7A23-493B-BFE4-AB3A2D4A05D8}" type="pres">
      <dgm:prSet presAssocID="{0AB18B60-0C88-4063-92D9-981C8CCEDF9B}" presName="bkgdShape" presStyleLbl="node1" presStyleIdx="0" presStyleCnt="3" custLinFactNeighborY="-1297"/>
      <dgm:spPr/>
      <dgm:t>
        <a:bodyPr/>
        <a:lstStyle/>
        <a:p>
          <a:endParaRPr lang="pt-BR"/>
        </a:p>
      </dgm:t>
    </dgm:pt>
    <dgm:pt modelId="{B00BC130-9F8A-461C-827F-8626727297CB}" type="pres">
      <dgm:prSet presAssocID="{0AB18B60-0C88-4063-92D9-981C8CCEDF9B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8178CB2-3D8C-4DA7-B190-D433B943A0BA}" type="pres">
      <dgm:prSet presAssocID="{0AB18B60-0C88-4063-92D9-981C8CCEDF9B}" presName="invisiNode" presStyleLbl="node1" presStyleIdx="0" presStyleCnt="3"/>
      <dgm:spPr/>
    </dgm:pt>
    <dgm:pt modelId="{ADDA3B2C-08E7-4826-96BF-E9D3555EA31B}" type="pres">
      <dgm:prSet presAssocID="{0AB18B60-0C88-4063-92D9-981C8CCEDF9B}" presName="imagNode" presStyleLbl="fgImgPlace1" presStyleIdx="0" presStyleCnt="3" custLinFactNeighborY="3022"/>
      <dgm:spPr>
        <a:solidFill>
          <a:schemeClr val="accent1">
            <a:lumMod val="50000"/>
          </a:schemeClr>
        </a:solidFill>
      </dgm:spPr>
    </dgm:pt>
    <dgm:pt modelId="{CE19E5AF-19E0-4CEE-BA5D-5BF768B47C36}" type="pres">
      <dgm:prSet presAssocID="{D28E5F7E-C123-4189-8000-9647A7464F42}" presName="sibTrans" presStyleLbl="sibTrans2D1" presStyleIdx="0" presStyleCnt="0"/>
      <dgm:spPr/>
      <dgm:t>
        <a:bodyPr/>
        <a:lstStyle/>
        <a:p>
          <a:endParaRPr lang="pt-BR"/>
        </a:p>
      </dgm:t>
    </dgm:pt>
    <dgm:pt modelId="{950F54D5-C569-4282-93AE-3293031C13B9}" type="pres">
      <dgm:prSet presAssocID="{AF40B81D-BB40-4D64-96AD-89339FDB3F0A}" presName="compNode" presStyleCnt="0"/>
      <dgm:spPr/>
    </dgm:pt>
    <dgm:pt modelId="{C08F08FA-8692-4569-8B7B-F12B6CB33CA7}" type="pres">
      <dgm:prSet presAssocID="{AF40B81D-BB40-4D64-96AD-89339FDB3F0A}" presName="bkgdShape" presStyleLbl="node1" presStyleIdx="1" presStyleCnt="3"/>
      <dgm:spPr/>
      <dgm:t>
        <a:bodyPr/>
        <a:lstStyle/>
        <a:p>
          <a:endParaRPr lang="pt-BR"/>
        </a:p>
      </dgm:t>
    </dgm:pt>
    <dgm:pt modelId="{748EEC0E-FEA2-4821-8876-6973567E87E4}" type="pres">
      <dgm:prSet presAssocID="{AF40B81D-BB40-4D64-96AD-89339FDB3F0A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31E0DF2-DDA7-43B1-B16F-E06D46ED9C47}" type="pres">
      <dgm:prSet presAssocID="{AF40B81D-BB40-4D64-96AD-89339FDB3F0A}" presName="invisiNode" presStyleLbl="node1" presStyleIdx="1" presStyleCnt="3"/>
      <dgm:spPr/>
    </dgm:pt>
    <dgm:pt modelId="{D42937E8-2291-4B83-9161-67C6F86CF91D}" type="pres">
      <dgm:prSet presAssocID="{AF40B81D-BB40-4D64-96AD-89339FDB3F0A}" presName="imagNode" presStyleLbl="fgImgPlace1" presStyleIdx="1" presStyleCnt="3" custLinFactNeighborY="3022"/>
      <dgm:spPr>
        <a:solidFill>
          <a:schemeClr val="accent1">
            <a:lumMod val="50000"/>
          </a:schemeClr>
        </a:solidFill>
      </dgm:spPr>
    </dgm:pt>
    <dgm:pt modelId="{E0A1C9D6-A467-441C-B3CB-73407A2B1163}" type="pres">
      <dgm:prSet presAssocID="{A2BAC1A4-9EC3-45D6-A8C9-DA12D597DA45}" presName="sibTrans" presStyleLbl="sibTrans2D1" presStyleIdx="0" presStyleCnt="0"/>
      <dgm:spPr/>
      <dgm:t>
        <a:bodyPr/>
        <a:lstStyle/>
        <a:p>
          <a:endParaRPr lang="pt-BR"/>
        </a:p>
      </dgm:t>
    </dgm:pt>
    <dgm:pt modelId="{3C44F136-59F0-4748-85D5-070148BA8E33}" type="pres">
      <dgm:prSet presAssocID="{BF90A969-1AF6-444F-BE1B-B2EC58896246}" presName="compNode" presStyleCnt="0"/>
      <dgm:spPr/>
    </dgm:pt>
    <dgm:pt modelId="{B26E41D1-9455-49A1-B9B7-69AE888D342C}" type="pres">
      <dgm:prSet presAssocID="{BF90A969-1AF6-444F-BE1B-B2EC58896246}" presName="bkgdShape" presStyleLbl="node1" presStyleIdx="2" presStyleCnt="3"/>
      <dgm:spPr/>
      <dgm:t>
        <a:bodyPr/>
        <a:lstStyle/>
        <a:p>
          <a:endParaRPr lang="pt-BR"/>
        </a:p>
      </dgm:t>
    </dgm:pt>
    <dgm:pt modelId="{504E1E7E-1B83-4F99-83AD-7F387E6DDDD6}" type="pres">
      <dgm:prSet presAssocID="{BF90A969-1AF6-444F-BE1B-B2EC58896246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9AA5B8B-6C2A-407E-902C-3E20C5A3BCFE}" type="pres">
      <dgm:prSet presAssocID="{BF90A969-1AF6-444F-BE1B-B2EC58896246}" presName="invisiNode" presStyleLbl="node1" presStyleIdx="2" presStyleCnt="3"/>
      <dgm:spPr/>
    </dgm:pt>
    <dgm:pt modelId="{312EDD81-A1B5-4F64-9984-6E03FA50416C}" type="pres">
      <dgm:prSet presAssocID="{BF90A969-1AF6-444F-BE1B-B2EC58896246}" presName="imagNode" presStyleLbl="fgImgPlace1" presStyleIdx="2" presStyleCnt="3" custLinFactNeighborY="3022"/>
      <dgm:spPr>
        <a:solidFill>
          <a:schemeClr val="accent1">
            <a:lumMod val="50000"/>
          </a:schemeClr>
        </a:solidFill>
      </dgm:spPr>
    </dgm:pt>
  </dgm:ptLst>
  <dgm:cxnLst>
    <dgm:cxn modelId="{F52BDA4A-E7A3-4F8F-B0ED-89BF38E20A17}" srcId="{B5932714-213F-401A-A39C-9D439EBFCEAD}" destId="{0AB18B60-0C88-4063-92D9-981C8CCEDF9B}" srcOrd="0" destOrd="0" parTransId="{FDEAD994-EBD0-463D-9383-9C1CEE889E63}" sibTransId="{D28E5F7E-C123-4189-8000-9647A7464F42}"/>
    <dgm:cxn modelId="{08529983-BD79-477F-9AFC-75212036F42E}" type="presOf" srcId="{0AB18B60-0C88-4063-92D9-981C8CCEDF9B}" destId="{B00BC130-9F8A-461C-827F-8626727297CB}" srcOrd="1" destOrd="0" presId="urn:microsoft.com/office/officeart/2005/8/layout/hList7"/>
    <dgm:cxn modelId="{82C269DF-C710-4C26-88A9-C26DED369744}" type="presOf" srcId="{AF40B81D-BB40-4D64-96AD-89339FDB3F0A}" destId="{C08F08FA-8692-4569-8B7B-F12B6CB33CA7}" srcOrd="0" destOrd="0" presId="urn:microsoft.com/office/officeart/2005/8/layout/hList7"/>
    <dgm:cxn modelId="{914EAA7D-DEB4-4C28-BA0D-93F428971AB6}" srcId="{B5932714-213F-401A-A39C-9D439EBFCEAD}" destId="{AF40B81D-BB40-4D64-96AD-89339FDB3F0A}" srcOrd="1" destOrd="0" parTransId="{063877A9-EBFE-44F9-A59A-30C065677337}" sibTransId="{A2BAC1A4-9EC3-45D6-A8C9-DA12D597DA45}"/>
    <dgm:cxn modelId="{90FED817-5010-4679-A7EA-6CBB00579EF6}" type="presOf" srcId="{D28E5F7E-C123-4189-8000-9647A7464F42}" destId="{CE19E5AF-19E0-4CEE-BA5D-5BF768B47C36}" srcOrd="0" destOrd="0" presId="urn:microsoft.com/office/officeart/2005/8/layout/hList7"/>
    <dgm:cxn modelId="{86E4B0BE-8101-4C88-A923-681FAB316CF5}" type="presOf" srcId="{BF90A969-1AF6-444F-BE1B-B2EC58896246}" destId="{B26E41D1-9455-49A1-B9B7-69AE888D342C}" srcOrd="0" destOrd="0" presId="urn:microsoft.com/office/officeart/2005/8/layout/hList7"/>
    <dgm:cxn modelId="{4598F010-4717-4424-9960-35AB594E1276}" type="presOf" srcId="{0AB18B60-0C88-4063-92D9-981C8CCEDF9B}" destId="{2D812E4D-7A23-493B-BFE4-AB3A2D4A05D8}" srcOrd="0" destOrd="0" presId="urn:microsoft.com/office/officeart/2005/8/layout/hList7"/>
    <dgm:cxn modelId="{FE366847-6594-4CCD-A3A8-05FE3442AF38}" type="presOf" srcId="{B5932714-213F-401A-A39C-9D439EBFCEAD}" destId="{250E0800-75DF-4809-8D70-16B322C54C33}" srcOrd="0" destOrd="0" presId="urn:microsoft.com/office/officeart/2005/8/layout/hList7"/>
    <dgm:cxn modelId="{12735B6A-C981-42AF-8067-D050AF5F323A}" type="presOf" srcId="{AF40B81D-BB40-4D64-96AD-89339FDB3F0A}" destId="{748EEC0E-FEA2-4821-8876-6973567E87E4}" srcOrd="1" destOrd="0" presId="urn:microsoft.com/office/officeart/2005/8/layout/hList7"/>
    <dgm:cxn modelId="{612C6894-454D-4D9D-8CA3-EAD4EC3953B6}" srcId="{B5932714-213F-401A-A39C-9D439EBFCEAD}" destId="{BF90A969-1AF6-444F-BE1B-B2EC58896246}" srcOrd="2" destOrd="0" parTransId="{1858E25C-65F1-44C2-8DC3-DD3C4C3720E0}" sibTransId="{D4137D3A-5466-4649-82CF-CCC4AC781413}"/>
    <dgm:cxn modelId="{4BAEE739-3879-48AD-AB9A-88C7DEB7BBFC}" type="presOf" srcId="{BF90A969-1AF6-444F-BE1B-B2EC58896246}" destId="{504E1E7E-1B83-4F99-83AD-7F387E6DDDD6}" srcOrd="1" destOrd="0" presId="urn:microsoft.com/office/officeart/2005/8/layout/hList7"/>
    <dgm:cxn modelId="{CD9C8E5A-645C-4D13-98B4-D5545A11660C}" type="presOf" srcId="{A2BAC1A4-9EC3-45D6-A8C9-DA12D597DA45}" destId="{E0A1C9D6-A467-441C-B3CB-73407A2B1163}" srcOrd="0" destOrd="0" presId="urn:microsoft.com/office/officeart/2005/8/layout/hList7"/>
    <dgm:cxn modelId="{27816F3E-B057-45BD-A8E9-2309C1ED05DE}" type="presParOf" srcId="{250E0800-75DF-4809-8D70-16B322C54C33}" destId="{E5601EF0-D9EE-4199-91A7-72C1B4F14CDC}" srcOrd="0" destOrd="0" presId="urn:microsoft.com/office/officeart/2005/8/layout/hList7"/>
    <dgm:cxn modelId="{2FB63180-ADEE-4FDA-AAB0-BEFF7E6B0CF8}" type="presParOf" srcId="{250E0800-75DF-4809-8D70-16B322C54C33}" destId="{6141F9A0-311B-4D65-99E2-B66F5F9B3786}" srcOrd="1" destOrd="0" presId="urn:microsoft.com/office/officeart/2005/8/layout/hList7"/>
    <dgm:cxn modelId="{66146A72-E962-450C-A513-1A02A0EE46C5}" type="presParOf" srcId="{6141F9A0-311B-4D65-99E2-B66F5F9B3786}" destId="{1319227E-640A-4E02-ACAA-55285D356F55}" srcOrd="0" destOrd="0" presId="urn:microsoft.com/office/officeart/2005/8/layout/hList7"/>
    <dgm:cxn modelId="{1FCC2F69-CB2A-46A1-9740-E06E2AE5CEBC}" type="presParOf" srcId="{1319227E-640A-4E02-ACAA-55285D356F55}" destId="{2D812E4D-7A23-493B-BFE4-AB3A2D4A05D8}" srcOrd="0" destOrd="0" presId="urn:microsoft.com/office/officeart/2005/8/layout/hList7"/>
    <dgm:cxn modelId="{238D5558-4F70-4BC3-ABF8-20283BA4DE21}" type="presParOf" srcId="{1319227E-640A-4E02-ACAA-55285D356F55}" destId="{B00BC130-9F8A-461C-827F-8626727297CB}" srcOrd="1" destOrd="0" presId="urn:microsoft.com/office/officeart/2005/8/layout/hList7"/>
    <dgm:cxn modelId="{295938F1-E929-4DF4-BF2B-C744F18C11A8}" type="presParOf" srcId="{1319227E-640A-4E02-ACAA-55285D356F55}" destId="{E8178CB2-3D8C-4DA7-B190-D433B943A0BA}" srcOrd="2" destOrd="0" presId="urn:microsoft.com/office/officeart/2005/8/layout/hList7"/>
    <dgm:cxn modelId="{DC6F8602-F38D-46B3-9140-E070EEBEFC85}" type="presParOf" srcId="{1319227E-640A-4E02-ACAA-55285D356F55}" destId="{ADDA3B2C-08E7-4826-96BF-E9D3555EA31B}" srcOrd="3" destOrd="0" presId="urn:microsoft.com/office/officeart/2005/8/layout/hList7"/>
    <dgm:cxn modelId="{8918F9E2-DF85-4EAA-8149-82E0587C33DC}" type="presParOf" srcId="{6141F9A0-311B-4D65-99E2-B66F5F9B3786}" destId="{CE19E5AF-19E0-4CEE-BA5D-5BF768B47C36}" srcOrd="1" destOrd="0" presId="urn:microsoft.com/office/officeart/2005/8/layout/hList7"/>
    <dgm:cxn modelId="{791F0968-D4CF-4809-816A-AD4FCA4DEA3D}" type="presParOf" srcId="{6141F9A0-311B-4D65-99E2-B66F5F9B3786}" destId="{950F54D5-C569-4282-93AE-3293031C13B9}" srcOrd="2" destOrd="0" presId="urn:microsoft.com/office/officeart/2005/8/layout/hList7"/>
    <dgm:cxn modelId="{BFC3088A-6C81-4156-AF94-929DF0A7FE49}" type="presParOf" srcId="{950F54D5-C569-4282-93AE-3293031C13B9}" destId="{C08F08FA-8692-4569-8B7B-F12B6CB33CA7}" srcOrd="0" destOrd="0" presId="urn:microsoft.com/office/officeart/2005/8/layout/hList7"/>
    <dgm:cxn modelId="{6AB867D6-BBB5-4B92-A081-A50D6BC976F6}" type="presParOf" srcId="{950F54D5-C569-4282-93AE-3293031C13B9}" destId="{748EEC0E-FEA2-4821-8876-6973567E87E4}" srcOrd="1" destOrd="0" presId="urn:microsoft.com/office/officeart/2005/8/layout/hList7"/>
    <dgm:cxn modelId="{0D81CCDB-90B6-45D0-AE48-C3328412123A}" type="presParOf" srcId="{950F54D5-C569-4282-93AE-3293031C13B9}" destId="{D31E0DF2-DDA7-43B1-B16F-E06D46ED9C47}" srcOrd="2" destOrd="0" presId="urn:microsoft.com/office/officeart/2005/8/layout/hList7"/>
    <dgm:cxn modelId="{412990FF-075A-4D0D-81D5-1525B540BA46}" type="presParOf" srcId="{950F54D5-C569-4282-93AE-3293031C13B9}" destId="{D42937E8-2291-4B83-9161-67C6F86CF91D}" srcOrd="3" destOrd="0" presId="urn:microsoft.com/office/officeart/2005/8/layout/hList7"/>
    <dgm:cxn modelId="{E670A91F-BAA1-4FFB-88CE-2AC74BB0FB95}" type="presParOf" srcId="{6141F9A0-311B-4D65-99E2-B66F5F9B3786}" destId="{E0A1C9D6-A467-441C-B3CB-73407A2B1163}" srcOrd="3" destOrd="0" presId="urn:microsoft.com/office/officeart/2005/8/layout/hList7"/>
    <dgm:cxn modelId="{7E2E5585-CB7D-4E1D-9EDF-629AC6C1BFD5}" type="presParOf" srcId="{6141F9A0-311B-4D65-99E2-B66F5F9B3786}" destId="{3C44F136-59F0-4748-85D5-070148BA8E33}" srcOrd="4" destOrd="0" presId="urn:microsoft.com/office/officeart/2005/8/layout/hList7"/>
    <dgm:cxn modelId="{7FBB9E4C-95A7-4606-B5A0-764DBC3C4CEC}" type="presParOf" srcId="{3C44F136-59F0-4748-85D5-070148BA8E33}" destId="{B26E41D1-9455-49A1-B9B7-69AE888D342C}" srcOrd="0" destOrd="0" presId="urn:microsoft.com/office/officeart/2005/8/layout/hList7"/>
    <dgm:cxn modelId="{017F817D-20C4-430B-8E90-2BFED7A9B391}" type="presParOf" srcId="{3C44F136-59F0-4748-85D5-070148BA8E33}" destId="{504E1E7E-1B83-4F99-83AD-7F387E6DDDD6}" srcOrd="1" destOrd="0" presId="urn:microsoft.com/office/officeart/2005/8/layout/hList7"/>
    <dgm:cxn modelId="{22910404-2350-46DA-B2FB-C813D83BBEA9}" type="presParOf" srcId="{3C44F136-59F0-4748-85D5-070148BA8E33}" destId="{89AA5B8B-6C2A-407E-902C-3E20C5A3BCFE}" srcOrd="2" destOrd="0" presId="urn:microsoft.com/office/officeart/2005/8/layout/hList7"/>
    <dgm:cxn modelId="{7F2CD884-B909-4868-9506-D897C9D1EE16}" type="presParOf" srcId="{3C44F136-59F0-4748-85D5-070148BA8E33}" destId="{312EDD81-A1B5-4F64-9984-6E03FA50416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07E316-CB3F-435B-9931-732A203D6B2C}">
      <dsp:nvSpPr>
        <dsp:cNvPr id="0" name=""/>
        <dsp:cNvSpPr/>
      </dsp:nvSpPr>
      <dsp:spPr>
        <a:xfrm>
          <a:off x="4247193" y="3519529"/>
          <a:ext cx="2544762" cy="16484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3100" kern="1200"/>
        </a:p>
      </dsp:txBody>
      <dsp:txXfrm>
        <a:off x="5046833" y="3967847"/>
        <a:ext cx="1708911" cy="1163899"/>
      </dsp:txXfrm>
    </dsp:sp>
    <dsp:sp modelId="{AF7933E9-93EE-4710-A8D6-86AE157B667E}">
      <dsp:nvSpPr>
        <dsp:cNvPr id="0" name=""/>
        <dsp:cNvSpPr/>
      </dsp:nvSpPr>
      <dsp:spPr>
        <a:xfrm>
          <a:off x="95212" y="3519529"/>
          <a:ext cx="2544762" cy="16484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3100" kern="1200" dirty="0"/>
        </a:p>
      </dsp:txBody>
      <dsp:txXfrm>
        <a:off x="131423" y="3967847"/>
        <a:ext cx="1708911" cy="1163899"/>
      </dsp:txXfrm>
    </dsp:sp>
    <dsp:sp modelId="{EF199695-B577-46AD-8F75-74CB7A85D407}">
      <dsp:nvSpPr>
        <dsp:cNvPr id="0" name=""/>
        <dsp:cNvSpPr/>
      </dsp:nvSpPr>
      <dsp:spPr>
        <a:xfrm>
          <a:off x="4247193" y="16617"/>
          <a:ext cx="2544762" cy="16484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3100" kern="1200" dirty="0"/>
        </a:p>
      </dsp:txBody>
      <dsp:txXfrm>
        <a:off x="5046833" y="52828"/>
        <a:ext cx="1708911" cy="1163899"/>
      </dsp:txXfrm>
    </dsp:sp>
    <dsp:sp modelId="{51952B7D-B692-4724-B1D2-00CFE27902CD}">
      <dsp:nvSpPr>
        <dsp:cNvPr id="0" name=""/>
        <dsp:cNvSpPr/>
      </dsp:nvSpPr>
      <dsp:spPr>
        <a:xfrm>
          <a:off x="-95212" y="67388"/>
          <a:ext cx="2925611" cy="8043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400" b="1" kern="1200" dirty="0" smtClean="0"/>
            <a:t>ESF #01</a:t>
          </a:r>
          <a:endParaRPr lang="pt-BR" sz="2400" b="1" kern="1200" dirty="0"/>
        </a:p>
      </dsp:txBody>
      <dsp:txXfrm>
        <a:off x="-77543" y="85057"/>
        <a:ext cx="2012590" cy="567912"/>
      </dsp:txXfrm>
    </dsp:sp>
    <dsp:sp modelId="{395C589D-363F-4F10-B271-623C84127C25}">
      <dsp:nvSpPr>
        <dsp:cNvPr id="0" name=""/>
        <dsp:cNvSpPr/>
      </dsp:nvSpPr>
      <dsp:spPr>
        <a:xfrm>
          <a:off x="576068" y="0"/>
          <a:ext cx="2737909" cy="2513049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pt-BR" sz="2800" b="0" kern="1200" dirty="0" smtClean="0"/>
            <a:t>ESF # 1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pt-BR" sz="3200" b="1" kern="1200" dirty="0" smtClean="0"/>
            <a:t>2 207 </a:t>
          </a:r>
          <a:r>
            <a:rPr lang="pt-BR" sz="2000" kern="1200" dirty="0" smtClean="0"/>
            <a:t>HABITANTES</a:t>
          </a:r>
          <a:endParaRPr lang="pt-BR" sz="2000" kern="1200" dirty="0"/>
        </a:p>
      </dsp:txBody>
      <dsp:txXfrm>
        <a:off x="1377983" y="736055"/>
        <a:ext cx="1935994" cy="1776994"/>
      </dsp:txXfrm>
    </dsp:sp>
    <dsp:sp modelId="{E699F0D0-5BBB-4BA2-A3E8-473CBFA5D6B2}">
      <dsp:nvSpPr>
        <dsp:cNvPr id="0" name=""/>
        <dsp:cNvSpPr/>
      </dsp:nvSpPr>
      <dsp:spPr>
        <a:xfrm rot="5400000">
          <a:off x="3357828" y="1076163"/>
          <a:ext cx="1543103" cy="1470232"/>
        </a:xfrm>
        <a:prstGeom prst="pieWedge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>
              <a:solidFill>
                <a:schemeClr val="accent1">
                  <a:lumMod val="60000"/>
                  <a:lumOff val="40000"/>
                </a:schemeClr>
              </a:solidFill>
            </a:rPr>
            <a:t>ESF #2</a:t>
          </a:r>
          <a:endParaRPr lang="pt-BR" sz="2500" kern="1200" dirty="0">
            <a:solidFill>
              <a:schemeClr val="accent1">
                <a:lumMod val="60000"/>
                <a:lumOff val="40000"/>
              </a:schemeClr>
            </a:solidFill>
          </a:endParaRPr>
        </a:p>
      </dsp:txBody>
      <dsp:txXfrm rot="-5400000">
        <a:off x="3394264" y="1491692"/>
        <a:ext cx="1039611" cy="1091139"/>
      </dsp:txXfrm>
    </dsp:sp>
    <dsp:sp modelId="{4A20F415-62E2-41F1-B492-3E292A59EE07}">
      <dsp:nvSpPr>
        <dsp:cNvPr id="0" name=""/>
        <dsp:cNvSpPr/>
      </dsp:nvSpPr>
      <dsp:spPr>
        <a:xfrm rot="10800000">
          <a:off x="3394264" y="2626815"/>
          <a:ext cx="1470232" cy="1543103"/>
        </a:xfrm>
        <a:prstGeom prst="pieWedge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>
              <a:solidFill>
                <a:schemeClr val="accent1">
                  <a:lumMod val="60000"/>
                  <a:lumOff val="40000"/>
                </a:schemeClr>
              </a:solidFill>
            </a:rPr>
            <a:t>ESF #3</a:t>
          </a:r>
          <a:endParaRPr lang="pt-BR" sz="2500" kern="1200" dirty="0">
            <a:solidFill>
              <a:schemeClr val="accent1">
                <a:lumMod val="60000"/>
                <a:lumOff val="40000"/>
              </a:schemeClr>
            </a:solidFill>
          </a:endParaRPr>
        </a:p>
      </dsp:txBody>
      <dsp:txXfrm rot="10800000">
        <a:off x="3394264" y="2626815"/>
        <a:ext cx="1039611" cy="1091139"/>
      </dsp:txXfrm>
    </dsp:sp>
    <dsp:sp modelId="{DDAA83EF-C9A1-48FD-965D-61B382353780}">
      <dsp:nvSpPr>
        <dsp:cNvPr id="0" name=""/>
        <dsp:cNvSpPr/>
      </dsp:nvSpPr>
      <dsp:spPr>
        <a:xfrm rot="16200000">
          <a:off x="1815462" y="2663251"/>
          <a:ext cx="1543103" cy="1470232"/>
        </a:xfrm>
        <a:prstGeom prst="pieWedge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>
              <a:solidFill>
                <a:schemeClr val="accent1">
                  <a:lumMod val="60000"/>
                  <a:lumOff val="40000"/>
                </a:schemeClr>
              </a:solidFill>
            </a:rPr>
            <a:t>ESF #4</a:t>
          </a:r>
          <a:endParaRPr lang="pt-BR" sz="2500" kern="1200" dirty="0">
            <a:solidFill>
              <a:schemeClr val="accent1">
                <a:lumMod val="60000"/>
                <a:lumOff val="40000"/>
              </a:schemeClr>
            </a:solidFill>
          </a:endParaRPr>
        </a:p>
      </dsp:txBody>
      <dsp:txXfrm rot="5400000">
        <a:off x="2282519" y="2626816"/>
        <a:ext cx="1039611" cy="1091139"/>
      </dsp:txXfrm>
    </dsp:sp>
    <dsp:sp modelId="{C69B4CD7-D932-4D94-95B1-9F2960B2D90E}">
      <dsp:nvSpPr>
        <dsp:cNvPr id="0" name=""/>
        <dsp:cNvSpPr/>
      </dsp:nvSpPr>
      <dsp:spPr>
        <a:xfrm>
          <a:off x="2963309" y="2128667"/>
          <a:ext cx="770125" cy="669674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F2F62D-F907-4237-AFC1-48A8D7CB48EB}">
      <dsp:nvSpPr>
        <dsp:cNvPr id="0" name=""/>
        <dsp:cNvSpPr/>
      </dsp:nvSpPr>
      <dsp:spPr>
        <a:xfrm rot="10800000">
          <a:off x="2963309" y="2386234"/>
          <a:ext cx="770125" cy="669674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12E4D-7A23-493B-BFE4-AB3A2D4A05D8}">
      <dsp:nvSpPr>
        <dsp:cNvPr id="0" name=""/>
        <dsp:cNvSpPr/>
      </dsp:nvSpPr>
      <dsp:spPr>
        <a:xfrm>
          <a:off x="1874" y="0"/>
          <a:ext cx="2916745" cy="4336256"/>
        </a:xfrm>
        <a:prstGeom prst="roundRect">
          <a:avLst>
            <a:gd name="adj" fmla="val 10000"/>
          </a:avLst>
        </a:prstGeom>
        <a:solidFill>
          <a:schemeClr val="accent5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800" kern="1200" dirty="0"/>
        </a:p>
      </dsp:txBody>
      <dsp:txXfrm>
        <a:off x="1874" y="1734502"/>
        <a:ext cx="2916745" cy="1734502"/>
      </dsp:txXfrm>
    </dsp:sp>
    <dsp:sp modelId="{ADDA3B2C-08E7-4826-96BF-E9D3555EA31B}">
      <dsp:nvSpPr>
        <dsp:cNvPr id="0" name=""/>
        <dsp:cNvSpPr/>
      </dsp:nvSpPr>
      <dsp:spPr>
        <a:xfrm>
          <a:off x="738261" y="303812"/>
          <a:ext cx="1443973" cy="1443973"/>
        </a:xfrm>
        <a:prstGeom prst="ellipse">
          <a:avLst/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8F08FA-8692-4569-8B7B-F12B6CB33CA7}">
      <dsp:nvSpPr>
        <dsp:cNvPr id="0" name=""/>
        <dsp:cNvSpPr/>
      </dsp:nvSpPr>
      <dsp:spPr>
        <a:xfrm>
          <a:off x="3006123" y="0"/>
          <a:ext cx="2916745" cy="4336256"/>
        </a:xfrm>
        <a:prstGeom prst="roundRect">
          <a:avLst>
            <a:gd name="adj" fmla="val 10000"/>
          </a:avLst>
        </a:prstGeom>
        <a:solidFill>
          <a:schemeClr val="accent5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800" kern="1200" dirty="0" smtClean="0"/>
        </a:p>
      </dsp:txBody>
      <dsp:txXfrm>
        <a:off x="3006123" y="1734502"/>
        <a:ext cx="2916745" cy="1734502"/>
      </dsp:txXfrm>
    </dsp:sp>
    <dsp:sp modelId="{D42937E8-2291-4B83-9161-67C6F86CF91D}">
      <dsp:nvSpPr>
        <dsp:cNvPr id="0" name=""/>
        <dsp:cNvSpPr/>
      </dsp:nvSpPr>
      <dsp:spPr>
        <a:xfrm>
          <a:off x="3742509" y="303812"/>
          <a:ext cx="1443973" cy="1443973"/>
        </a:xfrm>
        <a:prstGeom prst="ellipse">
          <a:avLst/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6E41D1-9455-49A1-B9B7-69AE888D342C}">
      <dsp:nvSpPr>
        <dsp:cNvPr id="0" name=""/>
        <dsp:cNvSpPr/>
      </dsp:nvSpPr>
      <dsp:spPr>
        <a:xfrm>
          <a:off x="6010371" y="0"/>
          <a:ext cx="2916745" cy="4336256"/>
        </a:xfrm>
        <a:prstGeom prst="roundRect">
          <a:avLst>
            <a:gd name="adj" fmla="val 10000"/>
          </a:avLst>
        </a:prstGeom>
        <a:solidFill>
          <a:schemeClr val="accent5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800" kern="1200" dirty="0" smtClean="0">
            <a:solidFill>
              <a:schemeClr val="bg1"/>
            </a:solidFill>
          </a:endParaRPr>
        </a:p>
      </dsp:txBody>
      <dsp:txXfrm>
        <a:off x="6010371" y="1734502"/>
        <a:ext cx="2916745" cy="1734502"/>
      </dsp:txXfrm>
    </dsp:sp>
    <dsp:sp modelId="{312EDD81-A1B5-4F64-9984-6E03FA50416C}">
      <dsp:nvSpPr>
        <dsp:cNvPr id="0" name=""/>
        <dsp:cNvSpPr/>
      </dsp:nvSpPr>
      <dsp:spPr>
        <a:xfrm>
          <a:off x="6746757" y="303812"/>
          <a:ext cx="1443973" cy="1443973"/>
        </a:xfrm>
        <a:prstGeom prst="ellipse">
          <a:avLst/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601EF0-D9EE-4199-91A7-72C1B4F14CDC}">
      <dsp:nvSpPr>
        <dsp:cNvPr id="0" name=""/>
        <dsp:cNvSpPr/>
      </dsp:nvSpPr>
      <dsp:spPr>
        <a:xfrm flipV="1">
          <a:off x="648082" y="4014594"/>
          <a:ext cx="7632827" cy="321661"/>
        </a:xfrm>
        <a:prstGeom prst="leftRightArrow">
          <a:avLst/>
        </a:prstGeom>
        <a:solidFill>
          <a:schemeClr val="accent5">
            <a:lumMod val="75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4596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6220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1463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6288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0643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65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0751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3785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4028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5934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7782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3FAA5-47EF-434E-953C-5EF2AB532E26}" type="datetimeFigureOut">
              <a:rPr lang="pt-BR" smtClean="0"/>
              <a:t>03/11/2015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2A516-01C8-4CF3-8F20-73CA774453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9121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Excel_97-2003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Excel_97-2003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Excel_97-20033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Excel_97-20034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Excel_97-20035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lanilha_do_Microsoft_Excel_97-20036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1268760"/>
            <a:ext cx="91440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b="1" dirty="0" smtClean="0"/>
              <a:t>UNIVERSIDADE </a:t>
            </a:r>
            <a:r>
              <a:rPr lang="pt-BR" sz="2200" b="1" dirty="0"/>
              <a:t>ABERTA DO SUS</a:t>
            </a:r>
          </a:p>
          <a:p>
            <a:pPr algn="ctr"/>
            <a:r>
              <a:rPr lang="pt-BR" sz="2200" b="1" dirty="0" smtClean="0"/>
              <a:t>UNIVERSIDADE </a:t>
            </a:r>
            <a:r>
              <a:rPr lang="pt-BR" sz="2200" b="1" dirty="0"/>
              <a:t>FEDERAL DE PELOTAS</a:t>
            </a:r>
          </a:p>
          <a:p>
            <a:pPr algn="ctr"/>
            <a:r>
              <a:rPr lang="pt-BR" sz="2200" b="1" dirty="0" smtClean="0"/>
              <a:t>Especialização </a:t>
            </a:r>
            <a:r>
              <a:rPr lang="pt-BR" sz="2200" b="1" dirty="0"/>
              <a:t>em Saúde da Família</a:t>
            </a:r>
          </a:p>
          <a:p>
            <a:pPr algn="ctr"/>
            <a:r>
              <a:rPr lang="pt-BR" sz="2200" b="1" dirty="0" smtClean="0"/>
              <a:t>Modalidade </a:t>
            </a:r>
            <a:r>
              <a:rPr lang="pt-BR" sz="2200" b="1" dirty="0"/>
              <a:t>a</a:t>
            </a:r>
            <a:r>
              <a:rPr lang="pt-BR" sz="2200" b="1" dirty="0" smtClean="0"/>
              <a:t> </a:t>
            </a:r>
            <a:r>
              <a:rPr lang="pt-BR" sz="2200" b="1" dirty="0"/>
              <a:t>Distância</a:t>
            </a:r>
          </a:p>
          <a:p>
            <a:pPr algn="ctr"/>
            <a:r>
              <a:rPr lang="pt-BR" sz="2200" b="1" dirty="0" smtClean="0"/>
              <a:t>Turma </a:t>
            </a:r>
            <a:r>
              <a:rPr lang="pt-BR" sz="2200" b="1" dirty="0"/>
              <a:t>nº </a:t>
            </a:r>
            <a:r>
              <a:rPr lang="pt-BR" sz="2200" b="1" dirty="0" smtClean="0"/>
              <a:t>7</a:t>
            </a:r>
          </a:p>
          <a:p>
            <a:pPr algn="ctr"/>
            <a:endParaRPr lang="pt-BR" sz="2200" b="1" dirty="0"/>
          </a:p>
          <a:p>
            <a:pPr algn="ctr"/>
            <a:endParaRPr lang="pt-BR" sz="2200" b="1" dirty="0"/>
          </a:p>
          <a:p>
            <a:pPr algn="ctr"/>
            <a:r>
              <a:rPr lang="pt-BR" sz="2800" b="1" dirty="0" smtClean="0"/>
              <a:t>Melhoria da </a:t>
            </a:r>
            <a:r>
              <a:rPr lang="pt-BR" sz="2800" b="1" dirty="0"/>
              <a:t>atenção ao pré-natal e puerpério </a:t>
            </a:r>
            <a:r>
              <a:rPr lang="pt-BR" sz="2800" b="1" dirty="0" smtClean="0"/>
              <a:t>na UBS </a:t>
            </a:r>
            <a:r>
              <a:rPr lang="pt-BR" sz="2800" b="1" dirty="0"/>
              <a:t>Francisca Fabricio Luzeiro</a:t>
            </a:r>
            <a:r>
              <a:rPr lang="pt-BR" sz="2800" b="1" dirty="0" smtClean="0"/>
              <a:t>, Município Cristalândia do </a:t>
            </a:r>
            <a:r>
              <a:rPr lang="pt-BR" sz="2800" b="1" dirty="0"/>
              <a:t>P</a:t>
            </a:r>
            <a:r>
              <a:rPr lang="pt-BR" sz="2800" b="1" dirty="0" smtClean="0"/>
              <a:t>iauí/PI</a:t>
            </a:r>
            <a:r>
              <a:rPr lang="pt-BR" sz="2800" b="1" dirty="0"/>
              <a:t>.</a:t>
            </a:r>
          </a:p>
          <a:p>
            <a:r>
              <a:rPr lang="pt-BR" sz="2400" b="1" dirty="0" smtClean="0"/>
              <a:t>                                                        </a:t>
            </a:r>
          </a:p>
          <a:p>
            <a:endParaRPr lang="pt-BR" sz="2400" b="1" dirty="0"/>
          </a:p>
          <a:p>
            <a:r>
              <a:rPr lang="pt-BR" sz="2200" b="1" dirty="0" smtClean="0"/>
              <a:t>Especializanda: </a:t>
            </a:r>
            <a:r>
              <a:rPr lang="pt-BR" sz="2200" b="1" dirty="0" err="1" smtClean="0"/>
              <a:t>Mariolis</a:t>
            </a:r>
            <a:r>
              <a:rPr lang="pt-BR" sz="2200" b="1" dirty="0" smtClean="0"/>
              <a:t> </a:t>
            </a:r>
            <a:r>
              <a:rPr lang="pt-BR" sz="2200" b="1" dirty="0" err="1" smtClean="0"/>
              <a:t>Basulto</a:t>
            </a:r>
            <a:r>
              <a:rPr lang="pt-BR" sz="2200" b="1" dirty="0" smtClean="0"/>
              <a:t> Cala</a:t>
            </a:r>
          </a:p>
          <a:p>
            <a:r>
              <a:rPr lang="pt-BR" sz="2200" b="1" dirty="0" smtClean="0"/>
              <a:t>Orientador: </a:t>
            </a:r>
            <a:r>
              <a:rPr lang="pt-BR" sz="2200" b="1" dirty="0" err="1" smtClean="0"/>
              <a:t>Francieli</a:t>
            </a:r>
            <a:r>
              <a:rPr lang="pt-BR" sz="2200" b="1" dirty="0" smtClean="0"/>
              <a:t> Cristina </a:t>
            </a:r>
            <a:r>
              <a:rPr lang="pt-BR" sz="2200" b="1" dirty="0" err="1" smtClean="0"/>
              <a:t>Sponchiado</a:t>
            </a:r>
            <a:endParaRPr lang="pt-BR" sz="2200" b="1" dirty="0" smtClean="0"/>
          </a:p>
          <a:p>
            <a:endParaRPr lang="pt-BR" dirty="0"/>
          </a:p>
        </p:txBody>
      </p:sp>
      <p:pic>
        <p:nvPicPr>
          <p:cNvPr id="5" name="Imagem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16632"/>
            <a:ext cx="1103630" cy="11220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7663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144422614"/>
              </p:ext>
            </p:extLst>
          </p:nvPr>
        </p:nvGraphicFramePr>
        <p:xfrm>
          <a:off x="4211960" y="1916832"/>
          <a:ext cx="669674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48072"/>
            <a:ext cx="1917413" cy="2780928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/>
        </p:nvSpPr>
        <p:spPr>
          <a:xfrm>
            <a:off x="2113444" y="1988840"/>
            <a:ext cx="5040560" cy="7920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 smtClean="0"/>
              <a:t>UBS Francisca Fabricio Luzeiro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0" y="1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Município Cristalândia do Piauí</a:t>
            </a:r>
            <a:endParaRPr lang="pt-B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160240" y="908720"/>
            <a:ext cx="47880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>
                <a:solidFill>
                  <a:schemeClr val="tx1"/>
                </a:solidFill>
              </a:rPr>
              <a:t>Área 1.203 km², e população estimada 7.973 hab. </a:t>
            </a:r>
          </a:p>
        </p:txBody>
      </p:sp>
      <p:sp>
        <p:nvSpPr>
          <p:cNvPr id="11" name="Texto explicativo retangular 10"/>
          <p:cNvSpPr/>
          <p:nvPr/>
        </p:nvSpPr>
        <p:spPr>
          <a:xfrm>
            <a:off x="201236" y="4299554"/>
            <a:ext cx="4407833" cy="2397808"/>
          </a:xfrm>
          <a:prstGeom prst="wedgeRectCallout">
            <a:avLst>
              <a:gd name="adj1" fmla="val 80649"/>
              <a:gd name="adj2" fmla="val -94162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880042"/>
              </p:ext>
            </p:extLst>
          </p:nvPr>
        </p:nvGraphicFramePr>
        <p:xfrm>
          <a:off x="251520" y="4365103"/>
          <a:ext cx="43027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  <a:gridCol w="774340"/>
              </a:tblGrid>
              <a:tr h="369062">
                <a:tc>
                  <a:txBody>
                    <a:bodyPr/>
                    <a:lstStyle/>
                    <a:p>
                      <a:r>
                        <a:rPr lang="pt-BR" sz="2400" dirty="0" smtClean="0">
                          <a:solidFill>
                            <a:schemeClr val="tx1"/>
                          </a:solidFill>
                        </a:rPr>
                        <a:t>Médica</a:t>
                      </a:r>
                      <a:endParaRPr lang="pt-BR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pt-BR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69062">
                <a:tc>
                  <a:txBody>
                    <a:bodyPr/>
                    <a:lstStyle/>
                    <a:p>
                      <a:r>
                        <a:rPr lang="pt-BR" sz="2400" dirty="0" smtClean="0">
                          <a:solidFill>
                            <a:schemeClr val="tx1"/>
                          </a:solidFill>
                        </a:rPr>
                        <a:t>Odontólogo</a:t>
                      </a:r>
                      <a:endParaRPr lang="pt-BR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1</a:t>
                      </a:r>
                      <a:endParaRPr lang="pt-BR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69062">
                <a:tc>
                  <a:txBody>
                    <a:bodyPr/>
                    <a:lstStyle/>
                    <a:p>
                      <a:r>
                        <a:rPr lang="pt-BR" sz="2400" dirty="0" smtClean="0">
                          <a:solidFill>
                            <a:schemeClr val="tx1"/>
                          </a:solidFill>
                        </a:rPr>
                        <a:t>Enfermeira</a:t>
                      </a:r>
                      <a:endParaRPr lang="pt-BR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1</a:t>
                      </a:r>
                      <a:endParaRPr lang="pt-BR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69062">
                <a:tc>
                  <a:txBody>
                    <a:bodyPr/>
                    <a:lstStyle/>
                    <a:p>
                      <a:r>
                        <a:rPr lang="pt-BR" sz="2400" dirty="0" smtClean="0">
                          <a:solidFill>
                            <a:schemeClr val="tx1"/>
                          </a:solidFill>
                        </a:rPr>
                        <a:t>Técnica de enfermagem</a:t>
                      </a:r>
                      <a:endParaRPr lang="pt-BR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1</a:t>
                      </a:r>
                      <a:endParaRPr lang="pt-BR" sz="2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690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dirty="0" smtClean="0">
                          <a:solidFill>
                            <a:schemeClr val="tx1"/>
                          </a:solidFill>
                        </a:rPr>
                        <a:t>ACS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6</a:t>
                      </a:r>
                      <a:endParaRPr lang="pt-BR" sz="2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9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67544" y="1196752"/>
            <a:ext cx="8136904" cy="468052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600" dirty="0" smtClean="0"/>
              <a:t>Consultas só demanda espontânea, dificultando acesso, e muitas captadas tardiamente,  a avaliação de saúde bucal não chegava a 10%.  </a:t>
            </a:r>
          </a:p>
          <a:p>
            <a:endParaRPr lang="pt-BR" sz="1800" dirty="0" smtClean="0"/>
          </a:p>
          <a:p>
            <a:r>
              <a:rPr lang="pt-BR" sz="2600" dirty="0" smtClean="0"/>
              <a:t>Determinados exames não eram realizados: testes de HIV, toxoplasma, Hepatite B e C</a:t>
            </a:r>
            <a:r>
              <a:rPr lang="pt-BR" sz="2600" dirty="0"/>
              <a:t> </a:t>
            </a:r>
            <a:r>
              <a:rPr lang="pt-BR" sz="2600" dirty="0" smtClean="0"/>
              <a:t>,consultas de puérperas só por </a:t>
            </a:r>
            <a:r>
              <a:rPr lang="pt-BR" sz="2600" dirty="0" err="1" smtClean="0"/>
              <a:t>interrecurrencias</a:t>
            </a:r>
            <a:r>
              <a:rPr lang="pt-BR" sz="2600" dirty="0" smtClean="0"/>
              <a:t>.</a:t>
            </a:r>
          </a:p>
          <a:p>
            <a:endParaRPr lang="pt-BR" sz="1800" dirty="0" smtClean="0"/>
          </a:p>
          <a:p>
            <a:r>
              <a:rPr lang="pt-BR" sz="2600" dirty="0" smtClean="0"/>
              <a:t>Problemas na adesão, muitas não compareciam as consultas com regularidade, e sem a realização de exames complementares, mesmo com a coleta na unidade de saúde.</a:t>
            </a:r>
            <a:endParaRPr lang="pt-BR" sz="2600" dirty="0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Situação Antes da Intervenção</a:t>
            </a:r>
            <a:endParaRPr lang="pt-BR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74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 txBox="1">
            <a:spLocks/>
          </p:cNvSpPr>
          <p:nvPr/>
        </p:nvSpPr>
        <p:spPr>
          <a:xfrm>
            <a:off x="107505" y="3471303"/>
            <a:ext cx="8928992" cy="305404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 smtClean="0"/>
              <a:t>A ação programática tem a importância de promover o cuidado materno e infantil, fazendo o acompanhamento durante as quarenta semanas de  gestação e puerpério, conforme as linhas de conduta definidas em protocolo, </a:t>
            </a:r>
            <a:r>
              <a:rPr lang="pt-BR" sz="2800" dirty="0"/>
              <a:t>e incentiva todas as mulheres a buscarem atendimento gratuito no </a:t>
            </a:r>
            <a:r>
              <a:rPr lang="pt-BR" sz="2800" dirty="0" smtClean="0"/>
              <a:t>SUS.</a:t>
            </a:r>
            <a:endParaRPr lang="pt-BR" sz="2800" dirty="0"/>
          </a:p>
        </p:txBody>
      </p:sp>
      <p:sp>
        <p:nvSpPr>
          <p:cNvPr id="3" name="Título 2"/>
          <p:cNvSpPr txBox="1">
            <a:spLocks/>
          </p:cNvSpPr>
          <p:nvPr/>
        </p:nvSpPr>
        <p:spPr>
          <a:xfrm>
            <a:off x="457200" y="1052736"/>
            <a:ext cx="8229600" cy="144016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dirty="0" smtClean="0"/>
              <a:t>A morbimortalidades neonatais e  obstétricas podem ser evitadas com uma atenção adequada ao pré-natal e puerpério , com a detecção  precoce das situações de risco favorecendo sua intervenção .</a:t>
            </a:r>
            <a:endParaRPr lang="pt-BR" sz="2800" dirty="0"/>
          </a:p>
        </p:txBody>
      </p:sp>
      <p:sp>
        <p:nvSpPr>
          <p:cNvPr id="4" name="Seta para baixo 3"/>
          <p:cNvSpPr/>
          <p:nvPr/>
        </p:nvSpPr>
        <p:spPr>
          <a:xfrm>
            <a:off x="4145523" y="2860959"/>
            <a:ext cx="4846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66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Objetivo geral</a:t>
            </a:r>
            <a:endParaRPr lang="pt-B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520" y="3102059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3200" dirty="0"/>
              <a:t>Melhoria do cuidado de Pré-Natal e </a:t>
            </a:r>
            <a:r>
              <a:rPr lang="pt-BR" sz="3200" dirty="0" smtClean="0"/>
              <a:t>Puerpério.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517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07504" y="764704"/>
            <a:ext cx="8928992" cy="5904660"/>
            <a:chOff x="107504" y="764704"/>
            <a:chExt cx="8928992" cy="5904660"/>
          </a:xfrm>
        </p:grpSpPr>
        <p:sp>
          <p:nvSpPr>
            <p:cNvPr id="3" name="Placa 2"/>
            <p:cNvSpPr/>
            <p:nvPr/>
          </p:nvSpPr>
          <p:spPr>
            <a:xfrm>
              <a:off x="1547664" y="764704"/>
              <a:ext cx="5983569" cy="5904660"/>
            </a:xfrm>
            <a:prstGeom prst="plaque">
              <a:avLst>
                <a:gd name="adj" fmla="val 48093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" name="Retângulo 3"/>
            <p:cNvSpPr/>
            <p:nvPr/>
          </p:nvSpPr>
          <p:spPr>
            <a:xfrm>
              <a:off x="107504" y="1196754"/>
              <a:ext cx="2592288" cy="158417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pt-BR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Retângulo 4"/>
            <p:cNvSpPr/>
            <p:nvPr/>
          </p:nvSpPr>
          <p:spPr>
            <a:xfrm>
              <a:off x="6444208" y="4653138"/>
              <a:ext cx="2592288" cy="158417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2400" b="1" dirty="0">
                <a:solidFill>
                  <a:schemeClr val="bg1"/>
                </a:solidFill>
              </a:endParaRPr>
            </a:p>
          </p:txBody>
        </p:sp>
        <p:grpSp>
          <p:nvGrpSpPr>
            <p:cNvPr id="6" name="Grupo 5"/>
            <p:cNvGrpSpPr/>
            <p:nvPr/>
          </p:nvGrpSpPr>
          <p:grpSpPr>
            <a:xfrm>
              <a:off x="2987822" y="2564904"/>
              <a:ext cx="3096346" cy="2304258"/>
              <a:chOff x="2196242" y="1800198"/>
              <a:chExt cx="3096346" cy="2304258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26" name="Elipse 25"/>
              <p:cNvSpPr/>
              <p:nvPr/>
            </p:nvSpPr>
            <p:spPr>
              <a:xfrm>
                <a:off x="2196242" y="1800198"/>
                <a:ext cx="3096346" cy="2304258"/>
              </a:xfrm>
              <a:prstGeom prst="ellipse">
                <a:avLst/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7" name="Elipse 4"/>
              <p:cNvSpPr/>
              <p:nvPr/>
            </p:nvSpPr>
            <p:spPr>
              <a:xfrm>
                <a:off x="2340260" y="1995753"/>
                <a:ext cx="2784783" cy="2036695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5560" tIns="35560" rIns="35560" bIns="35560" numCol="1" spcCol="1270" anchor="ctr" anchorCtr="0">
                <a:noAutofit/>
              </a:bodyPr>
              <a:lstStyle/>
              <a:p>
                <a:pPr lvl="0" algn="ctr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t-BR" sz="3200" b="1" kern="1200" dirty="0" smtClean="0">
                    <a:solidFill>
                      <a:schemeClr val="bg1"/>
                    </a:solidFill>
                  </a:rPr>
                  <a:t>Implementação da Intervenção</a:t>
                </a:r>
                <a:endParaRPr lang="pt-BR" sz="3200" b="1" kern="12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" name="Grupo 6"/>
            <p:cNvGrpSpPr/>
            <p:nvPr/>
          </p:nvGrpSpPr>
          <p:grpSpPr>
            <a:xfrm>
              <a:off x="2879812" y="764704"/>
              <a:ext cx="3384375" cy="1463692"/>
              <a:chOff x="2088232" y="-2"/>
              <a:chExt cx="3384375" cy="1463692"/>
            </a:xfrm>
            <a:solidFill>
              <a:schemeClr val="accent5">
                <a:lumMod val="60000"/>
                <a:lumOff val="40000"/>
              </a:schemeClr>
            </a:solidFill>
          </p:grpSpPr>
          <p:sp>
            <p:nvSpPr>
              <p:cNvPr id="24" name="Elipse 23"/>
              <p:cNvSpPr/>
              <p:nvPr/>
            </p:nvSpPr>
            <p:spPr>
              <a:xfrm>
                <a:off x="2088232" y="-2"/>
                <a:ext cx="3384375" cy="1463692"/>
              </a:xfrm>
              <a:prstGeom prst="ellipse">
                <a:avLst/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5" name="Elipse 6"/>
              <p:cNvSpPr/>
              <p:nvPr/>
            </p:nvSpPr>
            <p:spPr>
              <a:xfrm>
                <a:off x="2583862" y="214351"/>
                <a:ext cx="2393115" cy="1034986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t-BR" sz="2400" kern="1200" dirty="0" smtClean="0">
                    <a:solidFill>
                      <a:schemeClr val="tx1"/>
                    </a:solidFill>
                  </a:rPr>
                  <a:t>Avaliação e monitoramento</a:t>
                </a:r>
                <a:endParaRPr lang="pt-BR" sz="2400" kern="1200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8" name="Grupo 7"/>
            <p:cNvGrpSpPr/>
            <p:nvPr/>
          </p:nvGrpSpPr>
          <p:grpSpPr>
            <a:xfrm>
              <a:off x="6204655" y="2996955"/>
              <a:ext cx="2831841" cy="1440157"/>
              <a:chOff x="5413075" y="2232249"/>
              <a:chExt cx="2831841" cy="1440157"/>
            </a:xfrm>
            <a:solidFill>
              <a:schemeClr val="accent5">
                <a:lumMod val="60000"/>
                <a:lumOff val="40000"/>
              </a:schemeClr>
            </a:solidFill>
          </p:grpSpPr>
          <p:sp>
            <p:nvSpPr>
              <p:cNvPr id="22" name="Elipse 21"/>
              <p:cNvSpPr/>
              <p:nvPr/>
            </p:nvSpPr>
            <p:spPr>
              <a:xfrm>
                <a:off x="5413075" y="2232249"/>
                <a:ext cx="2831841" cy="1440157"/>
              </a:xfrm>
              <a:prstGeom prst="ellipse">
                <a:avLst/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3" name="Elipse 8"/>
              <p:cNvSpPr/>
              <p:nvPr/>
            </p:nvSpPr>
            <p:spPr>
              <a:xfrm>
                <a:off x="5882463" y="2510047"/>
                <a:ext cx="2002413" cy="1018345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t-BR" sz="2400" kern="1200" dirty="0" smtClean="0">
                    <a:solidFill>
                      <a:schemeClr val="tx1"/>
                    </a:solidFill>
                  </a:rPr>
                  <a:t>Engajamento público</a:t>
                </a:r>
                <a:endParaRPr lang="pt-BR" sz="2400" kern="1200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" name="Grupo 8"/>
            <p:cNvGrpSpPr/>
            <p:nvPr/>
          </p:nvGrpSpPr>
          <p:grpSpPr>
            <a:xfrm>
              <a:off x="2879812" y="5205672"/>
              <a:ext cx="3384375" cy="1463692"/>
              <a:chOff x="2088232" y="4440966"/>
              <a:chExt cx="3384375" cy="1463692"/>
            </a:xfrm>
            <a:solidFill>
              <a:schemeClr val="accent5">
                <a:lumMod val="60000"/>
                <a:lumOff val="40000"/>
              </a:schemeClr>
            </a:solidFill>
          </p:grpSpPr>
          <p:sp>
            <p:nvSpPr>
              <p:cNvPr id="20" name="Elipse 19"/>
              <p:cNvSpPr/>
              <p:nvPr/>
            </p:nvSpPr>
            <p:spPr>
              <a:xfrm>
                <a:off x="2088232" y="4440966"/>
                <a:ext cx="3384375" cy="1463692"/>
              </a:xfrm>
              <a:prstGeom prst="ellipse">
                <a:avLst/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1" name="Elipse 10"/>
              <p:cNvSpPr/>
              <p:nvPr/>
            </p:nvSpPr>
            <p:spPr>
              <a:xfrm>
                <a:off x="2583862" y="4655319"/>
                <a:ext cx="2393115" cy="1034986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t-BR" sz="2400" kern="1200" dirty="0" smtClean="0">
                    <a:solidFill>
                      <a:schemeClr val="tx1"/>
                    </a:solidFill>
                  </a:rPr>
                  <a:t>Organização e gestão do serviço</a:t>
                </a:r>
                <a:endParaRPr lang="pt-BR" sz="2400" kern="1200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" name="Grupo 9"/>
            <p:cNvGrpSpPr/>
            <p:nvPr/>
          </p:nvGrpSpPr>
          <p:grpSpPr>
            <a:xfrm>
              <a:off x="107504" y="2996955"/>
              <a:ext cx="2831841" cy="1440157"/>
              <a:chOff x="-684076" y="2232249"/>
              <a:chExt cx="2831841" cy="1440157"/>
            </a:xfrm>
            <a:solidFill>
              <a:schemeClr val="accent5">
                <a:lumMod val="60000"/>
                <a:lumOff val="40000"/>
              </a:schemeClr>
            </a:solidFill>
          </p:grpSpPr>
          <p:sp>
            <p:nvSpPr>
              <p:cNvPr id="18" name="Elipse 17"/>
              <p:cNvSpPr/>
              <p:nvPr/>
            </p:nvSpPr>
            <p:spPr>
              <a:xfrm>
                <a:off x="-684076" y="2232249"/>
                <a:ext cx="2831841" cy="1440157"/>
              </a:xfrm>
              <a:prstGeom prst="ellipse">
                <a:avLst/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9" name="Elipse 12"/>
              <p:cNvSpPr/>
              <p:nvPr/>
            </p:nvSpPr>
            <p:spPr>
              <a:xfrm>
                <a:off x="-324036" y="2443155"/>
                <a:ext cx="2002413" cy="1018345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t-BR" sz="2400" kern="1200" dirty="0" smtClean="0">
                    <a:solidFill>
                      <a:schemeClr val="tx1"/>
                    </a:solidFill>
                  </a:rPr>
                  <a:t>Qualificação da prática clínica</a:t>
                </a:r>
                <a:endParaRPr lang="pt-BR" sz="2400" kern="12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1" name="Seta para a direita 10"/>
            <p:cNvSpPr/>
            <p:nvPr/>
          </p:nvSpPr>
          <p:spPr>
            <a:xfrm rot="2914976">
              <a:off x="2317663" y="2396943"/>
              <a:ext cx="1179706" cy="709849"/>
            </a:xfrm>
            <a:prstGeom prst="rightArrow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Seta para a direita 11"/>
            <p:cNvSpPr/>
            <p:nvPr/>
          </p:nvSpPr>
          <p:spPr>
            <a:xfrm rot="2914976" flipH="1" flipV="1">
              <a:off x="5614801" y="4298212"/>
              <a:ext cx="1179706" cy="709849"/>
            </a:xfrm>
            <a:prstGeom prst="rightArrow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3" name="Retângulo 12"/>
            <p:cNvSpPr/>
            <p:nvPr/>
          </p:nvSpPr>
          <p:spPr>
            <a:xfrm>
              <a:off x="107505" y="1916832"/>
              <a:ext cx="259228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pt-BR" sz="2400" b="1" dirty="0">
                  <a:solidFill>
                    <a:schemeClr val="bg1"/>
                  </a:solidFill>
                </a:rPr>
                <a:t>Analise da situação de Saúde</a:t>
              </a:r>
            </a:p>
          </p:txBody>
        </p:sp>
        <p:sp>
          <p:nvSpPr>
            <p:cNvPr id="14" name="Retângulo 13"/>
            <p:cNvSpPr/>
            <p:nvPr/>
          </p:nvSpPr>
          <p:spPr>
            <a:xfrm>
              <a:off x="6444208" y="5330271"/>
              <a:ext cx="259228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2400" b="1" dirty="0">
                  <a:solidFill>
                    <a:schemeClr val="bg1"/>
                  </a:solidFill>
                </a:rPr>
                <a:t>Avaliação dos resultados</a:t>
              </a:r>
            </a:p>
          </p:txBody>
        </p:sp>
        <p:sp>
          <p:nvSpPr>
            <p:cNvPr id="15" name="Retângulo 14"/>
            <p:cNvSpPr/>
            <p:nvPr/>
          </p:nvSpPr>
          <p:spPr>
            <a:xfrm>
              <a:off x="6444208" y="4695527"/>
              <a:ext cx="259228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2800" b="1" dirty="0" smtClean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Fase III</a:t>
              </a:r>
              <a:endParaRPr lang="pt-BR" sz="2800" b="1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16" name="Retângulo 15"/>
            <p:cNvSpPr/>
            <p:nvPr/>
          </p:nvSpPr>
          <p:spPr>
            <a:xfrm>
              <a:off x="107504" y="1201748"/>
              <a:ext cx="259228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2800" b="1" dirty="0" smtClean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Fase I</a:t>
              </a:r>
              <a:endParaRPr lang="pt-BR" sz="2800" b="1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17" name="Retângulo 16"/>
            <p:cNvSpPr/>
            <p:nvPr/>
          </p:nvSpPr>
          <p:spPr>
            <a:xfrm>
              <a:off x="3275856" y="2708920"/>
              <a:ext cx="259228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3600" b="1" dirty="0" smtClean="0">
                  <a:solidFill>
                    <a:schemeClr val="accent5">
                      <a:lumMod val="60000"/>
                      <a:lumOff val="40000"/>
                    </a:schemeClr>
                  </a:solidFill>
                </a:rPr>
                <a:t>Fase II</a:t>
              </a:r>
              <a:endParaRPr lang="pt-BR" sz="3600" b="1" dirty="0">
                <a:solidFill>
                  <a:schemeClr val="accent5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28" name="CaixaDeTexto 27"/>
          <p:cNvSpPr txBox="1"/>
          <p:nvPr/>
        </p:nvSpPr>
        <p:spPr>
          <a:xfrm>
            <a:off x="0" y="1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Metodologia</a:t>
            </a:r>
            <a:endParaRPr lang="pt-B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59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2"/>
          <p:cNvSpPr txBox="1">
            <a:spLocks/>
          </p:cNvSpPr>
          <p:nvPr/>
        </p:nvSpPr>
        <p:spPr>
          <a:xfrm>
            <a:off x="107504" y="2492896"/>
            <a:ext cx="8856984" cy="266429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v"/>
            </a:pPr>
            <a:r>
              <a:rPr lang="pt-BR" sz="2800" dirty="0" smtClean="0">
                <a:latin typeface="+mj-lt"/>
              </a:rPr>
              <a:t>O Protocolo de atenção ao</a:t>
            </a:r>
            <a:r>
              <a:rPr lang="pt-BR" sz="2800" dirty="0" smtClean="0">
                <a:latin typeface="+mj-lt"/>
                <a:cs typeface="Arial" pitchFamily="34" charset="0"/>
              </a:rPr>
              <a:t> pré-natal de baixo risco </a:t>
            </a:r>
            <a:r>
              <a:rPr lang="pt-BR" sz="2800" dirty="0" smtClean="0">
                <a:latin typeface="+mj-lt"/>
              </a:rPr>
              <a:t>do MS (cadernos de atenção Básica N</a:t>
            </a:r>
            <a:r>
              <a:rPr lang="pt-BR" sz="2800" baseline="30000" dirty="0" smtClean="0">
                <a:latin typeface="+mj-lt"/>
              </a:rPr>
              <a:t>o</a:t>
            </a:r>
            <a:r>
              <a:rPr lang="pt-BR" sz="2800" dirty="0" smtClean="0">
                <a:latin typeface="+mj-lt"/>
              </a:rPr>
              <a:t>. 36, 2013).</a:t>
            </a:r>
          </a:p>
          <a:p>
            <a:pPr>
              <a:buFont typeface="Wingdings" pitchFamily="2" charset="2"/>
              <a:buChar char="v"/>
            </a:pPr>
            <a:r>
              <a:rPr lang="pt-BR" sz="2800" dirty="0" smtClean="0">
                <a:latin typeface="+mj-lt"/>
              </a:rPr>
              <a:t>Planilha OMIA 2014</a:t>
            </a:r>
          </a:p>
          <a:p>
            <a:pPr>
              <a:buFont typeface="Wingdings" pitchFamily="2" charset="2"/>
              <a:buChar char="v"/>
            </a:pPr>
            <a:r>
              <a:rPr lang="pt-BR" sz="2800" dirty="0" smtClean="0">
                <a:latin typeface="+mj-lt"/>
              </a:rPr>
              <a:t>Fichas-Espelho.  </a:t>
            </a:r>
          </a:p>
          <a:p>
            <a:pPr>
              <a:buFont typeface="Wingdings" pitchFamily="2" charset="2"/>
              <a:buChar char="v"/>
            </a:pPr>
            <a:r>
              <a:rPr lang="pt-BR" sz="2800" dirty="0" smtClean="0">
                <a:latin typeface="+mj-lt"/>
              </a:rPr>
              <a:t>Planilha Coleta de dados (Pré-natal e Puerpério).</a:t>
            </a:r>
            <a:endParaRPr lang="pt-BR" sz="2800" dirty="0">
              <a:latin typeface="+mj-lt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395536" y="1196752"/>
            <a:ext cx="8229600" cy="864096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smtClean="0"/>
              <a:t>Logística 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773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664" y="1013827"/>
            <a:ext cx="907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Meta 1 Alcançar 100% de cobertura das gestantes cadastradas no programa de pré-natal da UBS.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8499" y="54868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 smtClean="0"/>
              <a:t>Objetivo 1. </a:t>
            </a:r>
            <a:r>
              <a:rPr lang="pt-BR" sz="2400" dirty="0" smtClean="0"/>
              <a:t>Ampliar a cobertura do Pré-Natal</a:t>
            </a:r>
            <a:endParaRPr lang="pt-BR" sz="2400" b="1" dirty="0">
              <a:solidFill>
                <a:srgbClr val="FF990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8" name="Objet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0452820"/>
              </p:ext>
            </p:extLst>
          </p:nvPr>
        </p:nvGraphicFramePr>
        <p:xfrm>
          <a:off x="3347864" y="2348880"/>
          <a:ext cx="5506211" cy="3312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" name="Gráfico" r:id="rId3" imgW="5151566" imgH="2432515" progId="Excel.Chart.8">
                  <p:embed/>
                </p:oleObj>
              </mc:Choice>
              <mc:Fallback>
                <p:oleObj name="Gráfico" r:id="rId3" imgW="5151566" imgH="2432515" progId="Excel.Chart.8">
                  <p:embed/>
                  <p:pic>
                    <p:nvPicPr>
                      <p:cNvPr id="0" name="officeArt object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2348880"/>
                        <a:ext cx="5506211" cy="331236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2428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3491880" y="5838363"/>
            <a:ext cx="54726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/>
              <a:t>Proporção </a:t>
            </a:r>
            <a:r>
              <a:rPr lang="pt-BR" sz="2400" dirty="0"/>
              <a:t>de gestantes cadastradas no Programa de Pré-natal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07504" y="2941493"/>
            <a:ext cx="30963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/>
              <a:t>Primeiro mês: </a:t>
            </a:r>
            <a:r>
              <a:rPr lang="pt-BR" sz="2400" b="1" dirty="0" smtClean="0"/>
              <a:t>90,9 %</a:t>
            </a:r>
          </a:p>
          <a:p>
            <a:pPr algn="ctr"/>
            <a:r>
              <a:rPr lang="pt-BR" sz="2400" dirty="0" smtClean="0"/>
              <a:t>(n=20)</a:t>
            </a:r>
          </a:p>
          <a:p>
            <a:pPr algn="ctr"/>
            <a:r>
              <a:rPr lang="pt-BR" sz="2400" dirty="0" smtClean="0"/>
              <a:t>2 e 3 mês </a:t>
            </a:r>
            <a:r>
              <a:rPr lang="pt-BR" sz="2400" b="1" dirty="0"/>
              <a:t>77,3 %</a:t>
            </a:r>
          </a:p>
          <a:p>
            <a:pPr algn="ctr"/>
            <a:r>
              <a:rPr lang="pt-BR" sz="2400" dirty="0"/>
              <a:t>(n=17)</a:t>
            </a:r>
          </a:p>
          <a:p>
            <a:pPr algn="ctr"/>
            <a:endParaRPr lang="pt-BR" sz="2400" dirty="0"/>
          </a:p>
        </p:txBody>
      </p:sp>
      <p:grpSp>
        <p:nvGrpSpPr>
          <p:cNvPr id="13" name="Grupo 12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4" name="CaixaDeTexto 13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5" name="Conector reto 14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4175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-7132" y="1373867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Meta </a:t>
            </a:r>
            <a:r>
              <a:rPr lang="pt-BR" sz="2400" dirty="0" smtClean="0"/>
              <a:t>2</a:t>
            </a:r>
            <a:r>
              <a:rPr lang="pt-BR" sz="2400" dirty="0"/>
              <a:t>.</a:t>
            </a:r>
            <a:r>
              <a:rPr lang="pt-BR" sz="2400" dirty="0" smtClean="0"/>
              <a:t> </a:t>
            </a:r>
            <a:r>
              <a:rPr lang="pt-BR" sz="2400" dirty="0"/>
              <a:t>Garantir a 100% das gestantes o ingresso no Programa de Pré-Natal no primeiro trimestre de gestação.</a:t>
            </a:r>
          </a:p>
        </p:txBody>
      </p:sp>
      <p:sp>
        <p:nvSpPr>
          <p:cNvPr id="8" name="Retângulo 7"/>
          <p:cNvSpPr/>
          <p:nvPr/>
        </p:nvSpPr>
        <p:spPr>
          <a:xfrm>
            <a:off x="0" y="548680"/>
            <a:ext cx="8028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2. </a:t>
            </a:r>
            <a:r>
              <a:rPr lang="pt-BR" sz="2400" dirty="0"/>
              <a:t>Melhorar a qualidade da atenção ao Pré-Natal e Puerpério realizado na unidade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10" name="Objet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9824372"/>
              </p:ext>
            </p:extLst>
          </p:nvPr>
        </p:nvGraphicFramePr>
        <p:xfrm>
          <a:off x="3203848" y="2276872"/>
          <a:ext cx="5663369" cy="3672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5" name="Gráfico" r:id="rId3" imgW="5267401" imgH="2444708" progId="Excel.Chart.8">
                  <p:embed/>
                </p:oleObj>
              </mc:Choice>
              <mc:Fallback>
                <p:oleObj name="Gráfico" r:id="rId3" imgW="5267401" imgH="2444708" progId="Excel.Chart.8">
                  <p:embed/>
                  <p:pic>
                    <p:nvPicPr>
                      <p:cNvPr id="0" name="officeArt object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2276872"/>
                        <a:ext cx="5663369" cy="367240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2447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2" name="Retângulo 11"/>
          <p:cNvSpPr/>
          <p:nvPr/>
        </p:nvSpPr>
        <p:spPr>
          <a:xfrm>
            <a:off x="2339752" y="6011144"/>
            <a:ext cx="67981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/>
              <a:t>Proporção </a:t>
            </a:r>
            <a:r>
              <a:rPr lang="pt-BR" sz="2400" dirty="0"/>
              <a:t>de gestantes com ingresso no primeiro trimestre de </a:t>
            </a:r>
            <a:r>
              <a:rPr lang="pt-BR" sz="2400" dirty="0" smtClean="0"/>
              <a:t>gestação</a:t>
            </a:r>
            <a:endParaRPr lang="pt-BR" sz="2400" dirty="0"/>
          </a:p>
        </p:txBody>
      </p:sp>
      <p:grpSp>
        <p:nvGrpSpPr>
          <p:cNvPr id="13" name="Grupo 12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4" name="CaixaDeTexto 13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5" name="Conector reto 14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CaixaDeTexto 1"/>
          <p:cNvSpPr txBox="1"/>
          <p:nvPr/>
        </p:nvSpPr>
        <p:spPr>
          <a:xfrm>
            <a:off x="107504" y="3452807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 </a:t>
            </a:r>
            <a:r>
              <a:rPr lang="pt-BR" sz="2400" dirty="0"/>
              <a:t>80% </a:t>
            </a:r>
            <a:r>
              <a:rPr lang="pt-BR" sz="2400" dirty="0" smtClean="0"/>
              <a:t>(N=20)</a:t>
            </a:r>
          </a:p>
          <a:p>
            <a:r>
              <a:rPr lang="pt-BR" sz="2400" dirty="0" smtClean="0"/>
              <a:t>Mês  2: 100</a:t>
            </a:r>
            <a:r>
              <a:rPr lang="pt-BR" sz="2400" dirty="0"/>
              <a:t>%  </a:t>
            </a:r>
            <a:r>
              <a:rPr lang="pt-BR" sz="2400" dirty="0" smtClean="0"/>
              <a:t>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 3: 100</a:t>
            </a:r>
            <a:r>
              <a:rPr lang="pt-BR" sz="2400" dirty="0"/>
              <a:t>% </a:t>
            </a:r>
            <a:r>
              <a:rPr lang="pt-BR" sz="2400" dirty="0" smtClean="0"/>
              <a:t>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29878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48680"/>
            <a:ext cx="8028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2. </a:t>
            </a:r>
            <a:r>
              <a:rPr lang="pt-BR" sz="2400" dirty="0"/>
              <a:t>Melhorar a qualidade da atenção ao Pré-Natal e Puerpério realizado na unidade</a:t>
            </a:r>
          </a:p>
        </p:txBody>
      </p:sp>
      <p:sp>
        <p:nvSpPr>
          <p:cNvPr id="3" name="Retângulo 2"/>
          <p:cNvSpPr/>
          <p:nvPr/>
        </p:nvSpPr>
        <p:spPr>
          <a:xfrm>
            <a:off x="11336" y="1326869"/>
            <a:ext cx="8748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Meta </a:t>
            </a:r>
            <a:r>
              <a:rPr lang="pt-BR" sz="2400" dirty="0" smtClean="0"/>
              <a:t>3 </a:t>
            </a:r>
            <a:r>
              <a:rPr lang="pt-BR" sz="2400" dirty="0"/>
              <a:t>Realizar pelo menos um exame ginecológico por trimestre em 100% das gestantes.</a:t>
            </a:r>
          </a:p>
        </p:txBody>
      </p:sp>
      <p:pic>
        <p:nvPicPr>
          <p:cNvPr id="3074" name="Gráfico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20888"/>
            <a:ext cx="5045992" cy="3015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699792" y="5805264"/>
            <a:ext cx="63089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/>
              <a:t>Proporção </a:t>
            </a:r>
            <a:r>
              <a:rPr lang="pt-BR" sz="2400" dirty="0"/>
              <a:t>de gestantes com </a:t>
            </a:r>
            <a:r>
              <a:rPr lang="pt-BR" sz="2400" dirty="0" smtClean="0"/>
              <a:t>pelo menos </a:t>
            </a:r>
            <a:r>
              <a:rPr lang="pt-BR" sz="2400" dirty="0"/>
              <a:t>um </a:t>
            </a:r>
            <a:r>
              <a:rPr lang="pt-BR" sz="2400" dirty="0" smtClean="0"/>
              <a:t>exame ginecológico por trimestre</a:t>
            </a:r>
            <a:endParaRPr lang="pt-BR" sz="2400" dirty="0"/>
          </a:p>
        </p:txBody>
      </p:sp>
      <p:grpSp>
        <p:nvGrpSpPr>
          <p:cNvPr id="9" name="Grupo 8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0" name="CaixaDeTexto 9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1" name="Conector reto 10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CaixaDeTexto 11"/>
          <p:cNvSpPr txBox="1"/>
          <p:nvPr/>
        </p:nvSpPr>
        <p:spPr>
          <a:xfrm>
            <a:off x="107504" y="3452807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 </a:t>
            </a:r>
            <a:r>
              <a:rPr lang="pt-BR" sz="2400" dirty="0"/>
              <a:t>80% </a:t>
            </a:r>
            <a:r>
              <a:rPr lang="pt-BR" sz="2400" dirty="0" smtClean="0"/>
              <a:t>(N=20)</a:t>
            </a:r>
          </a:p>
          <a:p>
            <a:r>
              <a:rPr lang="pt-BR" sz="2400" dirty="0" smtClean="0"/>
              <a:t>Mês  2: 100</a:t>
            </a:r>
            <a:r>
              <a:rPr lang="pt-BR" sz="2400" dirty="0"/>
              <a:t>%  </a:t>
            </a:r>
            <a:r>
              <a:rPr lang="pt-BR" sz="2400" dirty="0" smtClean="0"/>
              <a:t>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 3: 100</a:t>
            </a:r>
            <a:r>
              <a:rPr lang="pt-BR" sz="2400" dirty="0"/>
              <a:t>% </a:t>
            </a:r>
            <a:r>
              <a:rPr lang="pt-BR" sz="2400" dirty="0" smtClean="0"/>
              <a:t>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7425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1364574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Meta </a:t>
            </a:r>
            <a:r>
              <a:rPr lang="pt-BR" sz="2400" dirty="0" smtClean="0"/>
              <a:t>4 </a:t>
            </a:r>
            <a:r>
              <a:rPr lang="pt-BR" sz="2400" dirty="0"/>
              <a:t>Realizar pelo menos um exame de mamas em 100% das gestantes.</a:t>
            </a:r>
          </a:p>
        </p:txBody>
      </p:sp>
      <p:sp>
        <p:nvSpPr>
          <p:cNvPr id="8" name="Retângulo 7"/>
          <p:cNvSpPr/>
          <p:nvPr/>
        </p:nvSpPr>
        <p:spPr>
          <a:xfrm>
            <a:off x="0" y="548680"/>
            <a:ext cx="8028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2. </a:t>
            </a:r>
            <a:r>
              <a:rPr lang="pt-BR" sz="2400" dirty="0"/>
              <a:t>Melhorar a qualidade da atenção ao Pré-Natal e Puerpério realizado na unidade</a:t>
            </a:r>
          </a:p>
        </p:txBody>
      </p:sp>
      <p:pic>
        <p:nvPicPr>
          <p:cNvPr id="4098" name="Gráfico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195571"/>
            <a:ext cx="5015036" cy="3196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1835696" y="5746003"/>
            <a:ext cx="71387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Proporção de gestantes com pelo menos um exame de mamas durante o pré-natal no Programa de Pré-natal</a:t>
            </a:r>
          </a:p>
        </p:txBody>
      </p:sp>
      <p:grpSp>
        <p:nvGrpSpPr>
          <p:cNvPr id="9" name="Grupo 8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1" name="CaixaDeTexto 10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2" name="Conector reto 11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CaixaDeTexto 12"/>
          <p:cNvSpPr txBox="1"/>
          <p:nvPr/>
        </p:nvSpPr>
        <p:spPr>
          <a:xfrm>
            <a:off x="107504" y="3452807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 95% (N=20)</a:t>
            </a:r>
          </a:p>
          <a:p>
            <a:r>
              <a:rPr lang="pt-BR" sz="2400" dirty="0" smtClean="0"/>
              <a:t>Mês  2: 100</a:t>
            </a:r>
            <a:r>
              <a:rPr lang="pt-BR" sz="2400" dirty="0"/>
              <a:t>%  </a:t>
            </a:r>
            <a:r>
              <a:rPr lang="pt-BR" sz="2400" dirty="0" smtClean="0"/>
              <a:t>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 3: 100</a:t>
            </a:r>
            <a:r>
              <a:rPr lang="pt-BR" sz="2400" dirty="0"/>
              <a:t>% </a:t>
            </a:r>
            <a:r>
              <a:rPr lang="pt-BR" sz="2400" dirty="0" smtClean="0"/>
              <a:t>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56631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548680"/>
            <a:ext cx="8028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2. </a:t>
            </a:r>
            <a:r>
              <a:rPr lang="pt-BR" sz="2400" dirty="0"/>
              <a:t>Melhorar a qualidade da atenção ao Pré-Natal e Puerpério realizado na unidade</a:t>
            </a:r>
          </a:p>
        </p:txBody>
      </p:sp>
      <p:grpSp>
        <p:nvGrpSpPr>
          <p:cNvPr id="10" name="Grupo 9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1" name="CaixaDeTexto 10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2" name="Conector reto 11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CaixaDeTexto 12"/>
          <p:cNvSpPr txBox="1"/>
          <p:nvPr/>
        </p:nvSpPr>
        <p:spPr>
          <a:xfrm>
            <a:off x="107504" y="2142142"/>
            <a:ext cx="4104456" cy="3108543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pt-BR" sz="2800" dirty="0"/>
              <a:t>Garantir a solicitação de exames laboratoriais </a:t>
            </a:r>
            <a:r>
              <a:rPr lang="pt-BR" sz="2800" dirty="0" smtClean="0"/>
              <a:t> e prescrição </a:t>
            </a:r>
            <a:r>
              <a:rPr lang="pt-BR" sz="2800" dirty="0"/>
              <a:t>de sulfato ferroso e ácido fólico </a:t>
            </a:r>
            <a:r>
              <a:rPr lang="pt-BR" sz="2800" dirty="0" smtClean="0"/>
              <a:t>em </a:t>
            </a:r>
            <a:r>
              <a:rPr lang="pt-BR" sz="2800" dirty="0"/>
              <a:t>100% das gestantes durante </a:t>
            </a:r>
            <a:r>
              <a:rPr lang="pt-BR" sz="2800" dirty="0" smtClean="0"/>
              <a:t>de </a:t>
            </a:r>
            <a:r>
              <a:rPr lang="pt-BR" sz="2800" dirty="0"/>
              <a:t>acordo com </a:t>
            </a:r>
            <a:r>
              <a:rPr lang="pt-BR" sz="2800" dirty="0" smtClean="0"/>
              <a:t>protocolo. </a:t>
            </a:r>
            <a:endParaRPr lang="pt-BR" sz="2800" dirty="0"/>
          </a:p>
        </p:txBody>
      </p:sp>
      <p:sp>
        <p:nvSpPr>
          <p:cNvPr id="14" name="Retângulo 13"/>
          <p:cNvSpPr/>
          <p:nvPr/>
        </p:nvSpPr>
        <p:spPr>
          <a:xfrm>
            <a:off x="35496" y="1700808"/>
            <a:ext cx="16662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</a:rPr>
              <a:t>Metas 5;6</a:t>
            </a:r>
            <a:endParaRPr lang="pt-B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4716016" y="2142142"/>
            <a:ext cx="4104456" cy="3108543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000">
                <a:schemeClr val="accent3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pt-BR" sz="2800" dirty="0"/>
              <a:t>100% das </a:t>
            </a:r>
            <a:r>
              <a:rPr lang="pt-BR" sz="2800" dirty="0" smtClean="0"/>
              <a:t>gestantes </a:t>
            </a:r>
            <a:r>
              <a:rPr lang="pt-BR" sz="2800" dirty="0"/>
              <a:t>com</a:t>
            </a:r>
            <a:r>
              <a:rPr lang="pt-BR" sz="2800" dirty="0" smtClean="0"/>
              <a:t> </a:t>
            </a:r>
            <a:r>
              <a:rPr lang="pt-BR" sz="2800" dirty="0"/>
              <a:t>exames laboratoriais </a:t>
            </a:r>
            <a:r>
              <a:rPr lang="pt-BR" sz="2800" dirty="0" smtClean="0"/>
              <a:t>e prescrição </a:t>
            </a:r>
            <a:r>
              <a:rPr lang="pt-BR" sz="2800" dirty="0"/>
              <a:t>de sulfato ferroso e ácido fólico de acordo com protocolo </a:t>
            </a:r>
            <a:r>
              <a:rPr lang="pt-BR" sz="2800" dirty="0" smtClean="0"/>
              <a:t>nos </a:t>
            </a:r>
            <a:r>
              <a:rPr lang="pt-BR" sz="2800" dirty="0"/>
              <a:t>3 meses</a:t>
            </a:r>
            <a:r>
              <a:rPr lang="pt-BR" sz="2800" dirty="0" smtClean="0"/>
              <a:t>.</a:t>
            </a:r>
          </a:p>
          <a:p>
            <a:endParaRPr lang="pt-BR" sz="2800" dirty="0" smtClean="0"/>
          </a:p>
        </p:txBody>
      </p:sp>
      <p:sp>
        <p:nvSpPr>
          <p:cNvPr id="16" name="Retângulo 15"/>
          <p:cNvSpPr/>
          <p:nvPr/>
        </p:nvSpPr>
        <p:spPr>
          <a:xfrm>
            <a:off x="4644008" y="1700808"/>
            <a:ext cx="1812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3">
                    <a:lumMod val="75000"/>
                  </a:schemeClr>
                </a:solidFill>
              </a:rPr>
              <a:t>Resultados</a:t>
            </a:r>
            <a:endParaRPr lang="pt-BR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179512" y="5325015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(N=20)</a:t>
            </a:r>
          </a:p>
          <a:p>
            <a:r>
              <a:rPr lang="pt-BR" sz="2400" dirty="0" smtClean="0"/>
              <a:t>Mês 2: 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3: 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18339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548680"/>
            <a:ext cx="8028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2. </a:t>
            </a:r>
            <a:r>
              <a:rPr lang="pt-BR" sz="2400" dirty="0"/>
              <a:t>Melhorar a qualidade da atenção ao Pré-Natal e Puerpério realizado na unidade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107504" y="1834946"/>
            <a:ext cx="4104456" cy="267765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0">
                <a:schemeClr val="accent1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pt-BR" sz="2400" dirty="0"/>
              <a:t>Garantir </a:t>
            </a:r>
            <a:r>
              <a:rPr lang="pt-BR" sz="2400" dirty="0" smtClean="0"/>
              <a:t>vacina </a:t>
            </a:r>
            <a:r>
              <a:rPr lang="pt-BR" sz="2400" dirty="0"/>
              <a:t>antitetânica em </a:t>
            </a:r>
            <a:r>
              <a:rPr lang="pt-BR" sz="2400" dirty="0" smtClean="0"/>
              <a:t>dia, </a:t>
            </a:r>
            <a:r>
              <a:rPr lang="pt-BR" sz="2400" dirty="0"/>
              <a:t>vacina contra hepatite B em </a:t>
            </a:r>
            <a:r>
              <a:rPr lang="pt-BR" sz="2400" dirty="0" smtClean="0"/>
              <a:t>dia, e </a:t>
            </a:r>
            <a:r>
              <a:rPr lang="pt-BR" sz="2400" dirty="0"/>
              <a:t>avaliação da necessidade de atendimento odontológico em 100% das gestantes durante </a:t>
            </a:r>
            <a:r>
              <a:rPr lang="pt-BR" sz="2400" dirty="0" smtClean="0"/>
              <a:t>de </a:t>
            </a:r>
            <a:r>
              <a:rPr lang="pt-BR" sz="2400" dirty="0"/>
              <a:t>acordo com </a:t>
            </a:r>
            <a:r>
              <a:rPr lang="pt-BR" sz="2400" dirty="0" smtClean="0"/>
              <a:t>protocolo. </a:t>
            </a:r>
            <a:endParaRPr lang="pt-BR" sz="2400" dirty="0"/>
          </a:p>
        </p:txBody>
      </p:sp>
      <p:sp>
        <p:nvSpPr>
          <p:cNvPr id="3" name="Retângulo 2"/>
          <p:cNvSpPr/>
          <p:nvPr/>
        </p:nvSpPr>
        <p:spPr>
          <a:xfrm>
            <a:off x="35496" y="1393612"/>
            <a:ext cx="19484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</a:rPr>
              <a:t>Metas 7;8;9</a:t>
            </a:r>
            <a:endParaRPr lang="pt-B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4716016" y="1834946"/>
            <a:ext cx="4104456" cy="2677656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000">
                <a:schemeClr val="accent3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pt-BR" sz="2400" dirty="0"/>
              <a:t>100% das gestantes </a:t>
            </a:r>
            <a:r>
              <a:rPr lang="pt-BR" sz="2400" dirty="0" smtClean="0"/>
              <a:t>com </a:t>
            </a:r>
            <a:r>
              <a:rPr lang="pt-BR" sz="2400" dirty="0" smtClean="0"/>
              <a:t>vacina </a:t>
            </a:r>
            <a:r>
              <a:rPr lang="pt-BR" sz="2400" dirty="0"/>
              <a:t>antitetânica </a:t>
            </a:r>
            <a:r>
              <a:rPr lang="pt-BR" sz="2400" dirty="0" smtClean="0"/>
              <a:t>e contra </a:t>
            </a:r>
            <a:r>
              <a:rPr lang="pt-BR" sz="2400" dirty="0"/>
              <a:t>hepatite B em </a:t>
            </a:r>
            <a:r>
              <a:rPr lang="pt-BR" sz="2400" dirty="0" smtClean="0"/>
              <a:t>dia, e </a:t>
            </a:r>
            <a:r>
              <a:rPr lang="pt-BR" sz="2400" dirty="0"/>
              <a:t>avaliação da necessidade de atendimento </a:t>
            </a:r>
            <a:r>
              <a:rPr lang="pt-BR" sz="2400" dirty="0" smtClean="0"/>
              <a:t>odontológico </a:t>
            </a:r>
            <a:r>
              <a:rPr lang="pt-BR" sz="2400" dirty="0"/>
              <a:t>de acordo com protocolo </a:t>
            </a:r>
            <a:r>
              <a:rPr lang="pt-BR" sz="2400" dirty="0" smtClean="0"/>
              <a:t>nos </a:t>
            </a:r>
            <a:r>
              <a:rPr lang="pt-BR" sz="2400" dirty="0"/>
              <a:t>3 meses</a:t>
            </a:r>
            <a:r>
              <a:rPr lang="pt-BR" sz="2400" dirty="0" smtClean="0"/>
              <a:t>.</a:t>
            </a:r>
          </a:p>
          <a:p>
            <a:endParaRPr lang="pt-BR" sz="2400" dirty="0"/>
          </a:p>
        </p:txBody>
      </p:sp>
      <p:sp>
        <p:nvSpPr>
          <p:cNvPr id="12" name="Retângulo 11"/>
          <p:cNvSpPr/>
          <p:nvPr/>
        </p:nvSpPr>
        <p:spPr>
          <a:xfrm>
            <a:off x="4644008" y="1393612"/>
            <a:ext cx="1812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3">
                    <a:lumMod val="75000"/>
                  </a:schemeClr>
                </a:solidFill>
              </a:rPr>
              <a:t>Resultados</a:t>
            </a:r>
            <a:endParaRPr lang="pt-BR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4" name="CaixaDeTexto 13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5" name="Conector reto 14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CaixaDeTexto 9"/>
          <p:cNvSpPr txBox="1"/>
          <p:nvPr/>
        </p:nvSpPr>
        <p:spPr>
          <a:xfrm>
            <a:off x="179512" y="5301208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(N=20)</a:t>
            </a:r>
          </a:p>
          <a:p>
            <a:r>
              <a:rPr lang="pt-BR" sz="2400" dirty="0" smtClean="0"/>
              <a:t>Mês 2: 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3: 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2191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379677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Meta </a:t>
            </a:r>
            <a:r>
              <a:rPr lang="pt-BR" sz="2400" dirty="0" smtClean="0"/>
              <a:t>10 </a:t>
            </a:r>
            <a:r>
              <a:rPr lang="pt-BR" sz="2400" dirty="0"/>
              <a:t>Garantir a primeira consulta odontológica programática para 100% das gestantes cadastradas.</a:t>
            </a:r>
          </a:p>
        </p:txBody>
      </p:sp>
      <p:sp>
        <p:nvSpPr>
          <p:cNvPr id="10" name="Retângulo 9"/>
          <p:cNvSpPr/>
          <p:nvPr/>
        </p:nvSpPr>
        <p:spPr>
          <a:xfrm>
            <a:off x="0" y="548680"/>
            <a:ext cx="8028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2. </a:t>
            </a:r>
            <a:r>
              <a:rPr lang="pt-BR" sz="2400" dirty="0"/>
              <a:t>Melhorar a qualidade da atenção ao Pré-Natal e Puerpério realizado na unidade</a:t>
            </a:r>
          </a:p>
        </p:txBody>
      </p:sp>
      <p:pic>
        <p:nvPicPr>
          <p:cNvPr id="10242" name="Gráfico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892" y="2480122"/>
            <a:ext cx="5274840" cy="3502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2790410" y="5982379"/>
            <a:ext cx="63367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Proporção </a:t>
            </a:r>
            <a:r>
              <a:rPr lang="pt-BR" sz="2400" dirty="0"/>
              <a:t>de gestantes com primeira consulta odontológica </a:t>
            </a:r>
            <a:r>
              <a:rPr lang="pt-BR" sz="2400" dirty="0" smtClean="0"/>
              <a:t>programática</a:t>
            </a:r>
            <a:endParaRPr lang="pt-BR" sz="2400" dirty="0"/>
          </a:p>
        </p:txBody>
      </p:sp>
      <p:grpSp>
        <p:nvGrpSpPr>
          <p:cNvPr id="12" name="Grupo 11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3" name="CaixaDeTexto 12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4" name="Conector reto 13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CaixaDeTexto 8"/>
          <p:cNvSpPr txBox="1"/>
          <p:nvPr/>
        </p:nvSpPr>
        <p:spPr>
          <a:xfrm>
            <a:off x="107504" y="3452807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 80% (N=20)</a:t>
            </a:r>
          </a:p>
          <a:p>
            <a:r>
              <a:rPr lang="pt-BR" sz="2400" dirty="0" smtClean="0"/>
              <a:t>Mês  2: 100</a:t>
            </a:r>
            <a:r>
              <a:rPr lang="pt-BR" sz="2400" dirty="0"/>
              <a:t>%  </a:t>
            </a:r>
            <a:r>
              <a:rPr lang="pt-BR" sz="2400" dirty="0" smtClean="0"/>
              <a:t>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 3: 100</a:t>
            </a:r>
            <a:r>
              <a:rPr lang="pt-BR" sz="2400" dirty="0"/>
              <a:t>% </a:t>
            </a:r>
            <a:r>
              <a:rPr lang="pt-BR" sz="2400" dirty="0" smtClean="0"/>
              <a:t>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72854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7514" y="764704"/>
            <a:ext cx="78568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 smtClean="0"/>
              <a:t>Objetivo 3</a:t>
            </a:r>
            <a:r>
              <a:rPr lang="pt-BR" sz="2400" b="1" u="sng" dirty="0"/>
              <a:t>.</a:t>
            </a:r>
            <a:r>
              <a:rPr lang="pt-BR" sz="2400" dirty="0"/>
              <a:t> Melhorar a adesão ao </a:t>
            </a:r>
            <a:r>
              <a:rPr lang="pt-BR" sz="2400" dirty="0" smtClean="0"/>
              <a:t>Pré-Natal</a:t>
            </a:r>
            <a:endParaRPr lang="pt-BR" sz="2400" dirty="0"/>
          </a:p>
        </p:txBody>
      </p:sp>
      <p:sp>
        <p:nvSpPr>
          <p:cNvPr id="11" name="Espaço Reservado para Conteúdo 4"/>
          <p:cNvSpPr txBox="1">
            <a:spLocks/>
          </p:cNvSpPr>
          <p:nvPr/>
        </p:nvSpPr>
        <p:spPr>
          <a:xfrm>
            <a:off x="463913" y="2636912"/>
            <a:ext cx="3820055" cy="2448272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0">
                <a:schemeClr val="tx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800" dirty="0" smtClean="0"/>
              <a:t>Realizar </a:t>
            </a:r>
            <a:r>
              <a:rPr lang="pt-BR" sz="2800" dirty="0" smtClean="0"/>
              <a:t>busca ativa de 100% das gestantes faltosas às consultas de pré-natal</a:t>
            </a:r>
            <a:endParaRPr lang="pt-BR" sz="2800" dirty="0"/>
          </a:p>
        </p:txBody>
      </p:sp>
      <p:sp>
        <p:nvSpPr>
          <p:cNvPr id="12" name="Espaço Reservado para Conteúdo 6"/>
          <p:cNvSpPr txBox="1">
            <a:spLocks/>
          </p:cNvSpPr>
          <p:nvPr/>
        </p:nvSpPr>
        <p:spPr>
          <a:xfrm>
            <a:off x="4645024" y="2636911"/>
            <a:ext cx="4175447" cy="2376265"/>
          </a:xfrm>
          <a:prstGeom prst="rect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lvl="1" indent="0">
              <a:buNone/>
            </a:pPr>
            <a:r>
              <a:rPr lang="pt-BR" dirty="0" smtClean="0"/>
              <a:t>100% das usuárias faltosas receberam busca ativa (2, 1,1 cada mês).</a:t>
            </a:r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323528" y="2204864"/>
            <a:ext cx="15669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</a:rPr>
              <a:t>Metas 11</a:t>
            </a:r>
            <a:endParaRPr lang="pt-B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4559653" y="2204864"/>
            <a:ext cx="1812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3">
                    <a:lumMod val="75000"/>
                  </a:schemeClr>
                </a:solidFill>
              </a:rPr>
              <a:t>Resultados</a:t>
            </a:r>
            <a:endParaRPr lang="pt-BR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grpSp>
        <p:nvGrpSpPr>
          <p:cNvPr id="15" name="Grupo 14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6" name="CaixaDeTexto 15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7" name="Conector reto 16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CaixaDeTexto 9"/>
          <p:cNvSpPr txBox="1"/>
          <p:nvPr/>
        </p:nvSpPr>
        <p:spPr>
          <a:xfrm>
            <a:off x="179512" y="5325015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(N=20)</a:t>
            </a:r>
          </a:p>
          <a:p>
            <a:r>
              <a:rPr lang="pt-BR" sz="2400" dirty="0" smtClean="0"/>
              <a:t>Mês 2: 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3: 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63817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5230" y="588356"/>
            <a:ext cx="8901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4. </a:t>
            </a:r>
            <a:r>
              <a:rPr lang="pt-BR" sz="2400" dirty="0"/>
              <a:t>Melhorar o registro do programa de Pré-Natal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0" y="2838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4" name="Espaço Reservado para Conteúdo 3"/>
          <p:cNvSpPr txBox="1">
            <a:spLocks/>
          </p:cNvSpPr>
          <p:nvPr/>
        </p:nvSpPr>
        <p:spPr>
          <a:xfrm>
            <a:off x="467544" y="2460029"/>
            <a:ext cx="4029843" cy="2193107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0">
                <a:schemeClr val="tx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600" dirty="0" smtClean="0"/>
              <a:t>4.1. Manter registro na ficha de acompanhamento/ espelho de pré-natal em 100% das gestantes.</a:t>
            </a:r>
            <a:endParaRPr lang="pt-BR" sz="2600" dirty="0"/>
          </a:p>
        </p:txBody>
      </p:sp>
      <p:sp>
        <p:nvSpPr>
          <p:cNvPr id="15" name="Espaço Reservado para Conteúdo 5"/>
          <p:cNvSpPr txBox="1">
            <a:spLocks/>
          </p:cNvSpPr>
          <p:nvPr/>
        </p:nvSpPr>
        <p:spPr>
          <a:xfrm>
            <a:off x="4645024" y="2460029"/>
            <a:ext cx="4031432" cy="2193107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600" dirty="0" smtClean="0"/>
              <a:t>100</a:t>
            </a:r>
            <a:r>
              <a:rPr lang="pt-BR" sz="2600" dirty="0" smtClean="0"/>
              <a:t>% </a:t>
            </a:r>
            <a:r>
              <a:rPr lang="pt-BR" sz="2600" dirty="0" smtClean="0"/>
              <a:t>de registro na ficha de acompanhamento/ espelho de pré-natal em todos os meses.</a:t>
            </a:r>
            <a:endParaRPr lang="pt-BR" sz="2600" dirty="0"/>
          </a:p>
        </p:txBody>
      </p:sp>
      <p:sp>
        <p:nvSpPr>
          <p:cNvPr id="16" name="Retângulo 15"/>
          <p:cNvSpPr/>
          <p:nvPr/>
        </p:nvSpPr>
        <p:spPr>
          <a:xfrm>
            <a:off x="323528" y="1988840"/>
            <a:ext cx="15669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</a:rPr>
              <a:t>Metas 12</a:t>
            </a:r>
            <a:endParaRPr lang="pt-B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4559653" y="1988840"/>
            <a:ext cx="1812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3">
                    <a:lumMod val="75000"/>
                  </a:schemeClr>
                </a:solidFill>
              </a:rPr>
              <a:t>Resultados</a:t>
            </a:r>
            <a:endParaRPr lang="pt-BR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9" name="CaixaDeTexto 18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20" name="Conector reto 19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CaixaDeTexto 12"/>
          <p:cNvSpPr txBox="1"/>
          <p:nvPr/>
        </p:nvSpPr>
        <p:spPr>
          <a:xfrm>
            <a:off x="179512" y="5325015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(N=20)</a:t>
            </a:r>
          </a:p>
          <a:p>
            <a:r>
              <a:rPr lang="pt-BR" sz="2400" dirty="0" smtClean="0"/>
              <a:t>Mês 2: 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3: 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36917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78" y="548680"/>
            <a:ext cx="91385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5. </a:t>
            </a:r>
            <a:r>
              <a:rPr lang="pt-BR" sz="2400" dirty="0"/>
              <a:t>Realizar avaliação de risco;</a:t>
            </a:r>
          </a:p>
          <a:p>
            <a:r>
              <a:rPr lang="pt-BR" sz="2400" dirty="0"/>
              <a:t>Meta </a:t>
            </a:r>
            <a:r>
              <a:rPr lang="pt-BR" sz="2400" dirty="0" smtClean="0"/>
              <a:t>13 </a:t>
            </a:r>
            <a:r>
              <a:rPr lang="pt-BR" sz="2400" dirty="0"/>
              <a:t>Avaliar risco gestacional em 100% das gestantes.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8" name="Objet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1119493"/>
              </p:ext>
            </p:extLst>
          </p:nvPr>
        </p:nvGraphicFramePr>
        <p:xfrm>
          <a:off x="2987824" y="1916832"/>
          <a:ext cx="5876156" cy="3514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96" name="Gráfico" r:id="rId3" imgW="5371041" imgH="2859272" progId="Excel.Chart.8">
                  <p:embed/>
                </p:oleObj>
              </mc:Choice>
              <mc:Fallback>
                <p:oleObj name="Gráfico" r:id="rId3" imgW="5371041" imgH="2859272" progId="Excel.Chart.8">
                  <p:embed/>
                  <p:pic>
                    <p:nvPicPr>
                      <p:cNvPr id="0" name="officeArt object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1916832"/>
                        <a:ext cx="5876156" cy="351450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2857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2256077" y="5844173"/>
            <a:ext cx="68879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Proporção </a:t>
            </a:r>
            <a:r>
              <a:rPr lang="pt-BR" sz="2400" dirty="0"/>
              <a:t>de gestantes com avaliação de risco </a:t>
            </a:r>
            <a:r>
              <a:rPr lang="pt-BR" sz="2400" dirty="0" smtClean="0"/>
              <a:t>gestacional</a:t>
            </a:r>
            <a:endParaRPr lang="pt-BR" sz="2400" dirty="0"/>
          </a:p>
        </p:txBody>
      </p:sp>
      <p:grpSp>
        <p:nvGrpSpPr>
          <p:cNvPr id="11" name="Grupo 10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12" name="CaixaDeTexto 11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Pré-natal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3" name="Conector reto 12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CaixaDeTexto 13"/>
          <p:cNvSpPr txBox="1"/>
          <p:nvPr/>
        </p:nvSpPr>
        <p:spPr>
          <a:xfrm>
            <a:off x="107504" y="3452807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 95% (N=20)</a:t>
            </a:r>
          </a:p>
          <a:p>
            <a:r>
              <a:rPr lang="pt-BR" sz="2400" dirty="0" smtClean="0"/>
              <a:t>Mês  2: 100</a:t>
            </a:r>
            <a:r>
              <a:rPr lang="pt-BR" sz="2400" dirty="0"/>
              <a:t>%  </a:t>
            </a:r>
            <a:r>
              <a:rPr lang="pt-BR" sz="2400" dirty="0" smtClean="0"/>
              <a:t>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 3: 100</a:t>
            </a:r>
            <a:r>
              <a:rPr lang="pt-BR" sz="2400" dirty="0"/>
              <a:t>% </a:t>
            </a:r>
            <a:r>
              <a:rPr lang="pt-BR" sz="2400" dirty="0" smtClean="0"/>
              <a:t>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49508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07504" y="764704"/>
            <a:ext cx="55077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/>
              <a:t>Objetivo 6. </a:t>
            </a:r>
            <a:r>
              <a:rPr lang="pt-BR" sz="2400" dirty="0"/>
              <a:t>Promover a saúde no Pré-Natal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2181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2" name="Espaço Reservado para Conteúdo 3"/>
          <p:cNvSpPr txBox="1">
            <a:spLocks/>
          </p:cNvSpPr>
          <p:nvPr/>
        </p:nvSpPr>
        <p:spPr>
          <a:xfrm>
            <a:off x="323528" y="1700808"/>
            <a:ext cx="4176464" cy="4392488"/>
          </a:xfrm>
          <a:prstGeom prst="rect">
            <a:avLst/>
          </a:prstGeom>
          <a:gradFill>
            <a:gsLst>
              <a:gs pos="0">
                <a:schemeClr val="tx2">
                  <a:lumMod val="20000"/>
                  <a:lumOff val="80000"/>
                </a:schemeClr>
              </a:gs>
              <a:gs pos="0">
                <a:schemeClr val="tx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sz="2400" dirty="0" smtClean="0"/>
              <a:t>Garantir 100% das gestantes com  orientação nutricional, sobre o aleitamento materno, cuidados com o recém-nascido, anticoncepção após o parto, os riscos do tabagismo e do uso de álcool e drogas higiene bucal, durante a gestação.(14;15;16;17;18;19)</a:t>
            </a:r>
            <a:endParaRPr lang="pt-BR" sz="2400" dirty="0"/>
          </a:p>
        </p:txBody>
      </p:sp>
      <p:sp>
        <p:nvSpPr>
          <p:cNvPr id="13" name="Espaço Reservado para Conteúdo 4"/>
          <p:cNvSpPr txBox="1">
            <a:spLocks/>
          </p:cNvSpPr>
          <p:nvPr/>
        </p:nvSpPr>
        <p:spPr>
          <a:xfrm>
            <a:off x="4840226" y="1700808"/>
            <a:ext cx="3987965" cy="4392488"/>
          </a:xfrm>
          <a:prstGeom prst="rect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dirty="0" smtClean="0">
                <a:solidFill>
                  <a:schemeClr val="tx1"/>
                </a:solidFill>
              </a:rPr>
              <a:t>100% </a:t>
            </a:r>
            <a:r>
              <a:rPr lang="pt-BR" dirty="0" smtClean="0">
                <a:solidFill>
                  <a:schemeClr val="tx1"/>
                </a:solidFill>
              </a:rPr>
              <a:t>de </a:t>
            </a:r>
            <a:r>
              <a:rPr lang="pt-BR" dirty="0" smtClean="0">
                <a:solidFill>
                  <a:schemeClr val="tx1"/>
                </a:solidFill>
              </a:rPr>
              <a:t>orientação à gestante na maioria das temáticas trabalhadas, especificamente nutricional e sobre aleitamento materno, os riscos do tabagismo e do uso do álcool e drogas na gestação, e higiene bucal nos 3 meses.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251520" y="1268760"/>
            <a:ext cx="11196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</a:rPr>
              <a:t>Metas</a:t>
            </a:r>
            <a:endParaRPr lang="pt-B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4716016" y="1268760"/>
            <a:ext cx="1812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3">
                    <a:lumMod val="75000"/>
                  </a:schemeClr>
                </a:solidFill>
              </a:rPr>
              <a:t>Resultados</a:t>
            </a:r>
            <a:endParaRPr lang="pt-BR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0" y="1"/>
            <a:ext cx="9144000" cy="584775"/>
            <a:chOff x="0" y="1"/>
            <a:chExt cx="9144000" cy="584775"/>
          </a:xfrm>
        </p:grpSpPr>
        <p:sp>
          <p:nvSpPr>
            <p:cNvPr id="17" name="CaixaDeTexto 16"/>
            <p:cNvSpPr txBox="1"/>
            <p:nvPr/>
          </p:nvSpPr>
          <p:spPr>
            <a:xfrm>
              <a:off x="0" y="1"/>
              <a:ext cx="9144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resultados. Pré-natal</a:t>
              </a:r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8" name="Conector reto 17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CaixaDeTexto 18"/>
          <p:cNvSpPr txBox="1"/>
          <p:nvPr/>
        </p:nvSpPr>
        <p:spPr>
          <a:xfrm>
            <a:off x="179512" y="5325015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(N=20)</a:t>
            </a:r>
          </a:p>
          <a:p>
            <a:r>
              <a:rPr lang="pt-BR" sz="2400" dirty="0" smtClean="0"/>
              <a:t>Mês 2: (N=17)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3: (N=17)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22620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3" name="CaixaDeTexto 2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. Puerpério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4" name="Conector reto 3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tângulo 5"/>
          <p:cNvSpPr/>
          <p:nvPr/>
        </p:nvSpPr>
        <p:spPr>
          <a:xfrm>
            <a:off x="0" y="1340768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400" b="1" dirty="0"/>
              <a:t>Meta 1:</a:t>
            </a:r>
            <a:r>
              <a:rPr lang="pt-PT" sz="2400" dirty="0"/>
              <a:t> Cadastrar 100% das </a:t>
            </a:r>
            <a:r>
              <a:rPr lang="pt-BR" sz="2400" dirty="0" smtClean="0"/>
              <a:t>puérperas no </a:t>
            </a:r>
            <a:r>
              <a:rPr lang="pt-BR" sz="2400" dirty="0"/>
              <a:t>programa de </a:t>
            </a:r>
            <a:r>
              <a:rPr lang="pt-PT" sz="2400" dirty="0"/>
              <a:t>Puerpério da UBSe consulta puerperal antes dos 42 dias após o parto</a:t>
            </a:r>
            <a:endParaRPr lang="pt-BR" sz="2400" dirty="0"/>
          </a:p>
        </p:txBody>
      </p:sp>
      <p:sp>
        <p:nvSpPr>
          <p:cNvPr id="7" name="Retângulo 6"/>
          <p:cNvSpPr/>
          <p:nvPr/>
        </p:nvSpPr>
        <p:spPr>
          <a:xfrm>
            <a:off x="11832" y="707116"/>
            <a:ext cx="7800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 smtClean="0"/>
              <a:t>Objetivo </a:t>
            </a:r>
            <a:r>
              <a:rPr lang="pt-BR" sz="2400" b="1" u="sng" dirty="0"/>
              <a:t>1 </a:t>
            </a:r>
            <a:r>
              <a:rPr lang="pt-BR" sz="2400" dirty="0" smtClean="0"/>
              <a:t>A</a:t>
            </a:r>
            <a:r>
              <a:rPr lang="pt-PT" sz="2400" dirty="0" smtClean="0"/>
              <a:t>mpliar </a:t>
            </a:r>
            <a:r>
              <a:rPr lang="pt-PT" sz="2400" dirty="0"/>
              <a:t>a cobertura da atenção a puérperas</a:t>
            </a:r>
            <a:endParaRPr lang="pt-BR" sz="2400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9" name="Objet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4431781"/>
              </p:ext>
            </p:extLst>
          </p:nvPr>
        </p:nvGraphicFramePr>
        <p:xfrm>
          <a:off x="3097857" y="2424574"/>
          <a:ext cx="5650607" cy="34526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0" name="Gráfico" r:id="rId3" imgW="5358848" imgH="2877561" progId="Excel.Chart.8">
                  <p:embed/>
                </p:oleObj>
              </mc:Choice>
              <mc:Fallback>
                <p:oleObj name="Gráfico" r:id="rId3" imgW="5358848" imgH="2877561" progId="Excel.Chart.8">
                  <p:embed/>
                  <p:pic>
                    <p:nvPicPr>
                      <p:cNvPr id="0" name="officeArt object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7857" y="2424574"/>
                        <a:ext cx="5650607" cy="345269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2876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2627784" y="5877272"/>
            <a:ext cx="6552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Proporção </a:t>
            </a:r>
            <a:r>
              <a:rPr lang="pt-BR" sz="2400" dirty="0"/>
              <a:t>de puérperas com consulta até 42 dias após o </a:t>
            </a:r>
            <a:r>
              <a:rPr lang="pt-BR" sz="2400" dirty="0" smtClean="0"/>
              <a:t>parto</a:t>
            </a:r>
            <a:endParaRPr lang="pt-BR" sz="24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107504" y="3452807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 72,7% (N=11)</a:t>
            </a:r>
          </a:p>
          <a:p>
            <a:r>
              <a:rPr lang="pt-BR" sz="2400" dirty="0" smtClean="0"/>
              <a:t>Mês  2: 100</a:t>
            </a:r>
            <a:r>
              <a:rPr lang="pt-BR" sz="2400" dirty="0"/>
              <a:t>%  </a:t>
            </a:r>
            <a:r>
              <a:rPr lang="pt-BR" sz="2400" dirty="0" smtClean="0"/>
              <a:t>(N=9)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 3: 100</a:t>
            </a:r>
            <a:r>
              <a:rPr lang="pt-BR" sz="2400" dirty="0"/>
              <a:t>% </a:t>
            </a:r>
            <a:r>
              <a:rPr lang="pt-BR" sz="2400" dirty="0" smtClean="0"/>
              <a:t>(N=6)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87112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3" name="CaixaDeTexto 2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. Puerpério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4" name="Conector reto 3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6" name="Objet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8468525"/>
              </p:ext>
            </p:extLst>
          </p:nvPr>
        </p:nvGraphicFramePr>
        <p:xfrm>
          <a:off x="4355976" y="2564904"/>
          <a:ext cx="4426471" cy="29969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4" name="Gráfico" r:id="rId3" imgW="5358848" imgH="2877561" progId="Excel.Chart.8">
                  <p:embed/>
                </p:oleObj>
              </mc:Choice>
              <mc:Fallback>
                <p:oleObj name="Gráfico" r:id="rId3" imgW="5358848" imgH="2877561" progId="Excel.Chart.8">
                  <p:embed/>
                  <p:pic>
                    <p:nvPicPr>
                      <p:cNvPr id="0" name="officeArt object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2564904"/>
                        <a:ext cx="4426471" cy="299695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2876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07504" y="621843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2. </a:t>
            </a:r>
            <a:r>
              <a:rPr lang="pt-BR" sz="2400" dirty="0"/>
              <a:t>Melhorar a qualidade da atenção às </a:t>
            </a:r>
            <a:r>
              <a:rPr lang="pt-BR" sz="2400" dirty="0" smtClean="0"/>
              <a:t>puérperas. </a:t>
            </a:r>
            <a:endParaRPr lang="pt-BR" sz="2400" dirty="0"/>
          </a:p>
        </p:txBody>
      </p:sp>
      <p:sp>
        <p:nvSpPr>
          <p:cNvPr id="10" name="Retângulo 9"/>
          <p:cNvSpPr/>
          <p:nvPr/>
        </p:nvSpPr>
        <p:spPr>
          <a:xfrm>
            <a:off x="34196" y="1196752"/>
            <a:ext cx="91098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Meta </a:t>
            </a:r>
            <a:r>
              <a:rPr lang="pt-BR" sz="2400" dirty="0" smtClean="0"/>
              <a:t>2; 3; 4; 5; 6; 7.   100</a:t>
            </a:r>
            <a:r>
              <a:rPr lang="pt-BR" sz="2400" dirty="0"/>
              <a:t>% das puérperas cadastradas no Programa.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2987824" y="5661248"/>
            <a:ext cx="61926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Proporção </a:t>
            </a:r>
            <a:r>
              <a:rPr lang="pt-BR" sz="2400" dirty="0"/>
              <a:t>de puérperas </a:t>
            </a:r>
            <a:r>
              <a:rPr lang="pt-BR" sz="2400" dirty="0" smtClean="0"/>
              <a:t>acordo </a:t>
            </a:r>
            <a:r>
              <a:rPr lang="pt-BR" sz="2400" dirty="0"/>
              <a:t>qualidade da </a:t>
            </a:r>
            <a:r>
              <a:rPr lang="pt-BR" sz="2400" dirty="0" smtClean="0"/>
              <a:t>atenção. </a:t>
            </a:r>
            <a:endParaRPr lang="pt-BR" sz="2400" dirty="0"/>
          </a:p>
        </p:txBody>
      </p:sp>
      <p:sp>
        <p:nvSpPr>
          <p:cNvPr id="12" name="Retângulo 11"/>
          <p:cNvSpPr/>
          <p:nvPr/>
        </p:nvSpPr>
        <p:spPr>
          <a:xfrm>
            <a:off x="107504" y="1988840"/>
            <a:ext cx="424847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 sz="2400" dirty="0"/>
              <a:t>Examinar as </a:t>
            </a:r>
            <a:r>
              <a:rPr lang="pt-BR" sz="2400" dirty="0" smtClean="0"/>
              <a:t>mamas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 sz="2400" dirty="0"/>
              <a:t>Examinar o </a:t>
            </a:r>
            <a:r>
              <a:rPr lang="pt-BR" sz="2400" dirty="0" smtClean="0"/>
              <a:t>abdome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 sz="2400" dirty="0"/>
              <a:t>Realizar exame ginecológico</a:t>
            </a:r>
            <a:endParaRPr lang="pt-BR" sz="2400" dirty="0" smtClean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 sz="2400" dirty="0" smtClean="0"/>
              <a:t>Avaliar </a:t>
            </a:r>
            <a:r>
              <a:rPr lang="pt-BR" sz="2400" dirty="0"/>
              <a:t>o estado </a:t>
            </a:r>
            <a:r>
              <a:rPr lang="pt-BR" sz="2400" dirty="0" smtClean="0"/>
              <a:t>psíquico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 sz="2400" dirty="0"/>
              <a:t>Avaliar intercorrências</a:t>
            </a:r>
            <a:r>
              <a:rPr lang="pt-BR" sz="2400" dirty="0" smtClean="0"/>
              <a:t>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 sz="2400" dirty="0"/>
              <a:t>Prescrever </a:t>
            </a:r>
            <a:r>
              <a:rPr lang="pt-BR" sz="2400" dirty="0" smtClean="0"/>
              <a:t>um </a:t>
            </a:r>
            <a:r>
              <a:rPr lang="pt-BR" sz="2400" dirty="0"/>
              <a:t>dos métodos de anticoncepção</a:t>
            </a:r>
            <a:r>
              <a:rPr lang="pt-BR" sz="2400" dirty="0" smtClean="0"/>
              <a:t>.</a:t>
            </a:r>
            <a:endParaRPr lang="pt-BR" sz="24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107504" y="5469031"/>
            <a:ext cx="29523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Mês 1:  72,7% (N=11)</a:t>
            </a:r>
          </a:p>
          <a:p>
            <a:r>
              <a:rPr lang="pt-BR" sz="2000" dirty="0" smtClean="0"/>
              <a:t>Mês 2: 100</a:t>
            </a:r>
            <a:r>
              <a:rPr lang="pt-BR" sz="2000" dirty="0"/>
              <a:t>%  </a:t>
            </a:r>
            <a:r>
              <a:rPr lang="pt-BR" sz="2000" dirty="0" smtClean="0"/>
              <a:t>(N=9)</a:t>
            </a:r>
            <a:endParaRPr lang="pt-BR" sz="2000" dirty="0"/>
          </a:p>
          <a:p>
            <a:r>
              <a:rPr lang="pt-BR" sz="2000" dirty="0"/>
              <a:t>M</a:t>
            </a:r>
            <a:r>
              <a:rPr lang="pt-BR" sz="2000" dirty="0" smtClean="0"/>
              <a:t>ês 3: 100</a:t>
            </a:r>
            <a:r>
              <a:rPr lang="pt-BR" sz="2000" dirty="0"/>
              <a:t>% </a:t>
            </a:r>
            <a:r>
              <a:rPr lang="pt-BR" sz="2000" dirty="0" smtClean="0"/>
              <a:t>(N=6)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81490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3" name="CaixaDeTexto 2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. Puerpério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4" name="Conector reto 3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2771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140708" y="692696"/>
            <a:ext cx="7959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3</a:t>
            </a:r>
            <a:r>
              <a:rPr lang="pt-BR" sz="2400" b="1" u="sng" dirty="0" smtClean="0"/>
              <a:t>. </a:t>
            </a:r>
            <a:r>
              <a:rPr lang="pt-BR" sz="2400" dirty="0" smtClean="0"/>
              <a:t>Melhorar </a:t>
            </a:r>
            <a:r>
              <a:rPr lang="pt-BR" sz="2400" dirty="0"/>
              <a:t>a adesão das mães ao puerpério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sp>
        <p:nvSpPr>
          <p:cNvPr id="10" name="Espaço Reservado para Conteúdo 4"/>
          <p:cNvSpPr txBox="1">
            <a:spLocks/>
          </p:cNvSpPr>
          <p:nvPr/>
        </p:nvSpPr>
        <p:spPr>
          <a:xfrm>
            <a:off x="463913" y="2636912"/>
            <a:ext cx="3820055" cy="2448272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0">
                <a:schemeClr val="tx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t-BR" sz="2800" dirty="0" smtClean="0"/>
              <a:t>Realizar busca ativa de 100% </a:t>
            </a:r>
            <a:r>
              <a:rPr lang="pt-BR" sz="2800" smtClean="0"/>
              <a:t>das puérperas </a:t>
            </a:r>
            <a:r>
              <a:rPr lang="pt-BR" sz="2800" dirty="0" smtClean="0"/>
              <a:t>faltosas às consultas de pré-natal</a:t>
            </a:r>
            <a:endParaRPr lang="pt-BR" sz="2800" dirty="0"/>
          </a:p>
        </p:txBody>
      </p:sp>
      <p:sp>
        <p:nvSpPr>
          <p:cNvPr id="11" name="Espaço Reservado para Conteúdo 6"/>
          <p:cNvSpPr txBox="1">
            <a:spLocks/>
          </p:cNvSpPr>
          <p:nvPr/>
        </p:nvSpPr>
        <p:spPr>
          <a:xfrm>
            <a:off x="4645024" y="2636911"/>
            <a:ext cx="4175447" cy="2376265"/>
          </a:xfrm>
          <a:prstGeom prst="rect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lvl="1" indent="0">
              <a:buNone/>
            </a:pPr>
            <a:r>
              <a:rPr lang="pt-BR" dirty="0" smtClean="0"/>
              <a:t>100% das usuárias faltosas receberam busca ativa (5, 1,0 cada mês).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395536" y="2132856"/>
            <a:ext cx="12414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</a:rPr>
              <a:t>Meta 8</a:t>
            </a:r>
            <a:endParaRPr lang="pt-B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4860032" y="2132856"/>
            <a:ext cx="1812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chemeClr val="accent3">
                    <a:lumMod val="75000"/>
                  </a:schemeClr>
                </a:solidFill>
              </a:rPr>
              <a:t>Resultados</a:t>
            </a:r>
            <a:endParaRPr lang="pt-BR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5536" y="5301208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(N=11)</a:t>
            </a:r>
          </a:p>
          <a:p>
            <a:r>
              <a:rPr lang="pt-BR" sz="2400" dirty="0" smtClean="0"/>
              <a:t>Mês 2: (N=9)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3: (N=6)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81490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3" name="CaixaDeTexto 2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. Puerpério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4" name="Conector reto 3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674" name="Gráfico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862" y="2276872"/>
            <a:ext cx="5527600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23940" y="588356"/>
            <a:ext cx="79044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u="sng" dirty="0"/>
              <a:t>Objetivo 4. </a:t>
            </a:r>
            <a:r>
              <a:rPr lang="pt-BR" sz="2400" dirty="0"/>
              <a:t>Melhorar o registro das informações de puerpério;</a:t>
            </a:r>
          </a:p>
          <a:p>
            <a:r>
              <a:rPr lang="pt-BR" sz="2400" dirty="0"/>
              <a:t>Meta </a:t>
            </a:r>
            <a:r>
              <a:rPr lang="pt-BR" sz="2400" dirty="0" smtClean="0"/>
              <a:t>9 </a:t>
            </a:r>
            <a:r>
              <a:rPr lang="pt-BR" sz="2400" dirty="0"/>
              <a:t>Manter registro na ficha de acompanhamento do Programa 100% das puérperas.</a:t>
            </a:r>
          </a:p>
        </p:txBody>
      </p:sp>
      <p:sp>
        <p:nvSpPr>
          <p:cNvPr id="6" name="Retângulo 5"/>
          <p:cNvSpPr/>
          <p:nvPr/>
        </p:nvSpPr>
        <p:spPr>
          <a:xfrm>
            <a:off x="2536836" y="5949280"/>
            <a:ext cx="6427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Proporção </a:t>
            </a:r>
            <a:r>
              <a:rPr lang="pt-BR" sz="2400" dirty="0"/>
              <a:t>de puérperas com registro </a:t>
            </a:r>
            <a:r>
              <a:rPr lang="pt-BR" sz="2400" dirty="0" smtClean="0"/>
              <a:t>adequado</a:t>
            </a:r>
            <a:endParaRPr lang="pt-BR" sz="24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107504" y="3452807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 72,7% (N=11)</a:t>
            </a:r>
          </a:p>
          <a:p>
            <a:r>
              <a:rPr lang="pt-BR" sz="2400" dirty="0" smtClean="0"/>
              <a:t>Mês  2: 100</a:t>
            </a:r>
            <a:r>
              <a:rPr lang="pt-BR" sz="2400" dirty="0"/>
              <a:t>%  </a:t>
            </a:r>
            <a:r>
              <a:rPr lang="pt-BR" sz="2400" dirty="0" smtClean="0"/>
              <a:t>(N=9)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 3: 100</a:t>
            </a:r>
            <a:r>
              <a:rPr lang="pt-BR" sz="2400" dirty="0"/>
              <a:t>% </a:t>
            </a:r>
            <a:r>
              <a:rPr lang="pt-BR" sz="2400" dirty="0" smtClean="0"/>
              <a:t>(N=6)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81490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"/>
            <a:ext cx="9144000" cy="1077218"/>
            <a:chOff x="0" y="1"/>
            <a:chExt cx="9144000" cy="1077218"/>
          </a:xfrm>
        </p:grpSpPr>
        <p:sp>
          <p:nvSpPr>
            <p:cNvPr id="3" name="CaixaDeTexto 2"/>
            <p:cNvSpPr txBox="1"/>
            <p:nvPr/>
          </p:nvSpPr>
          <p:spPr>
            <a:xfrm>
              <a:off x="0" y="1"/>
              <a:ext cx="91440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3200" b="1" dirty="0" smtClean="0">
                  <a:solidFill>
                    <a:schemeClr val="accent5">
                      <a:lumMod val="75000"/>
                    </a:schemeClr>
                  </a:solidFill>
                </a:rPr>
                <a:t>Objetivos, metas e resultados</a:t>
              </a:r>
              <a:r>
                <a:rPr lang="pt-BR" sz="3200" b="1" dirty="0">
                  <a:solidFill>
                    <a:schemeClr val="accent5">
                      <a:lumMod val="75000"/>
                    </a:schemeClr>
                  </a:solidFill>
                </a:rPr>
                <a:t>. Puerpério</a:t>
              </a:r>
            </a:p>
            <a:p>
              <a:endParaRPr lang="pt-BR" sz="32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4" name="Conector reto 3"/>
            <p:cNvCxnSpPr/>
            <p:nvPr/>
          </p:nvCxnSpPr>
          <p:spPr>
            <a:xfrm>
              <a:off x="107504" y="548680"/>
              <a:ext cx="6984776" cy="0"/>
            </a:xfrm>
            <a:prstGeom prst="line">
              <a:avLst/>
            </a:prstGeom>
            <a:ln w="3492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aphicFrame>
        <p:nvGraphicFramePr>
          <p:cNvPr id="6" name="Objet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3514535"/>
              </p:ext>
            </p:extLst>
          </p:nvPr>
        </p:nvGraphicFramePr>
        <p:xfrm>
          <a:off x="3851920" y="2924943"/>
          <a:ext cx="4086622" cy="29523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76" name="Gráfico" r:id="rId3" imgW="5236918" imgH="2645893" progId="Excel.Chart.8">
                  <p:embed/>
                </p:oleObj>
              </mc:Choice>
              <mc:Fallback>
                <p:oleObj name="Gráfico" r:id="rId3" imgW="5236918" imgH="2645893" progId="Excel.Chart.8">
                  <p:embed/>
                  <p:pic>
                    <p:nvPicPr>
                      <p:cNvPr id="0" name="officeArt object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2924943"/>
                        <a:ext cx="4086622" cy="2952329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2647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0" y="584776"/>
            <a:ext cx="57894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u="sng" dirty="0"/>
              <a:t>Objetivo 5. </a:t>
            </a:r>
            <a:r>
              <a:rPr lang="pt-BR" sz="2400" dirty="0"/>
              <a:t>Promover a saúde das puérperas.</a:t>
            </a:r>
          </a:p>
        </p:txBody>
      </p:sp>
      <p:sp>
        <p:nvSpPr>
          <p:cNvPr id="9" name="Retângulo 8"/>
          <p:cNvSpPr/>
          <p:nvPr/>
        </p:nvSpPr>
        <p:spPr>
          <a:xfrm>
            <a:off x="107504" y="1268760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Meta </a:t>
            </a:r>
            <a:r>
              <a:rPr lang="pt-BR" sz="2400" dirty="0" smtClean="0"/>
              <a:t>10; 11; 12 </a:t>
            </a:r>
            <a:r>
              <a:rPr lang="pt-BR" sz="2400" dirty="0"/>
              <a:t>Orientar 100% das </a:t>
            </a:r>
            <a:r>
              <a:rPr lang="pt-BR" sz="2400" dirty="0" smtClean="0"/>
              <a:t>puérperas sobre:</a:t>
            </a:r>
            <a:endParaRPr lang="pt-BR" sz="2400" dirty="0"/>
          </a:p>
        </p:txBody>
      </p:sp>
      <p:sp>
        <p:nvSpPr>
          <p:cNvPr id="10" name="Retângulo 9"/>
          <p:cNvSpPr/>
          <p:nvPr/>
        </p:nvSpPr>
        <p:spPr>
          <a:xfrm>
            <a:off x="2729502" y="5910371"/>
            <a:ext cx="63858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/>
              <a:t>Proporção </a:t>
            </a:r>
            <a:r>
              <a:rPr lang="pt-BR" sz="2400" dirty="0"/>
              <a:t>de puérperas que receberam orientação </a:t>
            </a:r>
            <a:r>
              <a:rPr lang="pt-BR" sz="2400" dirty="0" smtClean="0"/>
              <a:t>de saúde.</a:t>
            </a:r>
            <a:endParaRPr lang="pt-BR" sz="2400" dirty="0"/>
          </a:p>
        </p:txBody>
      </p:sp>
      <p:sp>
        <p:nvSpPr>
          <p:cNvPr id="11" name="Retângulo 10"/>
          <p:cNvSpPr/>
          <p:nvPr/>
        </p:nvSpPr>
        <p:spPr>
          <a:xfrm>
            <a:off x="163357" y="1772816"/>
            <a:ext cx="4408643" cy="15081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 sz="2400" dirty="0" smtClean="0"/>
              <a:t>Cuidados </a:t>
            </a:r>
            <a:r>
              <a:rPr lang="pt-BR" sz="2400" dirty="0"/>
              <a:t>do </a:t>
            </a:r>
            <a:r>
              <a:rPr lang="pt-BR" sz="2400" dirty="0" smtClean="0"/>
              <a:t>recém-nascido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 sz="2400" dirty="0" smtClean="0"/>
              <a:t>Aleitamento </a:t>
            </a:r>
            <a:r>
              <a:rPr lang="pt-BR" sz="2400" dirty="0"/>
              <a:t>materno </a:t>
            </a:r>
            <a:r>
              <a:rPr lang="pt-BR" sz="2400" dirty="0" smtClean="0"/>
              <a:t>exclusivo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 sz="2400" dirty="0" smtClean="0"/>
              <a:t>Planejamento </a:t>
            </a:r>
            <a:r>
              <a:rPr lang="pt-BR" sz="2400" dirty="0"/>
              <a:t>familiar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107504" y="3668831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Mês 1:  72,7% (N=11)</a:t>
            </a:r>
          </a:p>
          <a:p>
            <a:r>
              <a:rPr lang="pt-BR" sz="2400" dirty="0" smtClean="0"/>
              <a:t>Mês  2: 100</a:t>
            </a:r>
            <a:r>
              <a:rPr lang="pt-BR" sz="2400" dirty="0"/>
              <a:t>%  </a:t>
            </a:r>
            <a:r>
              <a:rPr lang="pt-BR" sz="2400" dirty="0" smtClean="0"/>
              <a:t>(N=9)</a:t>
            </a:r>
            <a:endParaRPr lang="pt-BR" sz="2400" dirty="0"/>
          </a:p>
          <a:p>
            <a:r>
              <a:rPr lang="pt-BR" sz="2400" dirty="0"/>
              <a:t>M</a:t>
            </a:r>
            <a:r>
              <a:rPr lang="pt-BR" sz="2400" dirty="0" smtClean="0"/>
              <a:t>ês  3: 100</a:t>
            </a:r>
            <a:r>
              <a:rPr lang="pt-BR" sz="2400" dirty="0"/>
              <a:t>% </a:t>
            </a:r>
            <a:r>
              <a:rPr lang="pt-BR" sz="2400" dirty="0" smtClean="0"/>
              <a:t>(N=6)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81490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785244510"/>
              </p:ext>
            </p:extLst>
          </p:nvPr>
        </p:nvGraphicFramePr>
        <p:xfrm>
          <a:off x="107504" y="964952"/>
          <a:ext cx="8928992" cy="4336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107504" y="1700808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Equipe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131840" y="1700808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Serviço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156176" y="1700808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Comunidade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228184" y="3935958"/>
            <a:ext cx="28083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3200" dirty="0">
                <a:solidFill>
                  <a:schemeClr val="bg1"/>
                </a:solidFill>
              </a:rPr>
              <a:t>Engajamento </a:t>
            </a:r>
            <a:r>
              <a:rPr lang="pt-BR" sz="3200" dirty="0" smtClean="0">
                <a:solidFill>
                  <a:schemeClr val="bg1"/>
                </a:solidFill>
              </a:rPr>
              <a:t>público</a:t>
            </a:r>
            <a:endParaRPr lang="pt-BR" sz="3200" dirty="0">
              <a:solidFill>
                <a:schemeClr val="bg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39552" y="5445224"/>
            <a:ext cx="8208912" cy="108012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 smtClean="0"/>
              <a:t>Avanços nos cuidados da saúde das </a:t>
            </a:r>
            <a:r>
              <a:rPr lang="pt-BR" sz="3200" dirty="0"/>
              <a:t>Gestantes, Puérperas e Recém-Nascidos</a:t>
            </a:r>
            <a:endParaRPr lang="pt-BR" sz="3200" b="1" dirty="0"/>
          </a:p>
        </p:txBody>
      </p:sp>
      <p:sp>
        <p:nvSpPr>
          <p:cNvPr id="8" name="Retângulo 7"/>
          <p:cNvSpPr/>
          <p:nvPr/>
        </p:nvSpPr>
        <p:spPr>
          <a:xfrm>
            <a:off x="107504" y="3086378"/>
            <a:ext cx="2880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>
                <a:solidFill>
                  <a:schemeClr val="bg1"/>
                </a:solidFill>
              </a:rPr>
              <a:t>Capacitação</a:t>
            </a:r>
          </a:p>
          <a:p>
            <a:pPr lvl="0" algn="ctr"/>
            <a:r>
              <a:rPr lang="pt-BR" sz="3200" dirty="0">
                <a:solidFill>
                  <a:schemeClr val="bg1"/>
                </a:solidFill>
              </a:rPr>
              <a:t>Integração</a:t>
            </a:r>
          </a:p>
          <a:p>
            <a:pPr lvl="0" algn="ctr"/>
            <a:r>
              <a:rPr lang="pt-BR" sz="3200" dirty="0">
                <a:solidFill>
                  <a:schemeClr val="bg1"/>
                </a:solidFill>
              </a:rPr>
              <a:t>Atribuições</a:t>
            </a:r>
          </a:p>
        </p:txBody>
      </p:sp>
      <p:sp>
        <p:nvSpPr>
          <p:cNvPr id="9" name="Retângulo 8"/>
          <p:cNvSpPr/>
          <p:nvPr/>
        </p:nvSpPr>
        <p:spPr>
          <a:xfrm>
            <a:off x="3131840" y="3071862"/>
            <a:ext cx="2880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>
                <a:solidFill>
                  <a:schemeClr val="bg1"/>
                </a:solidFill>
              </a:rPr>
              <a:t>Cobertura</a:t>
            </a:r>
          </a:p>
          <a:p>
            <a:pPr lvl="0" algn="ctr"/>
            <a:r>
              <a:rPr lang="pt-BR" sz="3200" dirty="0">
                <a:solidFill>
                  <a:schemeClr val="bg1"/>
                </a:solidFill>
              </a:rPr>
              <a:t>Atenção</a:t>
            </a:r>
          </a:p>
          <a:p>
            <a:pPr lvl="0" algn="ctr"/>
            <a:r>
              <a:rPr lang="pt-BR" sz="3200" dirty="0">
                <a:solidFill>
                  <a:schemeClr val="bg1"/>
                </a:solidFill>
              </a:rPr>
              <a:t>Registros</a:t>
            </a:r>
          </a:p>
        </p:txBody>
      </p:sp>
      <p:sp>
        <p:nvSpPr>
          <p:cNvPr id="10" name="Retângulo 9"/>
          <p:cNvSpPr/>
          <p:nvPr/>
        </p:nvSpPr>
        <p:spPr>
          <a:xfrm>
            <a:off x="6205181" y="2981851"/>
            <a:ext cx="28313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3200" dirty="0">
                <a:solidFill>
                  <a:schemeClr val="bg1"/>
                </a:solidFill>
              </a:rPr>
              <a:t>Vinculo à UBS</a:t>
            </a:r>
          </a:p>
          <a:p>
            <a:pPr lvl="0"/>
            <a:r>
              <a:rPr lang="pt-BR" sz="3200" dirty="0">
                <a:solidFill>
                  <a:schemeClr val="bg1"/>
                </a:solidFill>
              </a:rPr>
              <a:t>Adesão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0" y="1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Discussão</a:t>
            </a:r>
            <a:endParaRPr lang="pt-B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89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55158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Reflexão crítica sobre 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o 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processo pessoal de aprendizagem e na implementação da intervenção</a:t>
            </a:r>
            <a:endParaRPr lang="pt-B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Espaço Reservado para Conteúdo 1"/>
          <p:cNvSpPr txBox="1">
            <a:spLocks/>
          </p:cNvSpPr>
          <p:nvPr/>
        </p:nvSpPr>
        <p:spPr>
          <a:xfrm>
            <a:off x="395536" y="2204864"/>
            <a:ext cx="8280919" cy="345069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600" dirty="0" smtClean="0"/>
              <a:t>A cada passo aprofundava conhecimentos médico e geral do Brasil, a  </a:t>
            </a:r>
            <a:r>
              <a:rPr lang="pt-BR" sz="2800" dirty="0" smtClean="0"/>
              <a:t>intervenção possibilitou conhecer melhor os pacientes e os condicionantes sociais,</a:t>
            </a:r>
            <a:r>
              <a:rPr lang="pt-BR" sz="2600" dirty="0" smtClean="0"/>
              <a:t>  </a:t>
            </a:r>
            <a:r>
              <a:rPr lang="pt-BR" sz="2800" dirty="0"/>
              <a:t>trocas de ideias, experiências, estudos de caso, revisão de conteúdo</a:t>
            </a:r>
            <a:r>
              <a:rPr lang="pt-BR" sz="2600" dirty="0" smtClean="0"/>
              <a:t> com os colegas e professores .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800" dirty="0" smtClean="0"/>
              <a:t>Muitas dificuldades foram encontradas e enfrentadas durante este longo caminho, situações com internet nestas cidades de interior.</a:t>
            </a:r>
          </a:p>
          <a:p>
            <a:pPr algn="just"/>
            <a:endParaRPr lang="pt-BR" sz="2600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672104" y="1556792"/>
            <a:ext cx="3960440" cy="576064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 smtClean="0">
                <a:solidFill>
                  <a:schemeClr val="tx1"/>
                </a:solidFill>
                <a:cs typeface="Arial" pitchFamily="34" charset="0"/>
              </a:rPr>
              <a:t>Expectativas iniciais</a:t>
            </a:r>
          </a:p>
        </p:txBody>
      </p:sp>
    </p:spTree>
    <p:extLst>
      <p:ext uri="{BB962C8B-B14F-4D97-AF65-F5344CB8AC3E}">
        <p14:creationId xmlns:p14="http://schemas.microsoft.com/office/powerpoint/2010/main" val="368640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 txBox="1">
            <a:spLocks/>
          </p:cNvSpPr>
          <p:nvPr/>
        </p:nvSpPr>
        <p:spPr>
          <a:xfrm>
            <a:off x="395536" y="2132856"/>
            <a:ext cx="8136904" cy="324036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sz="2800" dirty="0"/>
              <a:t>C</a:t>
            </a:r>
            <a:r>
              <a:rPr lang="pt-BR" sz="2800" dirty="0" smtClean="0"/>
              <a:t>onsegui </a:t>
            </a:r>
            <a:r>
              <a:rPr lang="pt-BR" sz="2800" dirty="0"/>
              <a:t>ter um domínio muito maior de informática, mexer na internet, mandar trabalhos, enfim, foi um grande desafio fazer um curso totalmente à distância, me policiar para que realmente eu estudasse e cumprisse com os horários, as atividades semanais </a:t>
            </a:r>
            <a:r>
              <a:rPr lang="pt-BR" sz="2800" dirty="0" smtClean="0"/>
              <a:t>propostas.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sz="2800" dirty="0" smtClean="0"/>
              <a:t>Conhecer  e trabalhar com dados sobre a situação de saúde, mudar estratégias de trabalho para atingir  metas, conhecer outros métodos de trabalho.</a:t>
            </a:r>
          </a:p>
          <a:p>
            <a:pPr marL="0" indent="0" algn="just">
              <a:spcBef>
                <a:spcPts val="600"/>
              </a:spcBef>
              <a:spcAft>
                <a:spcPts val="1200"/>
              </a:spcAft>
              <a:buFont typeface="Arial" pitchFamily="34" charset="0"/>
              <a:buNone/>
            </a:pPr>
            <a:endParaRPr lang="pt-BR" sz="3600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395536" y="1556792"/>
            <a:ext cx="5616624" cy="576064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z="2600" b="1" dirty="0" smtClean="0">
                <a:solidFill>
                  <a:schemeClr val="tx1"/>
                </a:solidFill>
                <a:latin typeface="+mn-lt"/>
                <a:cs typeface="Arial" pitchFamily="34" charset="0"/>
              </a:rPr>
              <a:t>Aprendizado relevante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0" y="55158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Reflexão crítica sobre </a:t>
            </a:r>
            <a:r>
              <a:rPr lang="pt-BR" sz="3200" b="1" dirty="0">
                <a:solidFill>
                  <a:schemeClr val="accent5">
                    <a:lumMod val="75000"/>
                  </a:schemeClr>
                </a:solidFill>
              </a:rPr>
              <a:t>o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processo pessoal de aprendizagem e na implementação da intervenção</a:t>
            </a:r>
            <a:endParaRPr lang="pt-B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1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 txBox="1">
            <a:spLocks/>
          </p:cNvSpPr>
          <p:nvPr/>
        </p:nvSpPr>
        <p:spPr>
          <a:xfrm>
            <a:off x="107504" y="1772816"/>
            <a:ext cx="8856984" cy="525658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pt-BR" sz="2600" b="1" dirty="0" smtClean="0"/>
              <a:t>O significado do curso para minha prática profissional?</a:t>
            </a:r>
          </a:p>
          <a:p>
            <a:pPr algn="just"/>
            <a:endParaRPr lang="pt-BR" sz="1200" dirty="0" smtClean="0"/>
          </a:p>
          <a:p>
            <a:pPr marL="0" indent="0" algn="just">
              <a:buFont typeface="Arial" pitchFamily="34" charset="0"/>
              <a:buNone/>
            </a:pPr>
            <a:r>
              <a:rPr lang="pt-BR" sz="2600" dirty="0" smtClean="0"/>
              <a:t>Como especialista de Medicina familiar conhecia como agir na comunidade para atingir a diferentes metas propostas, mas o curso sérvio para:</a:t>
            </a:r>
          </a:p>
          <a:p>
            <a:pPr algn="just"/>
            <a:r>
              <a:rPr lang="pt-BR" sz="2600" dirty="0" smtClean="0"/>
              <a:t>Conhecer a situação de saúde no Brasil; as morbidades mais frequentes, seus protocolos de atendimento.</a:t>
            </a:r>
          </a:p>
          <a:p>
            <a:pPr algn="just"/>
            <a:r>
              <a:rPr lang="pt-BR" sz="2600" dirty="0" smtClean="0"/>
              <a:t>Acrescentou meus conhecimentos científicos e investigativos, </a:t>
            </a:r>
            <a:r>
              <a:rPr lang="pt-BR" sz="2800" dirty="0"/>
              <a:t>contribuiu e muito para o meu crescimento profissional, para aperfeiçoar a organização do trabalho na </a:t>
            </a:r>
            <a:r>
              <a:rPr lang="pt-BR" sz="2800" dirty="0" smtClean="0"/>
              <a:t>ESF.</a:t>
            </a:r>
            <a:endParaRPr lang="pt-BR" sz="26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0" y="55158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Reflexão crítica sobre </a:t>
            </a:r>
            <a:r>
              <a:rPr lang="pt-BR" sz="3200" b="1" dirty="0">
                <a:solidFill>
                  <a:schemeClr val="accent5">
                    <a:lumMod val="75000"/>
                  </a:schemeClr>
                </a:solidFill>
              </a:rPr>
              <a:t>o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</a:rPr>
              <a:t>processo pessoal de aprendizagem e na implementação da intervenção</a:t>
            </a:r>
            <a:endParaRPr lang="pt-BR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05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C:\Users\mariolis basulto cal\Pictures\Camera\20150410_09052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3276084" cy="252120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7" name="Imagem 6" descr="C:\Users\mariolis basulto cal\Pictures\Pictures\20150417_09444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12319"/>
            <a:ext cx="2541981" cy="187906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2" name="CaixaDeTexto 1"/>
          <p:cNvSpPr txBox="1"/>
          <p:nvPr/>
        </p:nvSpPr>
        <p:spPr>
          <a:xfrm>
            <a:off x="3419872" y="1484784"/>
            <a:ext cx="561639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MUITO OBRIGADA.</a:t>
            </a:r>
            <a:endParaRPr lang="pt-BR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Imagem 2" descr="C:\Users\mariolis basulto cal\Pictures\100LGDSC\CAM0048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07415">
            <a:off x="734318" y="4136450"/>
            <a:ext cx="1825260" cy="121302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4" name="Imagem 3" descr="C:\Users\mariolis basulto cal\Pictures\Camera\20150408_09070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02896" y="3408170"/>
            <a:ext cx="1418245" cy="107169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5" name="Imagem 4" descr="C:\Users\mariolis basulto cal\Pictures\coisas\Carpeta\slide10-62-620x465w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6516">
            <a:off x="4248320" y="3690097"/>
            <a:ext cx="1719242" cy="123628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Imagem 5" descr="C:\Users\mariolis basulto cal\Pictures\cristalandia\FOTOS UBS 21-12-2013\DSCI280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378749"/>
            <a:ext cx="1584176" cy="120809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9" name="Imagem 8" descr="C:\Users\mariolis basulto cal\Pictures\Camera\20150407_152840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770" y="2373811"/>
            <a:ext cx="1979940" cy="151815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62923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1843</Words>
  <Application>Microsoft Office PowerPoint</Application>
  <PresentationFormat>Apresentação na tela (4:3)</PresentationFormat>
  <Paragraphs>221</Paragraphs>
  <Slides>28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0" baseType="lpstr">
      <vt:lpstr>Tema do Office</vt:lpstr>
      <vt:lpstr>Gráfico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LG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Mariolis</cp:lastModifiedBy>
  <cp:revision>106</cp:revision>
  <dcterms:created xsi:type="dcterms:W3CDTF">2015-08-29T13:08:37Z</dcterms:created>
  <dcterms:modified xsi:type="dcterms:W3CDTF">2015-11-04T00:59:33Z</dcterms:modified>
</cp:coreProperties>
</file>