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7" r:id="rId3"/>
    <p:sldId id="258" r:id="rId4"/>
    <p:sldId id="259" r:id="rId5"/>
    <p:sldId id="281" r:id="rId6"/>
    <p:sldId id="260" r:id="rId7"/>
    <p:sldId id="261" r:id="rId8"/>
    <p:sldId id="262" r:id="rId9"/>
    <p:sldId id="263" r:id="rId10"/>
    <p:sldId id="264" r:id="rId11"/>
    <p:sldId id="265" r:id="rId12"/>
    <p:sldId id="266" r:id="rId13"/>
    <p:sldId id="267" r:id="rId14"/>
    <p:sldId id="280"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5" r:id="rId38"/>
    <p:sldId id="306" r:id="rId39"/>
    <p:sldId id="307" r:id="rId40"/>
    <p:sldId id="308" r:id="rId41"/>
    <p:sldId id="309" r:id="rId42"/>
    <p:sldId id="310" r:id="rId43"/>
    <p:sldId id="311"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70605"/>
    <a:srgbClr val="93BEF3"/>
    <a:srgbClr val="92C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60" d="100"/>
          <a:sy n="60" d="100"/>
        </p:scale>
        <p:origin x="-1572"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ISLAIDE\Downloads\Planilha%20de%20coleta%20de%20dados%20final%20marisleid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Indicadores!$C$4</c:f>
              <c:strCache>
                <c:ptCount val="1"/>
                <c:pt idx="0">
                  <c:v>Proporção de crianças entre zero e 72 meses inscritas no programa da unidade de saúde</c:v>
                </c:pt>
              </c:strCache>
            </c:strRef>
          </c:tx>
          <c:spPr>
            <a:solidFill>
              <a:srgbClr val="0070C0"/>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Indicadores!$D$3:$G$3</c:f>
              <c:strCache>
                <c:ptCount val="4"/>
                <c:pt idx="0">
                  <c:v>Mês 1</c:v>
                </c:pt>
                <c:pt idx="1">
                  <c:v>Mês 2</c:v>
                </c:pt>
                <c:pt idx="2">
                  <c:v>Mês 3</c:v>
                </c:pt>
                <c:pt idx="3">
                  <c:v>Mês 4</c:v>
                </c:pt>
              </c:strCache>
            </c:strRef>
          </c:cat>
          <c:val>
            <c:numRef>
              <c:f>Indicadores!$D$4:$G$4</c:f>
              <c:numCache>
                <c:formatCode>0.0%</c:formatCode>
                <c:ptCount val="4"/>
                <c:pt idx="0">
                  <c:v>0.42857142857142855</c:v>
                </c:pt>
                <c:pt idx="1">
                  <c:v>0.75000000000000244</c:v>
                </c:pt>
                <c:pt idx="2">
                  <c:v>0.83035714285714257</c:v>
                </c:pt>
                <c:pt idx="3">
                  <c:v>0</c:v>
                </c:pt>
              </c:numCache>
            </c:numRef>
          </c:val>
        </c:ser>
        <c:dLbls>
          <c:showLegendKey val="0"/>
          <c:showVal val="0"/>
          <c:showCatName val="0"/>
          <c:showSerName val="0"/>
          <c:showPercent val="0"/>
          <c:showBubbleSize val="0"/>
        </c:dLbls>
        <c:gapWidth val="150"/>
        <c:axId val="93239552"/>
        <c:axId val="93241344"/>
      </c:barChart>
      <c:catAx>
        <c:axId val="9323955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3241344"/>
        <c:crosses val="autoZero"/>
        <c:auto val="1"/>
        <c:lblAlgn val="ctr"/>
        <c:lblOffset val="100"/>
        <c:noMultiLvlLbl val="0"/>
      </c:catAx>
      <c:valAx>
        <c:axId val="9324134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3239552"/>
        <c:crosses val="autoZero"/>
        <c:crossBetween val="between"/>
        <c:majorUnit val="0.2"/>
      </c:valAx>
      <c:spPr>
        <a:solidFill>
          <a:srgbClr val="FFFFFF"/>
        </a:solidFill>
        <a:ln w="25400">
          <a:noFill/>
        </a:ln>
      </c:spPr>
    </c:plotArea>
    <c:plotVisOnly val="1"/>
    <c:dispBlanksAs val="gap"/>
    <c:showDLblsOverMax val="0"/>
  </c:chart>
  <c:spPr>
    <a:solidFill>
      <a:schemeClr val="bg1"/>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Indicadores!$C$9</c:f>
              <c:strCache>
                <c:ptCount val="1"/>
                <c:pt idx="0">
                  <c:v>Proporção de crianças com primeira consulta na primeira semana de vida</c:v>
                </c:pt>
              </c:strCache>
            </c:strRef>
          </c:tx>
          <c:spPr>
            <a:solidFill>
              <a:srgbClr val="0070C0"/>
            </a:soli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Indicadores!$D$8:$G$8</c:f>
              <c:strCache>
                <c:ptCount val="4"/>
                <c:pt idx="0">
                  <c:v>Mês 1</c:v>
                </c:pt>
                <c:pt idx="1">
                  <c:v>Mês 2</c:v>
                </c:pt>
                <c:pt idx="2">
                  <c:v>Mês 3</c:v>
                </c:pt>
                <c:pt idx="3">
                  <c:v>Mês 4</c:v>
                </c:pt>
              </c:strCache>
            </c:strRef>
          </c:cat>
          <c:val>
            <c:numRef>
              <c:f>Indicadores!$D$9:$G$9</c:f>
              <c:numCache>
                <c:formatCode>0.0%</c:formatCode>
                <c:ptCount val="4"/>
                <c:pt idx="0">
                  <c:v>0.62500000000000244</c:v>
                </c:pt>
                <c:pt idx="1">
                  <c:v>0.55952380952380965</c:v>
                </c:pt>
                <c:pt idx="2">
                  <c:v>0.53763440860215062</c:v>
                </c:pt>
                <c:pt idx="3">
                  <c:v>0</c:v>
                </c:pt>
              </c:numCache>
            </c:numRef>
          </c:val>
        </c:ser>
        <c:dLbls>
          <c:showLegendKey val="0"/>
          <c:showVal val="0"/>
          <c:showCatName val="0"/>
          <c:showSerName val="0"/>
          <c:showPercent val="0"/>
          <c:showBubbleSize val="0"/>
        </c:dLbls>
        <c:gapWidth val="150"/>
        <c:axId val="94459392"/>
        <c:axId val="94460928"/>
      </c:barChart>
      <c:catAx>
        <c:axId val="9445939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4460928"/>
        <c:crosses val="autoZero"/>
        <c:auto val="1"/>
        <c:lblAlgn val="ctr"/>
        <c:lblOffset val="100"/>
        <c:noMultiLvlLbl val="0"/>
      </c:catAx>
      <c:valAx>
        <c:axId val="9446092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445939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Indicadores!$C$34</c:f>
              <c:strCache>
                <c:ptCount val="1"/>
                <c:pt idx="0">
                  <c:v>Proporção de crianças com vacinação em dia para a idade</c:v>
                </c:pt>
              </c:strCache>
            </c:strRef>
          </c:tx>
          <c:spPr>
            <a:solidFill>
              <a:srgbClr val="0070C0"/>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Indicadores!$D$33:$G$33</c:f>
              <c:strCache>
                <c:ptCount val="4"/>
                <c:pt idx="0">
                  <c:v>Mês 1</c:v>
                </c:pt>
                <c:pt idx="1">
                  <c:v>Mês 2</c:v>
                </c:pt>
                <c:pt idx="2">
                  <c:v>Mês 3</c:v>
                </c:pt>
                <c:pt idx="3">
                  <c:v>Mês 4</c:v>
                </c:pt>
              </c:strCache>
            </c:strRef>
          </c:cat>
          <c:val>
            <c:numRef>
              <c:f>Indicadores!$D$34:$G$34</c:f>
              <c:numCache>
                <c:formatCode>0.0%</c:formatCode>
                <c:ptCount val="4"/>
                <c:pt idx="0">
                  <c:v>0.9583333333333337</c:v>
                </c:pt>
                <c:pt idx="1">
                  <c:v>1</c:v>
                </c:pt>
                <c:pt idx="2">
                  <c:v>0.98924731182795256</c:v>
                </c:pt>
                <c:pt idx="3">
                  <c:v>0</c:v>
                </c:pt>
              </c:numCache>
            </c:numRef>
          </c:val>
        </c:ser>
        <c:dLbls>
          <c:showLegendKey val="0"/>
          <c:showVal val="0"/>
          <c:showCatName val="0"/>
          <c:showSerName val="0"/>
          <c:showPercent val="0"/>
          <c:showBubbleSize val="0"/>
        </c:dLbls>
        <c:gapWidth val="150"/>
        <c:axId val="92705152"/>
        <c:axId val="92706688"/>
      </c:barChart>
      <c:catAx>
        <c:axId val="9270515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706688"/>
        <c:crosses val="autoZero"/>
        <c:auto val="1"/>
        <c:lblAlgn val="ctr"/>
        <c:lblOffset val="100"/>
        <c:noMultiLvlLbl val="0"/>
      </c:catAx>
      <c:valAx>
        <c:axId val="9270668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70515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Indicadores!$C$46</c:f>
              <c:strCache>
                <c:ptCount val="1"/>
                <c:pt idx="0">
                  <c:v>Proporção de crianças com triagem auditiva</c:v>
                </c:pt>
              </c:strCache>
            </c:strRef>
          </c:tx>
          <c:spPr>
            <a:solidFill>
              <a:srgbClr val="0070C0"/>
            </a:soli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Indicadores!$D$45:$G$45</c:f>
              <c:strCache>
                <c:ptCount val="4"/>
                <c:pt idx="0">
                  <c:v>Mês 1</c:v>
                </c:pt>
                <c:pt idx="1">
                  <c:v>Mês 2</c:v>
                </c:pt>
                <c:pt idx="2">
                  <c:v>Mês 3</c:v>
                </c:pt>
                <c:pt idx="3">
                  <c:v>Mês 4</c:v>
                </c:pt>
              </c:strCache>
            </c:strRef>
          </c:cat>
          <c:val>
            <c:numRef>
              <c:f>Indicadores!$D$46:$G$46</c:f>
              <c:numCache>
                <c:formatCode>0.0%</c:formatCode>
                <c:ptCount val="4"/>
                <c:pt idx="0">
                  <c:v>0.97916666666666652</c:v>
                </c:pt>
                <c:pt idx="1">
                  <c:v>0.88095238095237738</c:v>
                </c:pt>
                <c:pt idx="2">
                  <c:v>0.87096774193548387</c:v>
                </c:pt>
                <c:pt idx="3">
                  <c:v>0</c:v>
                </c:pt>
              </c:numCache>
            </c:numRef>
          </c:val>
        </c:ser>
        <c:dLbls>
          <c:showLegendKey val="0"/>
          <c:showVal val="0"/>
          <c:showCatName val="0"/>
          <c:showSerName val="0"/>
          <c:showPercent val="0"/>
          <c:showBubbleSize val="0"/>
        </c:dLbls>
        <c:gapWidth val="150"/>
        <c:axId val="92770688"/>
        <c:axId val="92772224"/>
      </c:barChart>
      <c:catAx>
        <c:axId val="927706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772224"/>
        <c:crosses val="autoZero"/>
        <c:auto val="1"/>
        <c:lblAlgn val="ctr"/>
        <c:lblOffset val="100"/>
        <c:noMultiLvlLbl val="0"/>
      </c:catAx>
      <c:valAx>
        <c:axId val="9277222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77068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Indicadores!$C$51</c:f>
              <c:strCache>
                <c:ptCount val="1"/>
                <c:pt idx="0">
                  <c:v>Proporção de crianças com teste do pezinho realizado até 7 dias de vida</c:v>
                </c:pt>
              </c:strCache>
            </c:strRef>
          </c:tx>
          <c:spPr>
            <a:solidFill>
              <a:srgbClr val="4F81BD"/>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Indicadores!$D$50:$G$50</c:f>
              <c:strCache>
                <c:ptCount val="4"/>
                <c:pt idx="0">
                  <c:v>Mês 1</c:v>
                </c:pt>
                <c:pt idx="1">
                  <c:v>Mês 2</c:v>
                </c:pt>
                <c:pt idx="2">
                  <c:v>Mês 3</c:v>
                </c:pt>
                <c:pt idx="3">
                  <c:v>Mês 4</c:v>
                </c:pt>
              </c:strCache>
            </c:strRef>
          </c:cat>
          <c:val>
            <c:numRef>
              <c:f>Indicadores!$D$51:$G$51</c:f>
              <c:numCache>
                <c:formatCode>0.0%</c:formatCode>
                <c:ptCount val="4"/>
                <c:pt idx="0">
                  <c:v>0.6875</c:v>
                </c:pt>
                <c:pt idx="1">
                  <c:v>0.6428571428571429</c:v>
                </c:pt>
                <c:pt idx="2">
                  <c:v>0.61290322580645151</c:v>
                </c:pt>
                <c:pt idx="3">
                  <c:v>0</c:v>
                </c:pt>
              </c:numCache>
            </c:numRef>
          </c:val>
        </c:ser>
        <c:dLbls>
          <c:showLegendKey val="0"/>
          <c:showVal val="0"/>
          <c:showCatName val="0"/>
          <c:showSerName val="0"/>
          <c:showPercent val="0"/>
          <c:showBubbleSize val="0"/>
        </c:dLbls>
        <c:gapWidth val="150"/>
        <c:axId val="92797952"/>
        <c:axId val="92807936"/>
      </c:barChart>
      <c:catAx>
        <c:axId val="9279795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807936"/>
        <c:crosses val="autoZero"/>
        <c:auto val="1"/>
        <c:lblAlgn val="ctr"/>
        <c:lblOffset val="100"/>
        <c:noMultiLvlLbl val="0"/>
      </c:catAx>
      <c:valAx>
        <c:axId val="92807936"/>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797952"/>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Indicadores!$C$62</c:f>
              <c:strCache>
                <c:ptCount val="1"/>
                <c:pt idx="0">
                  <c:v>Proporção de crianças de 6 a 72 meses com primeira consulta odontológica</c:v>
                </c:pt>
              </c:strCache>
            </c:strRef>
          </c:tx>
          <c:spPr>
            <a:solidFill>
              <a:srgbClr val="4F81BD"/>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Indicadores!$D$61:$G$61</c:f>
              <c:strCache>
                <c:ptCount val="4"/>
                <c:pt idx="0">
                  <c:v>Mês 1</c:v>
                </c:pt>
                <c:pt idx="1">
                  <c:v>Mês 2</c:v>
                </c:pt>
                <c:pt idx="2">
                  <c:v>Mês 3</c:v>
                </c:pt>
                <c:pt idx="3">
                  <c:v>Mês 4</c:v>
                </c:pt>
              </c:strCache>
            </c:strRef>
          </c:cat>
          <c:val>
            <c:numRef>
              <c:f>Indicadores!$D$62:$G$62</c:f>
              <c:numCache>
                <c:formatCode>0.0%</c:formatCode>
                <c:ptCount val="4"/>
                <c:pt idx="0">
                  <c:v>0.89655172413792739</c:v>
                </c:pt>
                <c:pt idx="1">
                  <c:v>1</c:v>
                </c:pt>
                <c:pt idx="2">
                  <c:v>1</c:v>
                </c:pt>
                <c:pt idx="3">
                  <c:v>0</c:v>
                </c:pt>
              </c:numCache>
            </c:numRef>
          </c:val>
        </c:ser>
        <c:dLbls>
          <c:showLegendKey val="0"/>
          <c:showVal val="0"/>
          <c:showCatName val="0"/>
          <c:showSerName val="0"/>
          <c:showPercent val="0"/>
          <c:showBubbleSize val="0"/>
        </c:dLbls>
        <c:gapWidth val="150"/>
        <c:axId val="92847104"/>
        <c:axId val="92865280"/>
      </c:barChart>
      <c:catAx>
        <c:axId val="9284710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865280"/>
        <c:crosses val="autoZero"/>
        <c:auto val="1"/>
        <c:lblAlgn val="ctr"/>
        <c:lblOffset val="100"/>
        <c:noMultiLvlLbl val="0"/>
      </c:catAx>
      <c:valAx>
        <c:axId val="92865280"/>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84710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Indicadores!$C$75</c:f>
              <c:strCache>
                <c:ptCount val="1"/>
                <c:pt idx="0">
                  <c:v>Proporção de crianças com registro atualizado</c:v>
                </c:pt>
              </c:strCache>
            </c:strRef>
          </c:tx>
          <c:spPr>
            <a:solidFill>
              <a:srgbClr val="4F81BD"/>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Indicadores!$D$74:$G$74</c:f>
              <c:strCache>
                <c:ptCount val="4"/>
                <c:pt idx="0">
                  <c:v>Mês 1</c:v>
                </c:pt>
                <c:pt idx="1">
                  <c:v>Mês 2</c:v>
                </c:pt>
                <c:pt idx="2">
                  <c:v>Mês 3</c:v>
                </c:pt>
                <c:pt idx="3">
                  <c:v>Mês 4</c:v>
                </c:pt>
              </c:strCache>
            </c:strRef>
          </c:cat>
          <c:val>
            <c:numRef>
              <c:f>Indicadores!$D$75:$G$75</c:f>
              <c:numCache>
                <c:formatCode>0.0%</c:formatCode>
                <c:ptCount val="4"/>
                <c:pt idx="0">
                  <c:v>0.97916666666666652</c:v>
                </c:pt>
                <c:pt idx="1">
                  <c:v>1</c:v>
                </c:pt>
                <c:pt idx="2">
                  <c:v>1</c:v>
                </c:pt>
                <c:pt idx="3">
                  <c:v>0</c:v>
                </c:pt>
              </c:numCache>
            </c:numRef>
          </c:val>
        </c:ser>
        <c:dLbls>
          <c:showLegendKey val="0"/>
          <c:showVal val="0"/>
          <c:showCatName val="0"/>
          <c:showSerName val="0"/>
          <c:showPercent val="0"/>
          <c:showBubbleSize val="0"/>
        </c:dLbls>
        <c:gapWidth val="150"/>
        <c:axId val="92895872"/>
        <c:axId val="92909952"/>
      </c:barChart>
      <c:catAx>
        <c:axId val="9289587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909952"/>
        <c:crosses val="autoZero"/>
        <c:auto val="1"/>
        <c:lblAlgn val="ctr"/>
        <c:lblOffset val="100"/>
        <c:noMultiLvlLbl val="0"/>
      </c:catAx>
      <c:valAx>
        <c:axId val="9290995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89587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Indicadores!$C$95</c:f>
              <c:strCache>
                <c:ptCount val="1"/>
                <c:pt idx="0">
                  <c:v>Número de crianças colocadas para mamar durante a primeira consulta.</c:v>
                </c:pt>
              </c:strCache>
            </c:strRef>
          </c:tx>
          <c:spPr>
            <a:solidFill>
              <a:srgbClr val="4F81BD"/>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Indicadores!$D$94:$G$94</c:f>
              <c:strCache>
                <c:ptCount val="4"/>
                <c:pt idx="0">
                  <c:v>Mês 1</c:v>
                </c:pt>
                <c:pt idx="1">
                  <c:v>Mês 2</c:v>
                </c:pt>
                <c:pt idx="2">
                  <c:v>Mês 3</c:v>
                </c:pt>
                <c:pt idx="3">
                  <c:v>Mês 4</c:v>
                </c:pt>
              </c:strCache>
            </c:strRef>
          </c:cat>
          <c:val>
            <c:numRef>
              <c:f>Indicadores!$D$95:$G$95</c:f>
              <c:numCache>
                <c:formatCode>0.0%</c:formatCode>
                <c:ptCount val="4"/>
                <c:pt idx="0">
                  <c:v>0.97916666666666652</c:v>
                </c:pt>
                <c:pt idx="1">
                  <c:v>0.85714285714285765</c:v>
                </c:pt>
                <c:pt idx="2">
                  <c:v>0.8387096774193592</c:v>
                </c:pt>
                <c:pt idx="3">
                  <c:v>0</c:v>
                </c:pt>
              </c:numCache>
            </c:numRef>
          </c:val>
        </c:ser>
        <c:dLbls>
          <c:showLegendKey val="0"/>
          <c:showVal val="0"/>
          <c:showCatName val="0"/>
          <c:showSerName val="0"/>
          <c:showPercent val="0"/>
          <c:showBubbleSize val="0"/>
        </c:dLbls>
        <c:gapWidth val="150"/>
        <c:axId val="101191040"/>
        <c:axId val="101520512"/>
      </c:barChart>
      <c:catAx>
        <c:axId val="10119104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1520512"/>
        <c:crosses val="autoZero"/>
        <c:auto val="1"/>
        <c:lblAlgn val="ctr"/>
        <c:lblOffset val="100"/>
        <c:noMultiLvlLbl val="0"/>
      </c:catAx>
      <c:valAx>
        <c:axId val="10152051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119104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92F46-3A6F-437E-A827-1C072CFE470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t-BR"/>
        </a:p>
      </dgm:t>
    </dgm:pt>
    <dgm:pt modelId="{8AD1352C-D348-4FEE-877D-D15B7877E57F}">
      <dgm:prSet phldrT="[Texto]" custT="1"/>
      <dgm:spPr>
        <a:solidFill>
          <a:schemeClr val="bg2">
            <a:lumMod val="90000"/>
          </a:schemeClr>
        </a:solidFill>
      </dgm:spPr>
      <dgm:t>
        <a:bodyPr/>
        <a:lstStyle/>
        <a:p>
          <a:r>
            <a:rPr lang="pt-BR" sz="2400" b="1" dirty="0" smtClean="0">
              <a:solidFill>
                <a:schemeClr val="tx1"/>
              </a:solidFill>
              <a:latin typeface="Arial" pitchFamily="34" charset="0"/>
              <a:cs typeface="Arial" pitchFamily="34" charset="0"/>
            </a:rPr>
            <a:t>METODOLOGIA </a:t>
          </a:r>
          <a:endParaRPr lang="pt-BR" sz="2400" b="1" dirty="0">
            <a:solidFill>
              <a:schemeClr val="tx1"/>
            </a:solidFill>
            <a:latin typeface="Arial" pitchFamily="34" charset="0"/>
            <a:cs typeface="Arial" pitchFamily="34" charset="0"/>
          </a:endParaRPr>
        </a:p>
      </dgm:t>
    </dgm:pt>
    <dgm:pt modelId="{96D63F31-E02C-4D7C-8F31-B395320EA93B}" type="parTrans" cxnId="{C2AA3D90-5269-4F16-B903-C8A2BA94B39A}">
      <dgm:prSet/>
      <dgm:spPr/>
      <dgm:t>
        <a:bodyPr/>
        <a:lstStyle/>
        <a:p>
          <a:endParaRPr lang="pt-BR"/>
        </a:p>
      </dgm:t>
    </dgm:pt>
    <dgm:pt modelId="{C023F8A0-1E16-465C-A9F9-31E9315A78C3}" type="sibTrans" cxnId="{C2AA3D90-5269-4F16-B903-C8A2BA94B39A}">
      <dgm:prSet/>
      <dgm:spPr/>
      <dgm:t>
        <a:bodyPr/>
        <a:lstStyle/>
        <a:p>
          <a:endParaRPr lang="pt-BR"/>
        </a:p>
      </dgm:t>
    </dgm:pt>
    <dgm:pt modelId="{F708C64D-C134-49DB-8F91-BC974D59621E}">
      <dgm:prSet phldrT="[Texto]" custT="1"/>
      <dgm:spPr>
        <a:solidFill>
          <a:srgbClr val="92D050"/>
        </a:solidFill>
      </dgm:spPr>
      <dgm:t>
        <a:bodyPr/>
        <a:lstStyle/>
        <a:p>
          <a:r>
            <a:rPr lang="pt-BR" sz="2400" b="1" dirty="0" smtClean="0">
              <a:solidFill>
                <a:schemeClr val="tx1"/>
              </a:solidFill>
              <a:latin typeface="Arial" pitchFamily="34" charset="0"/>
              <a:cs typeface="Arial" pitchFamily="34" charset="0"/>
            </a:rPr>
            <a:t>MONITORIAMENTO E AVALIAÇÃO</a:t>
          </a:r>
          <a:endParaRPr lang="pt-BR" sz="2400" b="1" dirty="0">
            <a:solidFill>
              <a:schemeClr val="tx1"/>
            </a:solidFill>
            <a:latin typeface="Arial" pitchFamily="34" charset="0"/>
            <a:cs typeface="Arial" pitchFamily="34" charset="0"/>
          </a:endParaRPr>
        </a:p>
      </dgm:t>
    </dgm:pt>
    <dgm:pt modelId="{B45946E3-F149-4C3F-A1F5-4388218A9298}" type="parTrans" cxnId="{B4DFB5CC-B643-4F67-B422-A53AE6AD53F1}">
      <dgm:prSet/>
      <dgm:spPr/>
      <dgm:t>
        <a:bodyPr/>
        <a:lstStyle/>
        <a:p>
          <a:endParaRPr lang="pt-BR"/>
        </a:p>
      </dgm:t>
    </dgm:pt>
    <dgm:pt modelId="{155DEC14-2DDB-465F-B285-D02A7CDCB199}" type="sibTrans" cxnId="{B4DFB5CC-B643-4F67-B422-A53AE6AD53F1}">
      <dgm:prSet/>
      <dgm:spPr/>
      <dgm:t>
        <a:bodyPr/>
        <a:lstStyle/>
        <a:p>
          <a:endParaRPr lang="pt-BR"/>
        </a:p>
      </dgm:t>
    </dgm:pt>
    <dgm:pt modelId="{D84FCE48-CBD7-4C58-A22F-49B4D5DBACAA}">
      <dgm:prSet phldrT="[Texto]" custT="1"/>
      <dgm:spPr>
        <a:solidFill>
          <a:srgbClr val="92D050"/>
        </a:solidFill>
      </dgm:spPr>
      <dgm:t>
        <a:bodyPr/>
        <a:lstStyle/>
        <a:p>
          <a:r>
            <a:rPr lang="pt-BR" sz="2400" b="1" dirty="0" smtClean="0">
              <a:solidFill>
                <a:schemeClr val="tx1"/>
              </a:solidFill>
              <a:latin typeface="Arial" pitchFamily="34" charset="0"/>
              <a:cs typeface="Arial" pitchFamily="34" charset="0"/>
            </a:rPr>
            <a:t>QUALIFICAÇAÕ DA PRATICA CLINICA</a:t>
          </a:r>
          <a:endParaRPr lang="pt-BR" sz="2400" b="1" dirty="0">
            <a:solidFill>
              <a:schemeClr val="tx1"/>
            </a:solidFill>
            <a:latin typeface="Arial" pitchFamily="34" charset="0"/>
            <a:cs typeface="Arial" pitchFamily="34" charset="0"/>
          </a:endParaRPr>
        </a:p>
      </dgm:t>
    </dgm:pt>
    <dgm:pt modelId="{BE09FE20-9EB0-4C58-B7F7-958B46EDAB94}" type="parTrans" cxnId="{4FA97BCA-17C7-4C06-9CE3-14107BA5FBFB}">
      <dgm:prSet/>
      <dgm:spPr/>
      <dgm:t>
        <a:bodyPr/>
        <a:lstStyle/>
        <a:p>
          <a:endParaRPr lang="pt-BR"/>
        </a:p>
      </dgm:t>
    </dgm:pt>
    <dgm:pt modelId="{E82F1DE1-F4E3-4BB3-93A1-A3E576041C89}" type="sibTrans" cxnId="{4FA97BCA-17C7-4C06-9CE3-14107BA5FBFB}">
      <dgm:prSet/>
      <dgm:spPr/>
      <dgm:t>
        <a:bodyPr/>
        <a:lstStyle/>
        <a:p>
          <a:endParaRPr lang="pt-BR"/>
        </a:p>
      </dgm:t>
    </dgm:pt>
    <dgm:pt modelId="{535D9987-DE3E-4AF1-A848-F7A4421D688A}">
      <dgm:prSet phldrT="[Texto]" phldr="1"/>
      <dgm:spPr/>
      <dgm:t>
        <a:bodyPr/>
        <a:lstStyle/>
        <a:p>
          <a:endParaRPr lang="pt-BR"/>
        </a:p>
      </dgm:t>
    </dgm:pt>
    <dgm:pt modelId="{15258835-F1CF-42B4-AFC4-6B4BCF77C7E4}" type="parTrans" cxnId="{240C6BBE-21FF-4698-BC76-C995C4BD4F7C}">
      <dgm:prSet/>
      <dgm:spPr/>
      <dgm:t>
        <a:bodyPr/>
        <a:lstStyle/>
        <a:p>
          <a:endParaRPr lang="pt-BR"/>
        </a:p>
      </dgm:t>
    </dgm:pt>
    <dgm:pt modelId="{38300BD6-DC13-4C3C-8B53-E2B62BED8E3B}" type="sibTrans" cxnId="{240C6BBE-21FF-4698-BC76-C995C4BD4F7C}">
      <dgm:prSet/>
      <dgm:spPr/>
      <dgm:t>
        <a:bodyPr/>
        <a:lstStyle/>
        <a:p>
          <a:endParaRPr lang="pt-BR"/>
        </a:p>
      </dgm:t>
    </dgm:pt>
    <dgm:pt modelId="{99789E3D-41D9-4672-8C8C-EFD55F6CD616}">
      <dgm:prSet phldrT="[Texto]" phldr="1"/>
      <dgm:spPr/>
      <dgm:t>
        <a:bodyPr/>
        <a:lstStyle/>
        <a:p>
          <a:endParaRPr lang="pt-BR"/>
        </a:p>
      </dgm:t>
    </dgm:pt>
    <dgm:pt modelId="{DB6AD690-576B-4715-8A93-E201F69C907F}" type="parTrans" cxnId="{5ACDC3F3-BAC6-41D6-B7DC-256D8B0D9772}">
      <dgm:prSet/>
      <dgm:spPr/>
      <dgm:t>
        <a:bodyPr/>
        <a:lstStyle/>
        <a:p>
          <a:endParaRPr lang="pt-BR"/>
        </a:p>
      </dgm:t>
    </dgm:pt>
    <dgm:pt modelId="{46B24BC5-E5DD-4582-B251-E2CD5F91F9E0}" type="sibTrans" cxnId="{5ACDC3F3-BAC6-41D6-B7DC-256D8B0D9772}">
      <dgm:prSet/>
      <dgm:spPr/>
      <dgm:t>
        <a:bodyPr/>
        <a:lstStyle/>
        <a:p>
          <a:endParaRPr lang="pt-BR"/>
        </a:p>
      </dgm:t>
    </dgm:pt>
    <dgm:pt modelId="{6CE3C321-2143-4728-9131-331051300050}">
      <dgm:prSet custT="1"/>
      <dgm:spPr>
        <a:solidFill>
          <a:srgbClr val="92D050"/>
        </a:solidFill>
      </dgm:spPr>
      <dgm:t>
        <a:bodyPr/>
        <a:lstStyle/>
        <a:p>
          <a:r>
            <a:rPr lang="pt-BR" sz="2400" b="1" dirty="0" smtClean="0">
              <a:solidFill>
                <a:schemeClr val="tx1"/>
              </a:solidFill>
              <a:latin typeface="Arial" pitchFamily="34" charset="0"/>
              <a:cs typeface="Arial" pitchFamily="34" charset="0"/>
            </a:rPr>
            <a:t>ENGAJAMENTO PUBLICO</a:t>
          </a:r>
          <a:endParaRPr lang="pt-BR" sz="2400" b="1" dirty="0">
            <a:solidFill>
              <a:schemeClr val="tx1"/>
            </a:solidFill>
            <a:latin typeface="Arial" pitchFamily="34" charset="0"/>
            <a:cs typeface="Arial" pitchFamily="34" charset="0"/>
          </a:endParaRPr>
        </a:p>
      </dgm:t>
    </dgm:pt>
    <dgm:pt modelId="{F64C8322-542D-4DE5-AC86-5FB17BFF881F}" type="parTrans" cxnId="{25E9D528-21A9-4AE3-B5AE-4DBAA1C6D9A6}">
      <dgm:prSet/>
      <dgm:spPr/>
      <dgm:t>
        <a:bodyPr/>
        <a:lstStyle/>
        <a:p>
          <a:endParaRPr lang="pt-BR"/>
        </a:p>
      </dgm:t>
    </dgm:pt>
    <dgm:pt modelId="{DF53AD3A-4962-48B4-8245-2D46729806F7}" type="sibTrans" cxnId="{25E9D528-21A9-4AE3-B5AE-4DBAA1C6D9A6}">
      <dgm:prSet/>
      <dgm:spPr/>
      <dgm:t>
        <a:bodyPr/>
        <a:lstStyle/>
        <a:p>
          <a:endParaRPr lang="pt-BR"/>
        </a:p>
      </dgm:t>
    </dgm:pt>
    <dgm:pt modelId="{EF670F50-01BD-41C3-87B0-118FFC746005}">
      <dgm:prSet custT="1"/>
      <dgm:spPr>
        <a:solidFill>
          <a:srgbClr val="92D050"/>
        </a:solidFill>
      </dgm:spPr>
      <dgm:t>
        <a:bodyPr/>
        <a:lstStyle/>
        <a:p>
          <a:r>
            <a:rPr lang="pt-BR" sz="2400" b="1" dirty="0" smtClean="0">
              <a:solidFill>
                <a:schemeClr val="tx1"/>
              </a:solidFill>
              <a:latin typeface="Arial" pitchFamily="34" charset="0"/>
              <a:cs typeface="Arial" pitchFamily="34" charset="0"/>
            </a:rPr>
            <a:t>ORGANIZAÇÃO E GESTÃO DE SERVIÇO</a:t>
          </a:r>
          <a:endParaRPr lang="pt-BR" sz="2400" b="1" dirty="0">
            <a:solidFill>
              <a:schemeClr val="tx1"/>
            </a:solidFill>
            <a:latin typeface="Arial" pitchFamily="34" charset="0"/>
            <a:cs typeface="Arial" pitchFamily="34" charset="0"/>
          </a:endParaRPr>
        </a:p>
      </dgm:t>
    </dgm:pt>
    <dgm:pt modelId="{AE39F6A6-CC84-44F4-9EE0-0A20210AFD2F}" type="parTrans" cxnId="{1FB53E6D-F19A-4F01-AB91-5E1CCDC34A7F}">
      <dgm:prSet/>
      <dgm:spPr/>
      <dgm:t>
        <a:bodyPr/>
        <a:lstStyle/>
        <a:p>
          <a:endParaRPr lang="pt-BR"/>
        </a:p>
      </dgm:t>
    </dgm:pt>
    <dgm:pt modelId="{FE98E5BD-75CA-4721-8060-547D83C2237F}" type="sibTrans" cxnId="{1FB53E6D-F19A-4F01-AB91-5E1CCDC34A7F}">
      <dgm:prSet/>
      <dgm:spPr/>
      <dgm:t>
        <a:bodyPr/>
        <a:lstStyle/>
        <a:p>
          <a:endParaRPr lang="pt-BR"/>
        </a:p>
      </dgm:t>
    </dgm:pt>
    <dgm:pt modelId="{A18C5AA3-9B25-4484-8E68-9151B2AA0FBD}" type="pres">
      <dgm:prSet presAssocID="{16D92F46-3A6F-437E-A827-1C072CFE4706}" presName="diagram" presStyleCnt="0">
        <dgm:presLayoutVars>
          <dgm:chMax val="1"/>
          <dgm:dir/>
          <dgm:animLvl val="ctr"/>
          <dgm:resizeHandles val="exact"/>
        </dgm:presLayoutVars>
      </dgm:prSet>
      <dgm:spPr/>
      <dgm:t>
        <a:bodyPr/>
        <a:lstStyle/>
        <a:p>
          <a:endParaRPr lang="pt-BR"/>
        </a:p>
      </dgm:t>
    </dgm:pt>
    <dgm:pt modelId="{A6BDF924-C06F-445F-84FF-BE3674336A51}" type="pres">
      <dgm:prSet presAssocID="{16D92F46-3A6F-437E-A827-1C072CFE4706}" presName="matrix" presStyleCnt="0"/>
      <dgm:spPr/>
    </dgm:pt>
    <dgm:pt modelId="{859CEC81-CED9-47ED-B3E3-46E7043C43BD}" type="pres">
      <dgm:prSet presAssocID="{16D92F46-3A6F-437E-A827-1C072CFE4706}" presName="tile1" presStyleLbl="node1" presStyleIdx="0" presStyleCnt="4" custLinFactNeighborX="0" custLinFactNeighborY="0"/>
      <dgm:spPr/>
      <dgm:t>
        <a:bodyPr/>
        <a:lstStyle/>
        <a:p>
          <a:endParaRPr lang="pt-BR"/>
        </a:p>
      </dgm:t>
    </dgm:pt>
    <dgm:pt modelId="{BBF086A5-D723-4DE4-92DA-BACB61DD3D86}" type="pres">
      <dgm:prSet presAssocID="{16D92F46-3A6F-437E-A827-1C072CFE4706}" presName="tile1text" presStyleLbl="node1" presStyleIdx="0" presStyleCnt="4">
        <dgm:presLayoutVars>
          <dgm:chMax val="0"/>
          <dgm:chPref val="0"/>
          <dgm:bulletEnabled val="1"/>
        </dgm:presLayoutVars>
      </dgm:prSet>
      <dgm:spPr/>
      <dgm:t>
        <a:bodyPr/>
        <a:lstStyle/>
        <a:p>
          <a:endParaRPr lang="pt-BR"/>
        </a:p>
      </dgm:t>
    </dgm:pt>
    <dgm:pt modelId="{F20C74A2-0F19-443D-AD5C-035E830096C6}" type="pres">
      <dgm:prSet presAssocID="{16D92F46-3A6F-437E-A827-1C072CFE4706}" presName="tile2" presStyleLbl="node1" presStyleIdx="1" presStyleCnt="4"/>
      <dgm:spPr/>
      <dgm:t>
        <a:bodyPr/>
        <a:lstStyle/>
        <a:p>
          <a:endParaRPr lang="pt-BR"/>
        </a:p>
      </dgm:t>
    </dgm:pt>
    <dgm:pt modelId="{E091514C-CD79-49FB-9CF8-AA9E196C12AF}" type="pres">
      <dgm:prSet presAssocID="{16D92F46-3A6F-437E-A827-1C072CFE4706}" presName="tile2text" presStyleLbl="node1" presStyleIdx="1" presStyleCnt="4">
        <dgm:presLayoutVars>
          <dgm:chMax val="0"/>
          <dgm:chPref val="0"/>
          <dgm:bulletEnabled val="1"/>
        </dgm:presLayoutVars>
      </dgm:prSet>
      <dgm:spPr/>
      <dgm:t>
        <a:bodyPr/>
        <a:lstStyle/>
        <a:p>
          <a:endParaRPr lang="pt-BR"/>
        </a:p>
      </dgm:t>
    </dgm:pt>
    <dgm:pt modelId="{41761413-3FCD-4F75-9296-10E9A34CC024}" type="pres">
      <dgm:prSet presAssocID="{16D92F46-3A6F-437E-A827-1C072CFE4706}" presName="tile3" presStyleLbl="node1" presStyleIdx="2" presStyleCnt="4"/>
      <dgm:spPr/>
      <dgm:t>
        <a:bodyPr/>
        <a:lstStyle/>
        <a:p>
          <a:endParaRPr lang="pt-BR"/>
        </a:p>
      </dgm:t>
    </dgm:pt>
    <dgm:pt modelId="{0C87B247-356B-49ED-A43F-D2B46D084F49}" type="pres">
      <dgm:prSet presAssocID="{16D92F46-3A6F-437E-A827-1C072CFE4706}" presName="tile3text" presStyleLbl="node1" presStyleIdx="2" presStyleCnt="4">
        <dgm:presLayoutVars>
          <dgm:chMax val="0"/>
          <dgm:chPref val="0"/>
          <dgm:bulletEnabled val="1"/>
        </dgm:presLayoutVars>
      </dgm:prSet>
      <dgm:spPr/>
      <dgm:t>
        <a:bodyPr/>
        <a:lstStyle/>
        <a:p>
          <a:endParaRPr lang="pt-BR"/>
        </a:p>
      </dgm:t>
    </dgm:pt>
    <dgm:pt modelId="{BCB023B5-3391-4C96-A4D6-0DB13C88B224}" type="pres">
      <dgm:prSet presAssocID="{16D92F46-3A6F-437E-A827-1C072CFE4706}" presName="tile4" presStyleLbl="node1" presStyleIdx="3" presStyleCnt="4"/>
      <dgm:spPr/>
      <dgm:t>
        <a:bodyPr/>
        <a:lstStyle/>
        <a:p>
          <a:endParaRPr lang="pt-BR"/>
        </a:p>
      </dgm:t>
    </dgm:pt>
    <dgm:pt modelId="{4D651F17-1CCD-48C6-8BD4-E390EB3FC4AA}" type="pres">
      <dgm:prSet presAssocID="{16D92F46-3A6F-437E-A827-1C072CFE4706}" presName="tile4text" presStyleLbl="node1" presStyleIdx="3" presStyleCnt="4">
        <dgm:presLayoutVars>
          <dgm:chMax val="0"/>
          <dgm:chPref val="0"/>
          <dgm:bulletEnabled val="1"/>
        </dgm:presLayoutVars>
      </dgm:prSet>
      <dgm:spPr/>
      <dgm:t>
        <a:bodyPr/>
        <a:lstStyle/>
        <a:p>
          <a:endParaRPr lang="pt-BR"/>
        </a:p>
      </dgm:t>
    </dgm:pt>
    <dgm:pt modelId="{1CE0DC01-443D-47C9-B0B5-C71A53E7E79B}" type="pres">
      <dgm:prSet presAssocID="{16D92F46-3A6F-437E-A827-1C072CFE4706}" presName="centerTile" presStyleLbl="fgShp" presStyleIdx="0" presStyleCnt="1" custScaleX="121212" custScaleY="123077">
        <dgm:presLayoutVars>
          <dgm:chMax val="0"/>
          <dgm:chPref val="0"/>
        </dgm:presLayoutVars>
      </dgm:prSet>
      <dgm:spPr/>
      <dgm:t>
        <a:bodyPr/>
        <a:lstStyle/>
        <a:p>
          <a:endParaRPr lang="pt-BR"/>
        </a:p>
      </dgm:t>
    </dgm:pt>
  </dgm:ptLst>
  <dgm:cxnLst>
    <dgm:cxn modelId="{B565089D-8422-4045-91F7-8707DBCC73E4}" type="presOf" srcId="{D84FCE48-CBD7-4C58-A22F-49B4D5DBACAA}" destId="{4D651F17-1CCD-48C6-8BD4-E390EB3FC4AA}" srcOrd="1" destOrd="0" presId="urn:microsoft.com/office/officeart/2005/8/layout/matrix1"/>
    <dgm:cxn modelId="{4FA97BCA-17C7-4C06-9CE3-14107BA5FBFB}" srcId="{8AD1352C-D348-4FEE-877D-D15B7877E57F}" destId="{D84FCE48-CBD7-4C58-A22F-49B4D5DBACAA}" srcOrd="3" destOrd="0" parTransId="{BE09FE20-9EB0-4C58-B7F7-958B46EDAB94}" sibTransId="{E82F1DE1-F4E3-4BB3-93A1-A3E576041C89}"/>
    <dgm:cxn modelId="{E762FF23-E6BE-4923-B92A-1BA80A412AD1}" type="presOf" srcId="{EF670F50-01BD-41C3-87B0-118FFC746005}" destId="{F20C74A2-0F19-443D-AD5C-035E830096C6}" srcOrd="0" destOrd="0" presId="urn:microsoft.com/office/officeart/2005/8/layout/matrix1"/>
    <dgm:cxn modelId="{0FDFCF4E-2F0B-43B5-88AB-B4245B143D77}" type="presOf" srcId="{6CE3C321-2143-4728-9131-331051300050}" destId="{41761413-3FCD-4F75-9296-10E9A34CC024}" srcOrd="0" destOrd="0" presId="urn:microsoft.com/office/officeart/2005/8/layout/matrix1"/>
    <dgm:cxn modelId="{C2AA3D90-5269-4F16-B903-C8A2BA94B39A}" srcId="{16D92F46-3A6F-437E-A827-1C072CFE4706}" destId="{8AD1352C-D348-4FEE-877D-D15B7877E57F}" srcOrd="0" destOrd="0" parTransId="{96D63F31-E02C-4D7C-8F31-B395320EA93B}" sibTransId="{C023F8A0-1E16-465C-A9F9-31E9315A78C3}"/>
    <dgm:cxn modelId="{1EEDC8B4-A566-41B2-98F1-417F3389F751}" type="presOf" srcId="{F708C64D-C134-49DB-8F91-BC974D59621E}" destId="{BBF086A5-D723-4DE4-92DA-BACB61DD3D86}" srcOrd="1" destOrd="0" presId="urn:microsoft.com/office/officeart/2005/8/layout/matrix1"/>
    <dgm:cxn modelId="{987FAAD3-9019-4DFD-9690-BB0D209DF3D3}" type="presOf" srcId="{16D92F46-3A6F-437E-A827-1C072CFE4706}" destId="{A18C5AA3-9B25-4484-8E68-9151B2AA0FBD}" srcOrd="0" destOrd="0" presId="urn:microsoft.com/office/officeart/2005/8/layout/matrix1"/>
    <dgm:cxn modelId="{B4DFB5CC-B643-4F67-B422-A53AE6AD53F1}" srcId="{8AD1352C-D348-4FEE-877D-D15B7877E57F}" destId="{F708C64D-C134-49DB-8F91-BC974D59621E}" srcOrd="0" destOrd="0" parTransId="{B45946E3-F149-4C3F-A1F5-4388218A9298}" sibTransId="{155DEC14-2DDB-465F-B285-D02A7CDCB199}"/>
    <dgm:cxn modelId="{37CA1603-2A1F-4A7B-941F-B2546AE988CC}" type="presOf" srcId="{8AD1352C-D348-4FEE-877D-D15B7877E57F}" destId="{1CE0DC01-443D-47C9-B0B5-C71A53E7E79B}" srcOrd="0" destOrd="0" presId="urn:microsoft.com/office/officeart/2005/8/layout/matrix1"/>
    <dgm:cxn modelId="{C717AE44-31F8-4CE4-8D4B-6A027241164D}" type="presOf" srcId="{EF670F50-01BD-41C3-87B0-118FFC746005}" destId="{E091514C-CD79-49FB-9CF8-AA9E196C12AF}" srcOrd="1" destOrd="0" presId="urn:microsoft.com/office/officeart/2005/8/layout/matrix1"/>
    <dgm:cxn modelId="{BE74EE8D-BC1C-470F-954C-BBEFE50F64CE}" type="presOf" srcId="{6CE3C321-2143-4728-9131-331051300050}" destId="{0C87B247-356B-49ED-A43F-D2B46D084F49}" srcOrd="1" destOrd="0" presId="urn:microsoft.com/office/officeart/2005/8/layout/matrix1"/>
    <dgm:cxn modelId="{296EB66E-C512-454A-883C-9B2D83A3990D}" type="presOf" srcId="{F708C64D-C134-49DB-8F91-BC974D59621E}" destId="{859CEC81-CED9-47ED-B3E3-46E7043C43BD}" srcOrd="0" destOrd="0" presId="urn:microsoft.com/office/officeart/2005/8/layout/matrix1"/>
    <dgm:cxn modelId="{1FB53E6D-F19A-4F01-AB91-5E1CCDC34A7F}" srcId="{8AD1352C-D348-4FEE-877D-D15B7877E57F}" destId="{EF670F50-01BD-41C3-87B0-118FFC746005}" srcOrd="1" destOrd="0" parTransId="{AE39F6A6-CC84-44F4-9EE0-0A20210AFD2F}" sibTransId="{FE98E5BD-75CA-4721-8060-547D83C2237F}"/>
    <dgm:cxn modelId="{590AE95F-FAB9-4D25-B828-E8DFBA4758F6}" type="presOf" srcId="{D84FCE48-CBD7-4C58-A22F-49B4D5DBACAA}" destId="{BCB023B5-3391-4C96-A4D6-0DB13C88B224}" srcOrd="0" destOrd="0" presId="urn:microsoft.com/office/officeart/2005/8/layout/matrix1"/>
    <dgm:cxn modelId="{25E9D528-21A9-4AE3-B5AE-4DBAA1C6D9A6}" srcId="{8AD1352C-D348-4FEE-877D-D15B7877E57F}" destId="{6CE3C321-2143-4728-9131-331051300050}" srcOrd="2" destOrd="0" parTransId="{F64C8322-542D-4DE5-AC86-5FB17BFF881F}" sibTransId="{DF53AD3A-4962-48B4-8245-2D46729806F7}"/>
    <dgm:cxn modelId="{240C6BBE-21FF-4698-BC76-C995C4BD4F7C}" srcId="{8AD1352C-D348-4FEE-877D-D15B7877E57F}" destId="{535D9987-DE3E-4AF1-A848-F7A4421D688A}" srcOrd="4" destOrd="0" parTransId="{15258835-F1CF-42B4-AFC4-6B4BCF77C7E4}" sibTransId="{38300BD6-DC13-4C3C-8B53-E2B62BED8E3B}"/>
    <dgm:cxn modelId="{5ACDC3F3-BAC6-41D6-B7DC-256D8B0D9772}" srcId="{8AD1352C-D348-4FEE-877D-D15B7877E57F}" destId="{99789E3D-41D9-4672-8C8C-EFD55F6CD616}" srcOrd="5" destOrd="0" parTransId="{DB6AD690-576B-4715-8A93-E201F69C907F}" sibTransId="{46B24BC5-E5DD-4582-B251-E2CD5F91F9E0}"/>
    <dgm:cxn modelId="{DF9C14F9-C8E3-4689-A785-02C9F95F9372}" type="presParOf" srcId="{A18C5AA3-9B25-4484-8E68-9151B2AA0FBD}" destId="{A6BDF924-C06F-445F-84FF-BE3674336A51}" srcOrd="0" destOrd="0" presId="urn:microsoft.com/office/officeart/2005/8/layout/matrix1"/>
    <dgm:cxn modelId="{2648C087-8489-4A83-A10B-4D8C2C793132}" type="presParOf" srcId="{A6BDF924-C06F-445F-84FF-BE3674336A51}" destId="{859CEC81-CED9-47ED-B3E3-46E7043C43BD}" srcOrd="0" destOrd="0" presId="urn:microsoft.com/office/officeart/2005/8/layout/matrix1"/>
    <dgm:cxn modelId="{91B265AF-EB79-48CD-8E73-D518603330A5}" type="presParOf" srcId="{A6BDF924-C06F-445F-84FF-BE3674336A51}" destId="{BBF086A5-D723-4DE4-92DA-BACB61DD3D86}" srcOrd="1" destOrd="0" presId="urn:microsoft.com/office/officeart/2005/8/layout/matrix1"/>
    <dgm:cxn modelId="{608C5D19-7426-4B8B-AFE2-02C164E57C42}" type="presParOf" srcId="{A6BDF924-C06F-445F-84FF-BE3674336A51}" destId="{F20C74A2-0F19-443D-AD5C-035E830096C6}" srcOrd="2" destOrd="0" presId="urn:microsoft.com/office/officeart/2005/8/layout/matrix1"/>
    <dgm:cxn modelId="{80C10365-A4A3-42D7-8693-D938E4C52787}" type="presParOf" srcId="{A6BDF924-C06F-445F-84FF-BE3674336A51}" destId="{E091514C-CD79-49FB-9CF8-AA9E196C12AF}" srcOrd="3" destOrd="0" presId="urn:microsoft.com/office/officeart/2005/8/layout/matrix1"/>
    <dgm:cxn modelId="{1F66591E-460C-4A35-AC49-503D758D3B70}" type="presParOf" srcId="{A6BDF924-C06F-445F-84FF-BE3674336A51}" destId="{41761413-3FCD-4F75-9296-10E9A34CC024}" srcOrd="4" destOrd="0" presId="urn:microsoft.com/office/officeart/2005/8/layout/matrix1"/>
    <dgm:cxn modelId="{D06AC3BC-440E-4B73-9AD5-39B646F9E5BA}" type="presParOf" srcId="{A6BDF924-C06F-445F-84FF-BE3674336A51}" destId="{0C87B247-356B-49ED-A43F-D2B46D084F49}" srcOrd="5" destOrd="0" presId="urn:microsoft.com/office/officeart/2005/8/layout/matrix1"/>
    <dgm:cxn modelId="{2B4E5FB2-E198-48B6-978A-92156DB94BE9}" type="presParOf" srcId="{A6BDF924-C06F-445F-84FF-BE3674336A51}" destId="{BCB023B5-3391-4C96-A4D6-0DB13C88B224}" srcOrd="6" destOrd="0" presId="urn:microsoft.com/office/officeart/2005/8/layout/matrix1"/>
    <dgm:cxn modelId="{8979C21D-54D9-447E-A457-E05DEECCBDD1}" type="presParOf" srcId="{A6BDF924-C06F-445F-84FF-BE3674336A51}" destId="{4D651F17-1CCD-48C6-8BD4-E390EB3FC4AA}" srcOrd="7" destOrd="0" presId="urn:microsoft.com/office/officeart/2005/8/layout/matrix1"/>
    <dgm:cxn modelId="{DA4951A6-C39C-423E-89C9-E2A572D99A1B}" type="presParOf" srcId="{A18C5AA3-9B25-4484-8E68-9151B2AA0FBD}" destId="{1CE0DC01-443D-47C9-B0B5-C71A53E7E7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CEC81-CED9-47ED-B3E3-46E7043C43BD}">
      <dsp:nvSpPr>
        <dsp:cNvPr id="0" name=""/>
        <dsp:cNvSpPr/>
      </dsp:nvSpPr>
      <dsp:spPr>
        <a:xfrm rot="16200000">
          <a:off x="612067" y="-612067"/>
          <a:ext cx="2844316" cy="4068452"/>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smtClean="0">
              <a:solidFill>
                <a:schemeClr val="tx1"/>
              </a:solidFill>
              <a:latin typeface="Arial" pitchFamily="34" charset="0"/>
              <a:cs typeface="Arial" pitchFamily="34" charset="0"/>
            </a:rPr>
            <a:t>MONITORIAMENTO E AVALIAÇÃO</a:t>
          </a:r>
          <a:endParaRPr lang="pt-BR" sz="2400" b="1" kern="1200" dirty="0">
            <a:solidFill>
              <a:schemeClr val="tx1"/>
            </a:solidFill>
            <a:latin typeface="Arial" pitchFamily="34" charset="0"/>
            <a:cs typeface="Arial" pitchFamily="34" charset="0"/>
          </a:endParaRPr>
        </a:p>
      </dsp:txBody>
      <dsp:txXfrm rot="5400000">
        <a:off x="0" y="0"/>
        <a:ext cx="4068452" cy="2133237"/>
      </dsp:txXfrm>
    </dsp:sp>
    <dsp:sp modelId="{F20C74A2-0F19-443D-AD5C-035E830096C6}">
      <dsp:nvSpPr>
        <dsp:cNvPr id="0" name=""/>
        <dsp:cNvSpPr/>
      </dsp:nvSpPr>
      <dsp:spPr>
        <a:xfrm>
          <a:off x="4068452" y="0"/>
          <a:ext cx="4068452" cy="2844316"/>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smtClean="0">
              <a:solidFill>
                <a:schemeClr val="tx1"/>
              </a:solidFill>
              <a:latin typeface="Arial" pitchFamily="34" charset="0"/>
              <a:cs typeface="Arial" pitchFamily="34" charset="0"/>
            </a:rPr>
            <a:t>ORGANIZAÇÃO E GESTÃO DE SERVIÇO</a:t>
          </a:r>
          <a:endParaRPr lang="pt-BR" sz="2400" b="1" kern="1200" dirty="0">
            <a:solidFill>
              <a:schemeClr val="tx1"/>
            </a:solidFill>
            <a:latin typeface="Arial" pitchFamily="34" charset="0"/>
            <a:cs typeface="Arial" pitchFamily="34" charset="0"/>
          </a:endParaRPr>
        </a:p>
      </dsp:txBody>
      <dsp:txXfrm>
        <a:off x="4068452" y="0"/>
        <a:ext cx="4068452" cy="2133237"/>
      </dsp:txXfrm>
    </dsp:sp>
    <dsp:sp modelId="{41761413-3FCD-4F75-9296-10E9A34CC024}">
      <dsp:nvSpPr>
        <dsp:cNvPr id="0" name=""/>
        <dsp:cNvSpPr/>
      </dsp:nvSpPr>
      <dsp:spPr>
        <a:xfrm rot="10800000">
          <a:off x="0" y="2844316"/>
          <a:ext cx="4068452" cy="2844316"/>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smtClean="0">
              <a:solidFill>
                <a:schemeClr val="tx1"/>
              </a:solidFill>
              <a:latin typeface="Arial" pitchFamily="34" charset="0"/>
              <a:cs typeface="Arial" pitchFamily="34" charset="0"/>
            </a:rPr>
            <a:t>ENGAJAMENTO PUBLICO</a:t>
          </a:r>
          <a:endParaRPr lang="pt-BR" sz="2400" b="1" kern="1200" dirty="0">
            <a:solidFill>
              <a:schemeClr val="tx1"/>
            </a:solidFill>
            <a:latin typeface="Arial" pitchFamily="34" charset="0"/>
            <a:cs typeface="Arial" pitchFamily="34" charset="0"/>
          </a:endParaRPr>
        </a:p>
      </dsp:txBody>
      <dsp:txXfrm rot="10800000">
        <a:off x="0" y="3555395"/>
        <a:ext cx="4068452" cy="2133237"/>
      </dsp:txXfrm>
    </dsp:sp>
    <dsp:sp modelId="{BCB023B5-3391-4C96-A4D6-0DB13C88B224}">
      <dsp:nvSpPr>
        <dsp:cNvPr id="0" name=""/>
        <dsp:cNvSpPr/>
      </dsp:nvSpPr>
      <dsp:spPr>
        <a:xfrm rot="5400000">
          <a:off x="4680520" y="2232248"/>
          <a:ext cx="2844316" cy="4068452"/>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smtClean="0">
              <a:solidFill>
                <a:schemeClr val="tx1"/>
              </a:solidFill>
              <a:latin typeface="Arial" pitchFamily="34" charset="0"/>
              <a:cs typeface="Arial" pitchFamily="34" charset="0"/>
            </a:rPr>
            <a:t>QUALIFICAÇAÕ DA PRATICA CLINICA</a:t>
          </a:r>
          <a:endParaRPr lang="pt-BR" sz="2400" b="1" kern="1200" dirty="0">
            <a:solidFill>
              <a:schemeClr val="tx1"/>
            </a:solidFill>
            <a:latin typeface="Arial" pitchFamily="34" charset="0"/>
            <a:cs typeface="Arial" pitchFamily="34" charset="0"/>
          </a:endParaRPr>
        </a:p>
      </dsp:txBody>
      <dsp:txXfrm rot="-5400000">
        <a:off x="4068452" y="3555394"/>
        <a:ext cx="4068452" cy="2133237"/>
      </dsp:txXfrm>
    </dsp:sp>
    <dsp:sp modelId="{1CE0DC01-443D-47C9-B0B5-C71A53E7E79B}">
      <dsp:nvSpPr>
        <dsp:cNvPr id="0" name=""/>
        <dsp:cNvSpPr/>
      </dsp:nvSpPr>
      <dsp:spPr>
        <a:xfrm>
          <a:off x="2589016" y="1969141"/>
          <a:ext cx="2958871" cy="1750349"/>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solidFill>
                <a:schemeClr val="tx1"/>
              </a:solidFill>
              <a:latin typeface="Arial" pitchFamily="34" charset="0"/>
              <a:cs typeface="Arial" pitchFamily="34" charset="0"/>
            </a:rPr>
            <a:t>METODOLOGIA </a:t>
          </a:r>
          <a:endParaRPr lang="pt-BR" sz="2400" b="1" kern="1200" dirty="0">
            <a:solidFill>
              <a:schemeClr val="tx1"/>
            </a:solidFill>
            <a:latin typeface="Arial" pitchFamily="34" charset="0"/>
            <a:cs typeface="Arial" pitchFamily="34" charset="0"/>
          </a:endParaRPr>
        </a:p>
      </dsp:txBody>
      <dsp:txXfrm>
        <a:off x="2674461" y="2054586"/>
        <a:ext cx="2787981" cy="157945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1A25A-95AB-4C8D-BDE9-2B9A857DFCEB}" type="datetimeFigureOut">
              <a:rPr lang="pt-BR" smtClean="0"/>
              <a:pPr/>
              <a:t>21/08/2015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8BF88-9283-4755-9205-8C60A054790F}" type="slidenum">
              <a:rPr lang="pt-BR" smtClean="0"/>
              <a:pPr/>
              <a:t>‹nº›</a:t>
            </a:fld>
            <a:endParaRPr lang="pt-BR"/>
          </a:p>
        </p:txBody>
      </p:sp>
    </p:spTree>
    <p:extLst>
      <p:ext uri="{BB962C8B-B14F-4D97-AF65-F5344CB8AC3E}">
        <p14:creationId xmlns:p14="http://schemas.microsoft.com/office/powerpoint/2010/main" val="88903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9F8BF88-9283-4755-9205-8C60A054790F}" type="slidenum">
              <a:rPr lang="pt-BR" smtClean="0"/>
              <a:pPr/>
              <a:t>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381000" y="4853411"/>
            <a:ext cx="8458200" cy="1222375"/>
          </a:xfrm>
        </p:spPr>
        <p:txBody>
          <a:bodyPr anchor="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2" name="Espaço Reservado para Rodapé 1"/>
          <p:cNvSpPr>
            <a:spLocks noGrp="1"/>
          </p:cNvSpPr>
          <p:nvPr>
            <p:ph type="ftr" sz="quarter" idx="11"/>
          </p:nvPr>
        </p:nvSpPr>
        <p:spPr/>
        <p:txBody>
          <a:bodyPr/>
          <a:lstStyle/>
          <a:p>
            <a:endParaRPr lang="pt-BR"/>
          </a:p>
        </p:txBody>
      </p:sp>
      <p:sp>
        <p:nvSpPr>
          <p:cNvPr id="15" name="Espaço Reservado para Número de Slide 14"/>
          <p:cNvSpPr>
            <a:spLocks noGrp="1"/>
          </p:cNvSpPr>
          <p:nvPr>
            <p:ph type="sldNum" sz="quarter" idx="12"/>
          </p:nvPr>
        </p:nvSpPr>
        <p:spPr>
          <a:xfrm>
            <a:off x="8229600" y="6473952"/>
            <a:ext cx="758952" cy="246888"/>
          </a:xfrm>
        </p:spPr>
        <p:txBody>
          <a:bodyPr/>
          <a:lstStyle/>
          <a:p>
            <a:fld id="{0AAFF1DA-B9A6-4912-B1DC-7BEF0B0CA34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AFF1DA-B9A6-4912-B1DC-7BEF0B0CA34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AFF1DA-B9A6-4912-B1DC-7BEF0B0CA34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smtClean="0"/>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19" name="Espaço Reservado para Rodapé 18"/>
          <p:cNvSpPr>
            <a:spLocks noGrp="1"/>
          </p:cNvSpPr>
          <p:nvPr>
            <p:ph type="ftr" sz="quarter" idx="11"/>
          </p:nvPr>
        </p:nvSpPr>
        <p:spPr>
          <a:xfrm>
            <a:off x="3581400" y="76200"/>
            <a:ext cx="2895600" cy="288925"/>
          </a:xfrm>
        </p:spPr>
        <p:txBody>
          <a:bodyPr/>
          <a:lstStyle/>
          <a:p>
            <a:endParaRPr lang="pt-BR"/>
          </a:p>
        </p:txBody>
      </p:sp>
      <p:sp>
        <p:nvSpPr>
          <p:cNvPr id="16" name="Espaço Reservado para Número de Slide 15"/>
          <p:cNvSpPr>
            <a:spLocks noGrp="1"/>
          </p:cNvSpPr>
          <p:nvPr>
            <p:ph type="sldNum" sz="quarter" idx="12"/>
          </p:nvPr>
        </p:nvSpPr>
        <p:spPr>
          <a:xfrm>
            <a:off x="8229600" y="6473952"/>
            <a:ext cx="758952" cy="246888"/>
          </a:xfrm>
        </p:spPr>
        <p:txBody>
          <a:bodyPr/>
          <a:lstStyle/>
          <a:p>
            <a:fld id="{0AAFF1DA-B9A6-4912-B1DC-7BEF0B0CA34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9" name="Espaço Reservado para Data 18"/>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11" name="Espaço Reservado para Rodapé 10"/>
          <p:cNvSpPr>
            <a:spLocks noGrp="1"/>
          </p:cNvSpPr>
          <p:nvPr>
            <p:ph type="ftr" sz="quarter" idx="11"/>
          </p:nvPr>
        </p:nvSpPr>
        <p:spPr/>
        <p:txBody>
          <a:bodyPr/>
          <a:lstStyle/>
          <a:p>
            <a:endParaRPr lang="pt-BR"/>
          </a:p>
        </p:txBody>
      </p:sp>
      <p:sp>
        <p:nvSpPr>
          <p:cNvPr id="16" name="Espaço Reservado para Número de Slide 15"/>
          <p:cNvSpPr>
            <a:spLocks noGrp="1"/>
          </p:cNvSpPr>
          <p:nvPr>
            <p:ph type="sldNum" sz="quarter" idx="12"/>
          </p:nvPr>
        </p:nvSpPr>
        <p:spPr/>
        <p:txBody>
          <a:bodyPr/>
          <a:lstStyle/>
          <a:p>
            <a:fld id="{0AAFF1DA-B9A6-4912-B1DC-7BEF0B0CA347}" type="slidenum">
              <a:rPr lang="pt-BR" smtClean="0"/>
              <a:pPr/>
              <a:t>‹nº›</a:t>
            </a:fld>
            <a:endParaRPr lang="pt-B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10" name="Espaço Reservado para Rodapé 9"/>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0AAFF1DA-B9A6-4912-B1DC-7BEF0B0CA34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229600" y="6477000"/>
            <a:ext cx="762000" cy="246888"/>
          </a:xfrm>
        </p:spPr>
        <p:txBody>
          <a:bodyPr/>
          <a:lstStyle/>
          <a:p>
            <a:fld id="{0AAFF1DA-B9A6-4912-B1DC-7BEF0B0CA347}" type="slidenum">
              <a:rPr lang="pt-BR" smtClean="0"/>
              <a:pPr/>
              <a:t>‹nº›</a:t>
            </a:fld>
            <a:endParaRPr lang="pt-BR"/>
          </a:p>
        </p:txBody>
      </p:sp>
      <p:sp>
        <p:nvSpPr>
          <p:cNvPr id="11" name="Conector reto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21" name="Espaço Reservado para Rodapé 20"/>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AFF1DA-B9A6-4912-B1DC-7BEF0B0CA34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24" name="Espaço Reservado para Rodapé 23"/>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AFF1DA-B9A6-4912-B1DC-7BEF0B0CA34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29" name="Espaço Reservado para Rodapé 28"/>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AFF1DA-B9A6-4912-B1DC-7BEF0B0CA34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smtClean="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2793F79C-2CDC-46F4-AFA7-C73DB1CF1F88}"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0AAFF1DA-B9A6-4912-B1DC-7BEF0B0CA347}" type="slidenum">
              <a:rPr lang="pt-BR" smtClean="0"/>
              <a:pPr/>
              <a:t>‹nº›</a:t>
            </a:fld>
            <a:endParaRPr lang="pt-BR"/>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793F79C-2CDC-46F4-AFA7-C73DB1CF1F88}" type="datetimeFigureOut">
              <a:rPr lang="pt-BR" smtClean="0"/>
              <a:pPr/>
              <a:t>21/08/2015</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AAFF1DA-B9A6-4912-B1DC-7BEF0B0CA347}" type="slidenum">
              <a:rPr lang="pt-BR" smtClean="0"/>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kumimoji="0" lang="pt-BR" smtClean="0"/>
              <a:t>Clique para editar o estilo do título mestre</a:t>
            </a:r>
            <a:endParaRPr kumimoji="0" lang="en-US"/>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RISLAIDE\Downloads\th.jpg"/>
          <p:cNvPicPr>
            <a:picLocks noChangeAspect="1" noChangeArrowheads="1"/>
          </p:cNvPicPr>
          <p:nvPr/>
        </p:nvPicPr>
        <p:blipFill>
          <a:blip r:embed="rId2" cstate="print"/>
          <a:srcRect/>
          <a:stretch>
            <a:fillRect/>
          </a:stretch>
        </p:blipFill>
        <p:spPr bwMode="auto">
          <a:xfrm>
            <a:off x="2054503" y="332656"/>
            <a:ext cx="5109785" cy="6340678"/>
          </a:xfrm>
          <a:prstGeom prst="rect">
            <a:avLst/>
          </a:prstGeom>
          <a:noFill/>
        </p:spPr>
      </p:pic>
      <p:sp>
        <p:nvSpPr>
          <p:cNvPr id="35841" name="Rectangle 1"/>
          <p:cNvSpPr>
            <a:spLocks noChangeArrowheads="1"/>
          </p:cNvSpPr>
          <p:nvPr/>
        </p:nvSpPr>
        <p:spPr bwMode="auto">
          <a:xfrm>
            <a:off x="107504" y="517322"/>
            <a:ext cx="856895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UNIVERSIDADE ABERTA DO SUS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UNIVERSIDADE FEDERAL DE PELOTAS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Especialização em Saúde da Família</a:t>
            </a:r>
            <a:endPar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endParaRPr lang="es-ES" sz="2000" dirty="0" smtClean="0">
              <a:solidFill>
                <a:srgbClr val="000000"/>
              </a:solidFill>
              <a:latin typeface="Arial" pitchFamily="34" charset="0"/>
              <a:ea typeface="Calibri" pitchFamily="34" charset="0"/>
              <a:cs typeface="Arial" pitchFamily="34" charset="0"/>
            </a:endParaRPr>
          </a:p>
          <a:p>
            <a:pPr indent="539750" algn="ctr" eaLnBrk="0" fontAlgn="base" hangingPunct="0">
              <a:spcBef>
                <a:spcPct val="0"/>
              </a:spcBef>
              <a:spcAft>
                <a:spcPct val="0"/>
              </a:spcAft>
            </a:pPr>
            <a:r>
              <a:rPr lang="pt-BR" sz="2000" b="1" dirty="0" smtClean="0">
                <a:latin typeface="Arial" pitchFamily="34" charset="0"/>
                <a:cs typeface="Arial" pitchFamily="34" charset="0"/>
              </a:rPr>
              <a:t>Trabalho de Conclusão de Curso</a:t>
            </a:r>
          </a:p>
          <a:p>
            <a:pPr indent="539750" algn="ctr" eaLnBrk="0" fontAlgn="base" hangingPunct="0">
              <a:spcBef>
                <a:spcPct val="0"/>
              </a:spcBef>
              <a:spcAft>
                <a:spcPct val="0"/>
              </a:spcAft>
            </a:pPr>
            <a:endParaRPr lang="pt-BR" sz="2000" dirty="0" smtClean="0">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endParaRPr lang="es-ES" sz="2400" dirty="0" smtClean="0">
              <a:solidFill>
                <a:srgbClr val="000000"/>
              </a:solidFill>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ângulo 5"/>
          <p:cNvSpPr/>
          <p:nvPr/>
        </p:nvSpPr>
        <p:spPr>
          <a:xfrm>
            <a:off x="251520" y="2708920"/>
            <a:ext cx="8424936" cy="4524315"/>
          </a:xfrm>
          <a:prstGeom prst="rect">
            <a:avLst/>
          </a:prstGeom>
        </p:spPr>
        <p:txBody>
          <a:bodyPr wrap="square">
            <a:spAutoFit/>
          </a:bodyPr>
          <a:lstStyle/>
          <a:p>
            <a:pPr algn="ctr"/>
            <a:r>
              <a:rPr lang="pt-BR" sz="2400" b="1" dirty="0" smtClean="0">
                <a:effectLst>
                  <a:outerShdw blurRad="38100" dist="38100" dir="2700000" algn="tl">
                    <a:srgbClr val="000000">
                      <a:alpha val="43137"/>
                    </a:srgbClr>
                  </a:outerShdw>
                </a:effectLst>
                <a:latin typeface="Arial" pitchFamily="34" charset="0"/>
                <a:cs typeface="Arial" pitchFamily="34" charset="0"/>
              </a:rPr>
              <a:t>Melhoria da Atenção à Saúde da Criança de 0 a 72 meses na UBS Ipueiras II, Picos, PI.</a:t>
            </a:r>
          </a:p>
          <a:p>
            <a:pPr algn="ctr"/>
            <a:endParaRPr lang="pt-BR" sz="2400" b="1" dirty="0" smtClean="0">
              <a:effectLst>
                <a:outerShdw blurRad="38100" dist="38100" dir="2700000" algn="tl">
                  <a:srgbClr val="000000">
                    <a:alpha val="43137"/>
                  </a:srgbClr>
                </a:outerShdw>
              </a:effectLst>
              <a:latin typeface="Arial" pitchFamily="34" charset="0"/>
              <a:cs typeface="Arial" pitchFamily="34" charset="0"/>
            </a:endParaRPr>
          </a:p>
          <a:p>
            <a:endParaRPr lang="es-ES" sz="2400" b="1" dirty="0">
              <a:latin typeface="Arial" pitchFamily="34" charset="0"/>
              <a:cs typeface="Arial" pitchFamily="34" charset="0"/>
            </a:endParaRPr>
          </a:p>
          <a:p>
            <a:pPr algn="ctr"/>
            <a:r>
              <a:rPr lang="es-ES" sz="2400" b="1" dirty="0" smtClean="0">
                <a:latin typeface="Arial" pitchFamily="34" charset="0"/>
                <a:cs typeface="Arial" pitchFamily="34" charset="0"/>
              </a:rPr>
              <a:t>Marisleidy Tarrat Pons </a:t>
            </a:r>
          </a:p>
          <a:p>
            <a:pPr algn="ctr"/>
            <a:endParaRPr lang="es-ES" sz="2400" b="1" dirty="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r>
              <a:rPr lang="es-ES" sz="2000" b="1" dirty="0" smtClean="0">
                <a:latin typeface="Arial" pitchFamily="34" charset="0"/>
                <a:cs typeface="Arial" pitchFamily="34" charset="0"/>
              </a:rPr>
              <a:t>Pelotas, 2015.</a:t>
            </a:r>
            <a:endParaRPr lang="pt-BR" sz="2000" b="1" dirty="0" smtClean="0">
              <a:latin typeface="Arial" pitchFamily="34" charset="0"/>
              <a:cs typeface="Arial" pitchFamily="34" charset="0"/>
            </a:endParaRPr>
          </a:p>
          <a:p>
            <a:endParaRPr lang="pt-BR" sz="2400" b="1" dirty="0" smtClean="0">
              <a:latin typeface="Arial" pitchFamily="34" charset="0"/>
              <a:cs typeface="Arial" pitchFamily="34" charset="0"/>
            </a:endParaRPr>
          </a:p>
          <a:p>
            <a:endParaRPr lang="es-ES" sz="2400" b="1" dirty="0" smtClean="0">
              <a:latin typeface="Arial" pitchFamily="34" charset="0"/>
              <a:cs typeface="Arial" pitchFamily="34" charset="0"/>
            </a:endParaRPr>
          </a:p>
          <a:p>
            <a:endParaRPr lang="es-ES" sz="2400" b="1" dirty="0" smtClean="0">
              <a:latin typeface="Arial" pitchFamily="34" charset="0"/>
              <a:cs typeface="Arial" pitchFamily="34" charset="0"/>
            </a:endParaRPr>
          </a:p>
          <a:p>
            <a:endParaRPr lang="pt-B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0593" y="476672"/>
            <a:ext cx="8424936" cy="4370427"/>
          </a:xfrm>
          <a:prstGeom prst="rect">
            <a:avLst/>
          </a:prstGeom>
        </p:spPr>
        <p:txBody>
          <a:bodyPr wrap="square">
            <a:spAutoFit/>
          </a:bodyPr>
          <a:lstStyle/>
          <a:p>
            <a:pPr algn="ctr"/>
            <a:r>
              <a:rPr lang="pt-BR" sz="2400" b="1" dirty="0" smtClean="0">
                <a:solidFill>
                  <a:srgbClr val="000000"/>
                </a:solidFill>
                <a:latin typeface="Arial" pitchFamily="34" charset="0"/>
                <a:cs typeface="Arial" pitchFamily="34" charset="0"/>
              </a:rPr>
              <a:t>INTRODUÇÃO</a:t>
            </a:r>
            <a:endParaRPr lang="pt-BR" sz="2400" b="1" dirty="0">
              <a:solidFill>
                <a:srgbClr val="000000"/>
              </a:solidFill>
              <a:latin typeface="Arial" pitchFamily="34" charset="0"/>
              <a:cs typeface="Arial" pitchFamily="34" charset="0"/>
            </a:endParaRPr>
          </a:p>
          <a:p>
            <a:r>
              <a:rPr lang="pt-BR" sz="2400" b="1" dirty="0" smtClean="0">
                <a:solidFill>
                  <a:srgbClr val="000000"/>
                </a:solidFill>
                <a:latin typeface="Arial" pitchFamily="34" charset="0"/>
                <a:cs typeface="Arial" pitchFamily="34" charset="0"/>
              </a:rPr>
              <a:t>Situação da ação antes da intervenção</a:t>
            </a:r>
            <a:endParaRPr lang="pt-BR" sz="2400" b="1" dirty="0">
              <a:solidFill>
                <a:srgbClr val="000000"/>
              </a:solidFill>
              <a:latin typeface="Arial" pitchFamily="34" charset="0"/>
              <a:cs typeface="Arial" pitchFamily="34" charset="0"/>
            </a:endParaRPr>
          </a:p>
          <a:p>
            <a:pPr algn="just">
              <a:lnSpc>
                <a:spcPct val="150000"/>
              </a:lnSpc>
            </a:pPr>
            <a:endParaRPr lang="pt-BR" sz="2000" dirty="0" smtClean="0">
              <a:solidFill>
                <a:srgbClr val="070605"/>
              </a:solidFill>
              <a:latin typeface="Arial" pitchFamily="34" charset="0"/>
              <a:cs typeface="Arial" pitchFamily="34" charset="0"/>
            </a:endParaRPr>
          </a:p>
          <a:p>
            <a:pPr algn="just">
              <a:lnSpc>
                <a:spcPct val="150000"/>
              </a:lnSpc>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O </a:t>
            </a:r>
            <a:r>
              <a:rPr lang="pt-BR" sz="2000" dirty="0">
                <a:solidFill>
                  <a:srgbClr val="070605"/>
                </a:solidFill>
                <a:latin typeface="Arial" pitchFamily="34" charset="0"/>
                <a:cs typeface="Arial" pitchFamily="34" charset="0"/>
              </a:rPr>
              <a:t>atendimento de puericultura </a:t>
            </a:r>
            <a:r>
              <a:rPr lang="pt-BR" sz="2000" dirty="0" smtClean="0">
                <a:solidFill>
                  <a:srgbClr val="070605"/>
                </a:solidFill>
                <a:latin typeface="Arial" pitchFamily="34" charset="0"/>
                <a:cs typeface="Arial" pitchFamily="34" charset="0"/>
              </a:rPr>
              <a:t>na </a:t>
            </a:r>
            <a:r>
              <a:rPr lang="pt-BR" sz="2000" dirty="0">
                <a:solidFill>
                  <a:srgbClr val="070605"/>
                </a:solidFill>
                <a:latin typeface="Arial" pitchFamily="34" charset="0"/>
                <a:cs typeface="Arial" pitchFamily="34" charset="0"/>
              </a:rPr>
              <a:t>UBS </a:t>
            </a:r>
            <a:r>
              <a:rPr lang="pt-BR" sz="2000" dirty="0" smtClean="0">
                <a:solidFill>
                  <a:srgbClr val="070605"/>
                </a:solidFill>
                <a:latin typeface="Arial" pitchFamily="34" charset="0"/>
                <a:cs typeface="Arial" pitchFamily="34" charset="0"/>
              </a:rPr>
              <a:t>acontecia em </a:t>
            </a:r>
            <a:r>
              <a:rPr lang="pt-BR" sz="2000" dirty="0">
                <a:solidFill>
                  <a:srgbClr val="070605"/>
                </a:solidFill>
                <a:latin typeface="Arial" pitchFamily="34" charset="0"/>
                <a:cs typeface="Arial" pitchFamily="34" charset="0"/>
              </a:rPr>
              <a:t>um turno por semana, </a:t>
            </a:r>
            <a:r>
              <a:rPr lang="pt-BR" sz="2000" dirty="0" smtClean="0">
                <a:solidFill>
                  <a:srgbClr val="070605"/>
                </a:solidFill>
                <a:latin typeface="Arial" pitchFamily="34" charset="0"/>
                <a:cs typeface="Arial" pitchFamily="34" charset="0"/>
              </a:rPr>
              <a:t>com a </a:t>
            </a:r>
            <a:r>
              <a:rPr lang="pt-BR" sz="2000" dirty="0">
                <a:solidFill>
                  <a:srgbClr val="070605"/>
                </a:solidFill>
                <a:latin typeface="Arial" pitchFamily="34" charset="0"/>
                <a:cs typeface="Arial" pitchFamily="34" charset="0"/>
              </a:rPr>
              <a:t>participação da maioria dos profissionais de </a:t>
            </a:r>
            <a:r>
              <a:rPr lang="pt-BR" sz="2000" dirty="0" smtClean="0">
                <a:solidFill>
                  <a:srgbClr val="070605"/>
                </a:solidFill>
                <a:latin typeface="Arial" pitchFamily="34" charset="0"/>
                <a:cs typeface="Arial" pitchFamily="34" charset="0"/>
              </a:rPr>
              <a:t>saúde.</a:t>
            </a:r>
          </a:p>
          <a:p>
            <a:pPr algn="just">
              <a:lnSpc>
                <a:spcPct val="150000"/>
              </a:lnSpc>
            </a:pPr>
            <a:r>
              <a:rPr lang="pt-BR" sz="2000" dirty="0" smtClean="0">
                <a:solidFill>
                  <a:srgbClr val="070605"/>
                </a:solidFill>
                <a:latin typeface="Arial" pitchFamily="34" charset="0"/>
                <a:cs typeface="Arial" pitchFamily="34" charset="0"/>
              </a:rPr>
              <a:t>	A </a:t>
            </a:r>
            <a:r>
              <a:rPr lang="pt-BR" sz="2000" dirty="0">
                <a:solidFill>
                  <a:srgbClr val="070605"/>
                </a:solidFill>
                <a:latin typeface="Arial" pitchFamily="34" charset="0"/>
                <a:cs typeface="Arial" pitchFamily="34" charset="0"/>
              </a:rPr>
              <a:t>cobertura do atendimento a saúde da </a:t>
            </a:r>
            <a:r>
              <a:rPr lang="pt-BR" sz="2000" dirty="0" smtClean="0">
                <a:solidFill>
                  <a:srgbClr val="070605"/>
                </a:solidFill>
                <a:latin typeface="Arial" pitchFamily="34" charset="0"/>
                <a:cs typeface="Arial" pitchFamily="34" charset="0"/>
              </a:rPr>
              <a:t>criança antes do desenvolvimento do projeto de intervenção  estava </a:t>
            </a:r>
            <a:r>
              <a:rPr lang="pt-BR" sz="2000" dirty="0">
                <a:solidFill>
                  <a:srgbClr val="070605"/>
                </a:solidFill>
                <a:latin typeface="Arial" pitchFamily="34" charset="0"/>
                <a:cs typeface="Arial" pitchFamily="34" charset="0"/>
              </a:rPr>
              <a:t>abaixo da </a:t>
            </a:r>
            <a:r>
              <a:rPr lang="pt-BR" sz="2000" dirty="0" smtClean="0">
                <a:solidFill>
                  <a:srgbClr val="070605"/>
                </a:solidFill>
                <a:latin typeface="Arial" pitchFamily="34" charset="0"/>
                <a:cs typeface="Arial" pitchFamily="34" charset="0"/>
              </a:rPr>
              <a:t>estimativa</a:t>
            </a: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do Caderno de Ações Programáticas,  </a:t>
            </a:r>
            <a:r>
              <a:rPr lang="pt-BR" sz="2000" dirty="0">
                <a:solidFill>
                  <a:srgbClr val="070605"/>
                </a:solidFill>
                <a:latin typeface="Arial" pitchFamily="34" charset="0"/>
                <a:cs typeface="Arial" pitchFamily="34" charset="0"/>
              </a:rPr>
              <a:t>contando a unidade </a:t>
            </a:r>
            <a:r>
              <a:rPr lang="pt-BR" sz="2000" dirty="0" smtClean="0">
                <a:solidFill>
                  <a:srgbClr val="070605"/>
                </a:solidFill>
                <a:latin typeface="Arial" pitchFamily="34" charset="0"/>
                <a:cs typeface="Arial" pitchFamily="34" charset="0"/>
              </a:rPr>
              <a:t>com </a:t>
            </a:r>
            <a:r>
              <a:rPr lang="pt-BR" sz="2000" dirty="0">
                <a:solidFill>
                  <a:srgbClr val="070605"/>
                </a:solidFill>
                <a:latin typeface="Arial" pitchFamily="34" charset="0"/>
                <a:cs typeface="Arial" pitchFamily="34" charset="0"/>
              </a:rPr>
              <a:t>uma cobertura </a:t>
            </a:r>
            <a:r>
              <a:rPr lang="pt-BR" sz="2000" dirty="0" smtClean="0">
                <a:solidFill>
                  <a:srgbClr val="070605"/>
                </a:solidFill>
                <a:latin typeface="Arial" pitchFamily="34" charset="0"/>
                <a:cs typeface="Arial" pitchFamily="34" charset="0"/>
              </a:rPr>
              <a:t>de </a:t>
            </a:r>
            <a:r>
              <a:rPr lang="pt-BR" sz="2000" dirty="0">
                <a:solidFill>
                  <a:srgbClr val="070605"/>
                </a:solidFill>
                <a:latin typeface="Arial" pitchFamily="34" charset="0"/>
                <a:cs typeface="Arial" pitchFamily="34" charset="0"/>
              </a:rPr>
              <a:t>58 </a:t>
            </a:r>
            <a:r>
              <a:rPr lang="pt-BR" sz="2000" dirty="0" smtClean="0">
                <a:solidFill>
                  <a:srgbClr val="070605"/>
                </a:solidFill>
                <a:latin typeface="Arial" pitchFamily="34" charset="0"/>
                <a:cs typeface="Arial" pitchFamily="34" charset="0"/>
              </a:rPr>
              <a:t>%.</a:t>
            </a:r>
            <a:endParaRPr lang="pt-BR" sz="2000" dirty="0">
              <a:solidFill>
                <a:srgbClr val="070605"/>
              </a:solidFill>
              <a:latin typeface="Arial" pitchFamily="34" charset="0"/>
              <a:cs typeface="Arial" pitchFamily="34" charset="0"/>
            </a:endParaRPr>
          </a:p>
          <a:p>
            <a:endParaRPr lang="pt-B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196752"/>
            <a:ext cx="8208912" cy="1938992"/>
          </a:xfrm>
          <a:prstGeom prst="rect">
            <a:avLst/>
          </a:prstGeom>
        </p:spPr>
        <p:txBody>
          <a:bodyPr wrap="square">
            <a:spAutoFit/>
          </a:bodyPr>
          <a:lstStyle/>
          <a:p>
            <a:pPr algn="ctr"/>
            <a:r>
              <a:rPr lang="pt-BR" sz="2400" b="1" dirty="0">
                <a:solidFill>
                  <a:srgbClr val="070605"/>
                </a:solidFill>
                <a:latin typeface="Arial" pitchFamily="34" charset="0"/>
                <a:cs typeface="Arial" pitchFamily="34" charset="0"/>
              </a:rPr>
              <a:t>Objetivo </a:t>
            </a:r>
            <a:r>
              <a:rPr lang="pt-BR" sz="2400" b="1" dirty="0" smtClean="0">
                <a:solidFill>
                  <a:srgbClr val="070605"/>
                </a:solidFill>
                <a:latin typeface="Arial" pitchFamily="34" charset="0"/>
                <a:cs typeface="Arial" pitchFamily="34" charset="0"/>
              </a:rPr>
              <a:t>geral</a:t>
            </a:r>
          </a:p>
          <a:p>
            <a:pPr algn="ctr"/>
            <a:endParaRPr lang="pt-BR" sz="2400" b="1" dirty="0">
              <a:solidFill>
                <a:srgbClr val="070605"/>
              </a:solidFill>
              <a:latin typeface="Arial" pitchFamily="34" charset="0"/>
              <a:cs typeface="Arial" pitchFamily="34" charset="0"/>
            </a:endParaRPr>
          </a:p>
          <a:p>
            <a:pPr algn="ctr">
              <a:lnSpc>
                <a:spcPct val="150000"/>
              </a:lnSpc>
            </a:pPr>
            <a:r>
              <a:rPr lang="pt-BR" sz="2400" dirty="0" smtClean="0">
                <a:solidFill>
                  <a:srgbClr val="070605"/>
                </a:solidFill>
                <a:latin typeface="Arial" pitchFamily="34" charset="0"/>
                <a:cs typeface="Arial" pitchFamily="34" charset="0"/>
              </a:rPr>
              <a:t>Melhorar </a:t>
            </a:r>
            <a:r>
              <a:rPr lang="pt-BR" sz="2400" dirty="0">
                <a:solidFill>
                  <a:srgbClr val="070605"/>
                </a:solidFill>
                <a:latin typeface="Arial" pitchFamily="34" charset="0"/>
                <a:cs typeface="Arial" pitchFamily="34" charset="0"/>
              </a:rPr>
              <a:t>a atenção a saúde das crianças de 0 a 72 meses de idade na UBS Ipueiras II, Picos ,PI.</a:t>
            </a:r>
          </a:p>
        </p:txBody>
      </p:sp>
      <p:pic>
        <p:nvPicPr>
          <p:cNvPr id="1026" name="Picture 2" descr="http://www.danieleassesgestante.com.br/wp-content/uploads/2015/03/puericultu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356992"/>
            <a:ext cx="4572677" cy="3049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rot="10800000" flipV="1">
            <a:off x="516090" y="1041703"/>
            <a:ext cx="7992888" cy="3816332"/>
          </a:xfrm>
          <a:prstGeom prst="rect">
            <a:avLst/>
          </a:prstGeom>
          <a:noFill/>
          <a:ln w="9525">
            <a:noFill/>
            <a:miter lim="800000"/>
            <a:headEnd/>
            <a:tailEnd/>
          </a:ln>
          <a:effectLst/>
        </p:spPr>
        <p:txBody>
          <a:bodyPr vert="horz" wrap="square" lIns="91440" tIns="152352" rIns="91440" bIns="152352"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rgbClr val="070605"/>
                </a:solidFill>
                <a:effectLst/>
                <a:latin typeface="Arial" pitchFamily="34" charset="0"/>
                <a:ea typeface="Times New Roman" pitchFamily="18" charset="0"/>
                <a:cs typeface="Times New Roman" pitchFamily="18" charset="0"/>
              </a:rPr>
              <a:t>METODOLOGIA</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rgbClr val="070605"/>
              </a:solidFill>
              <a:effectLst/>
              <a:latin typeface="Arial" pitchFamily="34" charset="0"/>
              <a:ea typeface="Times New Roman" pitchFamily="18" charset="0"/>
              <a:cs typeface="Times New Roman" pitchFamily="18" charset="0"/>
            </a:endParaRPr>
          </a:p>
          <a:p>
            <a:pPr marL="0" marR="0" lvl="0" indent="450850" algn="just" defTabSz="914400" rtl="0" eaLnBrk="1" fontAlgn="base" latinLnBrk="0" hangingPunct="1">
              <a:lnSpc>
                <a:spcPct val="150000"/>
              </a:lnSpc>
              <a:spcBef>
                <a:spcPct val="0"/>
              </a:spcBef>
              <a:spcAft>
                <a:spcPct val="0"/>
              </a:spcAft>
              <a:buClrTx/>
              <a:buSzTx/>
              <a:buFontTx/>
              <a:buNone/>
              <a:tabLst/>
            </a:pPr>
            <a:r>
              <a:rPr kumimoji="0" lang="pt-BR" sz="2000" b="0" i="0" u="none" strike="noStrike" cap="none" normalizeH="0" baseline="0" dirty="0" smtClean="0">
                <a:ln>
                  <a:noFill/>
                </a:ln>
                <a:solidFill>
                  <a:srgbClr val="070605"/>
                </a:solidFill>
                <a:effectLst/>
                <a:latin typeface="Arial" pitchFamily="34" charset="0"/>
                <a:ea typeface="Calibri" pitchFamily="34" charset="0"/>
                <a:cs typeface="Times New Roman" pitchFamily="18" charset="0"/>
              </a:rPr>
              <a:t>Este projeto foi estruturado para ser desenvolvido no período de 12 semanas na USF </a:t>
            </a:r>
            <a:r>
              <a:rPr kumimoji="0" lang="pt-BR" sz="2000" b="1" i="0" u="none" strike="noStrike" cap="none" normalizeH="0" baseline="0" dirty="0" smtClean="0">
                <a:ln>
                  <a:noFill/>
                </a:ln>
                <a:solidFill>
                  <a:srgbClr val="070605"/>
                </a:solidFill>
                <a:effectLst/>
                <a:latin typeface="Arial" pitchFamily="34" charset="0"/>
                <a:ea typeface="Calibri" pitchFamily="34" charset="0"/>
                <a:cs typeface="Times New Roman" pitchFamily="18" charset="0"/>
              </a:rPr>
              <a:t>Ipueiras II</a:t>
            </a:r>
            <a:r>
              <a:rPr kumimoji="0" lang="pt-BR" sz="2000" b="0" i="0" u="none" strike="noStrike" cap="none" normalizeH="0" baseline="0" dirty="0" smtClean="0">
                <a:ln>
                  <a:noFill/>
                </a:ln>
                <a:solidFill>
                  <a:srgbClr val="070605"/>
                </a:solidFill>
                <a:effectLst/>
                <a:latin typeface="Arial" pitchFamily="34" charset="0"/>
                <a:ea typeface="Calibri" pitchFamily="34" charset="0"/>
                <a:cs typeface="Times New Roman" pitchFamily="18" charset="0"/>
              </a:rPr>
              <a:t>, no município Picos, PI. </a:t>
            </a:r>
          </a:p>
          <a:p>
            <a:pPr marL="0" marR="0" lvl="0" indent="450850" algn="just" defTabSz="914400" rtl="0" eaLnBrk="1" fontAlgn="base" latinLnBrk="0" hangingPunct="1">
              <a:lnSpc>
                <a:spcPct val="150000"/>
              </a:lnSpc>
              <a:spcBef>
                <a:spcPct val="0"/>
              </a:spcBef>
              <a:spcAft>
                <a:spcPct val="0"/>
              </a:spcAft>
              <a:buClrTx/>
              <a:buSzTx/>
              <a:buFontTx/>
              <a:buNone/>
              <a:tabLst/>
            </a:pPr>
            <a:r>
              <a:rPr kumimoji="0" lang="pt-BR" sz="2000" b="0" i="0" u="none" strike="noStrike" cap="none" normalizeH="0" baseline="0" dirty="0" smtClean="0">
                <a:ln>
                  <a:noFill/>
                </a:ln>
                <a:solidFill>
                  <a:srgbClr val="070605"/>
                </a:solidFill>
                <a:effectLst/>
                <a:latin typeface="Arial" pitchFamily="34" charset="0"/>
                <a:ea typeface="Calibri" pitchFamily="34" charset="0"/>
                <a:cs typeface="Times New Roman" pitchFamily="18" charset="0"/>
              </a:rPr>
              <a:t>A população alvo foi as crianças de 0 a 72 meses de idade pertencentes a área de abrangência e os profissionais da equipe multidisciplinar</a:t>
            </a:r>
            <a:r>
              <a:rPr kumimoji="0" lang="pt-BR" sz="2000" b="0" i="0" u="none" strike="noStrike" cap="none" normalizeH="0" dirty="0" smtClean="0">
                <a:ln>
                  <a:noFill/>
                </a:ln>
                <a:solidFill>
                  <a:srgbClr val="070605"/>
                </a:solidFill>
                <a:effectLst/>
                <a:latin typeface="Arial" pitchFamily="34" charset="0"/>
                <a:ea typeface="Calibri" pitchFamily="34" charset="0"/>
                <a:cs typeface="Times New Roman" pitchFamily="18" charset="0"/>
              </a:rPr>
              <a:t> foram</a:t>
            </a:r>
            <a:r>
              <a:rPr kumimoji="0" lang="pt-BR" sz="2000" b="0" i="0" u="none" strike="noStrike" cap="none" normalizeH="0" baseline="0" dirty="0" smtClean="0">
                <a:ln>
                  <a:noFill/>
                </a:ln>
                <a:solidFill>
                  <a:srgbClr val="070605"/>
                </a:solidFill>
                <a:effectLst/>
                <a:latin typeface="Arial" pitchFamily="34" charset="0"/>
                <a:ea typeface="Calibri" pitchFamily="34" charset="0"/>
                <a:cs typeface="Times New Roman" pitchFamily="18" charset="0"/>
              </a:rPr>
              <a:t> os responsáveis pelo desenvolvimento da intervenção. </a:t>
            </a:r>
            <a:endParaRPr kumimoji="0" lang="pt-BR" sz="2000" b="0" i="0" u="none" strike="noStrike" cap="none" normalizeH="0" baseline="0" dirty="0" smtClean="0">
              <a:ln>
                <a:noFill/>
              </a:ln>
              <a:solidFill>
                <a:srgbClr val="070605"/>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539552" y="620688"/>
          <a:ext cx="813690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457200"/>
            <a:ext cx="8686800" cy="595536"/>
          </a:xfrm>
        </p:spPr>
        <p:txBody>
          <a:bodyPr>
            <a:normAutofit/>
          </a:bodyPr>
          <a:lstStyle/>
          <a:p>
            <a:pPr algn="ctr"/>
            <a:r>
              <a:rPr lang="pt-BR" sz="2400" b="1" dirty="0" smtClean="0">
                <a:solidFill>
                  <a:srgbClr val="070605"/>
                </a:solidFill>
                <a:latin typeface="Arial" pitchFamily="34" charset="0"/>
                <a:cs typeface="Arial" pitchFamily="34" charset="0"/>
              </a:rPr>
              <a:t>Metodologia - Logística </a:t>
            </a:r>
            <a:endParaRPr lang="pt-BR" sz="2400" b="1" dirty="0">
              <a:solidFill>
                <a:srgbClr val="070605"/>
              </a:solidFill>
              <a:latin typeface="Arial" pitchFamily="34" charset="0"/>
              <a:cs typeface="Arial" pitchFamily="34" charset="0"/>
            </a:endParaRPr>
          </a:p>
        </p:txBody>
      </p:sp>
      <p:sp>
        <p:nvSpPr>
          <p:cNvPr id="5" name="Espaço Reservado para Conteúdo 4"/>
          <p:cNvSpPr>
            <a:spLocks noGrp="1"/>
          </p:cNvSpPr>
          <p:nvPr>
            <p:ph idx="1"/>
          </p:nvPr>
        </p:nvSpPr>
        <p:spPr>
          <a:xfrm>
            <a:off x="304800" y="1124744"/>
            <a:ext cx="8686800" cy="5256584"/>
          </a:xfrm>
        </p:spPr>
        <p:txBody>
          <a:bodyPr>
            <a:normAutofit/>
          </a:bodyPr>
          <a:lstStyle/>
          <a:p>
            <a:pPr algn="ctr">
              <a:buNone/>
            </a:pPr>
            <a:r>
              <a:rPr lang="es-ES" sz="2000" b="1" u="sng" dirty="0" smtClean="0">
                <a:solidFill>
                  <a:srgbClr val="070605"/>
                </a:solidFill>
                <a:latin typeface="Arial" pitchFamily="34" charset="0"/>
                <a:cs typeface="Arial" pitchFamily="34" charset="0"/>
              </a:rPr>
              <a:t>MONITORAMENTO E AVALIA</a:t>
            </a:r>
            <a:r>
              <a:rPr lang="pt-BR" sz="2000" b="1" u="sng" dirty="0" smtClean="0">
                <a:solidFill>
                  <a:srgbClr val="070605"/>
                </a:solidFill>
                <a:latin typeface="Arial" pitchFamily="34" charset="0"/>
                <a:cs typeface="Arial" pitchFamily="34" charset="0"/>
              </a:rPr>
              <a:t>ÇÃO</a:t>
            </a:r>
          </a:p>
          <a:p>
            <a:pPr algn="ctr">
              <a:buNone/>
            </a:pPr>
            <a:endParaRPr lang="pt-BR" sz="2000" b="1" u="sng" dirty="0" smtClean="0">
              <a:solidFill>
                <a:srgbClr val="070605"/>
              </a:solidFill>
              <a:latin typeface="Arial" pitchFamily="34" charset="0"/>
              <a:cs typeface="Arial" pitchFamily="34" charset="0"/>
            </a:endParaRPr>
          </a:p>
          <a:p>
            <a:pPr algn="just">
              <a:buNone/>
            </a:pPr>
            <a:r>
              <a:rPr lang="pt-BR" sz="2000" b="1" dirty="0" smtClean="0">
                <a:solidFill>
                  <a:srgbClr val="070605"/>
                </a:solidFill>
                <a:latin typeface="Arial" pitchFamily="34" charset="0"/>
                <a:cs typeface="Arial" pitchFamily="34" charset="0"/>
              </a:rPr>
              <a:t>Materiais utilizados:</a:t>
            </a:r>
          </a:p>
          <a:p>
            <a:pPr algn="just">
              <a:buFont typeface="Wingdings" pitchFamily="2" charset="2"/>
              <a:buChar char="v"/>
            </a:pPr>
            <a:r>
              <a:rPr lang="pt-BR" sz="2000" dirty="0" smtClean="0">
                <a:solidFill>
                  <a:srgbClr val="070605"/>
                </a:solidFill>
                <a:latin typeface="Arial" pitchFamily="34" charset="0"/>
                <a:cs typeface="Arial" pitchFamily="34" charset="0"/>
              </a:rPr>
              <a:t> Fichas espelhos </a:t>
            </a:r>
          </a:p>
          <a:p>
            <a:pPr algn="just">
              <a:buFont typeface="Wingdings" pitchFamily="2" charset="2"/>
              <a:buChar char="v"/>
            </a:pPr>
            <a:r>
              <a:rPr lang="pt-BR" sz="2000" dirty="0" smtClean="0">
                <a:solidFill>
                  <a:srgbClr val="070605"/>
                </a:solidFill>
                <a:latin typeface="Arial" pitchFamily="34" charset="0"/>
                <a:cs typeface="Arial" pitchFamily="34" charset="0"/>
              </a:rPr>
              <a:t> Caderneta de saúde da criança</a:t>
            </a:r>
          </a:p>
          <a:p>
            <a:pPr algn="just">
              <a:buFont typeface="Wingdings" pitchFamily="2" charset="2"/>
              <a:buChar char="v"/>
            </a:pPr>
            <a:r>
              <a:rPr lang="pt-BR" sz="2000" dirty="0" smtClean="0">
                <a:solidFill>
                  <a:srgbClr val="070605"/>
                </a:solidFill>
                <a:latin typeface="Arial" pitchFamily="34" charset="0"/>
                <a:cs typeface="Arial" pitchFamily="34" charset="0"/>
              </a:rPr>
              <a:t> Planilha de coleta dos dados</a:t>
            </a:r>
          </a:p>
          <a:p>
            <a:pPr algn="just">
              <a:buFont typeface="Wingdings" pitchFamily="2" charset="2"/>
              <a:buChar char="v"/>
            </a:pPr>
            <a:r>
              <a:rPr lang="pt-BR" sz="2000" dirty="0" smtClean="0">
                <a:solidFill>
                  <a:srgbClr val="070605"/>
                </a:solidFill>
                <a:latin typeface="Arial" pitchFamily="34" charset="0"/>
                <a:cs typeface="Arial" pitchFamily="34" charset="0"/>
              </a:rPr>
              <a:t> Computador </a:t>
            </a:r>
          </a:p>
          <a:p>
            <a:pPr algn="just">
              <a:buNone/>
            </a:pPr>
            <a:r>
              <a:rPr lang="pt-BR" sz="2000" b="1" dirty="0" smtClean="0">
                <a:solidFill>
                  <a:srgbClr val="070605"/>
                </a:solidFill>
                <a:latin typeface="Arial" pitchFamily="34" charset="0"/>
                <a:cs typeface="Arial" pitchFamily="34" charset="0"/>
              </a:rPr>
              <a:t>Participantes:</a:t>
            </a:r>
          </a:p>
          <a:p>
            <a:pPr algn="just">
              <a:buNone/>
            </a:pPr>
            <a:r>
              <a:rPr lang="pt-BR" sz="2000" dirty="0" smtClean="0">
                <a:solidFill>
                  <a:srgbClr val="070605"/>
                </a:solidFill>
                <a:latin typeface="Arial" pitchFamily="34" charset="0"/>
                <a:cs typeface="Arial" pitchFamily="34" charset="0"/>
              </a:rPr>
              <a:t>Equipe da UBS Ipueiras II.</a:t>
            </a:r>
          </a:p>
          <a:p>
            <a:pPr algn="just">
              <a:buNone/>
            </a:pPr>
            <a:endParaRPr lang="pt-BR" sz="2000" dirty="0" smtClean="0">
              <a:solidFill>
                <a:srgbClr val="070605"/>
              </a:solidFill>
              <a:latin typeface="Arial" pitchFamily="34" charset="0"/>
              <a:cs typeface="Arial" pitchFamily="34" charset="0"/>
            </a:endParaRPr>
          </a:p>
          <a:p>
            <a:pPr algn="just">
              <a:buNone/>
            </a:pPr>
            <a:endParaRPr lang="pt-BR" sz="2000" dirty="0" smtClean="0">
              <a:solidFill>
                <a:srgbClr val="070605"/>
              </a:solidFill>
              <a:latin typeface="Arial" pitchFamily="34" charset="0"/>
              <a:cs typeface="Arial" pitchFamily="34" charset="0"/>
            </a:endParaRPr>
          </a:p>
          <a:p>
            <a:pPr algn="just">
              <a:buNone/>
            </a:pPr>
            <a:endParaRPr lang="pt-BR" sz="2000" b="1" dirty="0" smtClean="0">
              <a:latin typeface="Arial" pitchFamily="34" charset="0"/>
              <a:cs typeface="Arial" pitchFamily="34" charset="0"/>
            </a:endParaRPr>
          </a:p>
          <a:p>
            <a:pPr algn="just">
              <a:buNone/>
            </a:pPr>
            <a:endParaRPr lang="pt-BR" sz="2000" b="1" dirty="0" smtClean="0">
              <a:latin typeface="Arial" pitchFamily="34" charset="0"/>
              <a:cs typeface="Arial" pitchFamily="34" charset="0"/>
            </a:endParaRPr>
          </a:p>
          <a:p>
            <a:pPr algn="just">
              <a:buNone/>
            </a:pPr>
            <a:endParaRPr lang="pt-BR" sz="2000" b="1" dirty="0" smtClean="0">
              <a:latin typeface="Arial" pitchFamily="34" charset="0"/>
              <a:cs typeface="Arial" pitchFamily="34" charset="0"/>
            </a:endParaRPr>
          </a:p>
          <a:p>
            <a:pPr algn="just">
              <a:buNone/>
            </a:pPr>
            <a:endParaRPr lang="pt-BR" sz="2000" b="1"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60648"/>
            <a:ext cx="8686800" cy="838200"/>
          </a:xfrm>
        </p:spPr>
        <p:txBody>
          <a:bodyPr>
            <a:normAutofit/>
          </a:bodyPr>
          <a:lstStyle/>
          <a:p>
            <a:pPr algn="ctr"/>
            <a:r>
              <a:rPr lang="pt-BR" sz="2800" b="1" dirty="0">
                <a:solidFill>
                  <a:srgbClr val="070605"/>
                </a:solidFill>
                <a:latin typeface="Arial" pitchFamily="34" charset="0"/>
                <a:cs typeface="Arial" pitchFamily="34" charset="0"/>
              </a:rPr>
              <a:t>Metodologia - Logística </a:t>
            </a:r>
            <a:endParaRPr lang="pt-BR" dirty="0"/>
          </a:p>
        </p:txBody>
      </p:sp>
      <p:sp>
        <p:nvSpPr>
          <p:cNvPr id="3" name="Espaço Reservado para Conteúdo 2"/>
          <p:cNvSpPr>
            <a:spLocks noGrp="1"/>
          </p:cNvSpPr>
          <p:nvPr>
            <p:ph idx="1"/>
          </p:nvPr>
        </p:nvSpPr>
        <p:spPr>
          <a:xfrm>
            <a:off x="304800" y="1268760"/>
            <a:ext cx="8686800" cy="4525963"/>
          </a:xfrm>
        </p:spPr>
        <p:txBody>
          <a:bodyPr>
            <a:normAutofit/>
          </a:bodyPr>
          <a:lstStyle/>
          <a:p>
            <a:pPr algn="ctr">
              <a:buNone/>
            </a:pPr>
            <a:r>
              <a:rPr lang="pt-BR" sz="2000" b="1" u="sng" dirty="0" smtClean="0">
                <a:solidFill>
                  <a:srgbClr val="070605"/>
                </a:solidFill>
                <a:latin typeface="Arial" pitchFamily="34" charset="0"/>
                <a:cs typeface="Arial" pitchFamily="34" charset="0"/>
              </a:rPr>
              <a:t>ORGANIZAÇÃO E GESTÃO DO SERVIÇO</a:t>
            </a:r>
          </a:p>
          <a:p>
            <a:pPr algn="ctr">
              <a:buNone/>
            </a:pPr>
            <a:endParaRPr lang="pt-BR" sz="2000" b="1" u="sng" dirty="0" smtClean="0">
              <a:solidFill>
                <a:srgbClr val="070605"/>
              </a:solidFill>
              <a:latin typeface="Arial" pitchFamily="34" charset="0"/>
              <a:cs typeface="Arial" pitchFamily="34" charset="0"/>
            </a:endParaRPr>
          </a:p>
          <a:p>
            <a:pPr>
              <a:buNone/>
            </a:pPr>
            <a:r>
              <a:rPr lang="pt-BR" sz="2000" b="1" dirty="0" smtClean="0">
                <a:solidFill>
                  <a:srgbClr val="070605"/>
                </a:solidFill>
                <a:latin typeface="Arial" pitchFamily="34" charset="0"/>
                <a:cs typeface="Arial" pitchFamily="34" charset="0"/>
              </a:rPr>
              <a:t>Materiais  utilizados:</a:t>
            </a:r>
          </a:p>
          <a:p>
            <a:pPr>
              <a:buFont typeface="Wingdings" pitchFamily="2" charset="2"/>
              <a:buChar char="v"/>
            </a:pPr>
            <a:r>
              <a:rPr lang="pt-BR" sz="2000" dirty="0" smtClean="0">
                <a:solidFill>
                  <a:srgbClr val="070605"/>
                </a:solidFill>
                <a:latin typeface="Arial" pitchFamily="34" charset="0"/>
                <a:cs typeface="Arial" pitchFamily="34" charset="0"/>
              </a:rPr>
              <a:t>Protocolo de Saúde da Criança</a:t>
            </a:r>
          </a:p>
          <a:p>
            <a:pPr>
              <a:buFont typeface="Wingdings" pitchFamily="2" charset="2"/>
              <a:buChar char="v"/>
            </a:pPr>
            <a:r>
              <a:rPr lang="pt-BR" sz="2000" dirty="0" smtClean="0">
                <a:solidFill>
                  <a:srgbClr val="070605"/>
                </a:solidFill>
                <a:latin typeface="Arial" pitchFamily="34" charset="0"/>
                <a:cs typeface="Arial" pitchFamily="34" charset="0"/>
              </a:rPr>
              <a:t>Ficha de acompanhamento (SIAB)</a:t>
            </a:r>
          </a:p>
          <a:p>
            <a:pPr>
              <a:buFont typeface="Wingdings" pitchFamily="2" charset="2"/>
              <a:buChar char="v"/>
            </a:pPr>
            <a:r>
              <a:rPr lang="pt-BR" sz="2000" dirty="0" smtClean="0">
                <a:solidFill>
                  <a:srgbClr val="070605"/>
                </a:solidFill>
                <a:latin typeface="Arial" pitchFamily="34" charset="0"/>
                <a:cs typeface="Arial" pitchFamily="34" charset="0"/>
              </a:rPr>
              <a:t>Fichas espelhos</a:t>
            </a:r>
          </a:p>
          <a:p>
            <a:pPr>
              <a:buFont typeface="Wingdings" pitchFamily="2" charset="2"/>
              <a:buChar char="v"/>
            </a:pPr>
            <a:r>
              <a:rPr lang="pt-BR" sz="2000" dirty="0" smtClean="0">
                <a:solidFill>
                  <a:srgbClr val="070605"/>
                </a:solidFill>
                <a:latin typeface="Arial" pitchFamily="34" charset="0"/>
                <a:cs typeface="Arial" pitchFamily="34" charset="0"/>
              </a:rPr>
              <a:t>Caderneta de Saúde da Criança</a:t>
            </a:r>
          </a:p>
          <a:p>
            <a:pPr>
              <a:buFont typeface="Wingdings" pitchFamily="2" charset="2"/>
              <a:buChar char="v"/>
            </a:pPr>
            <a:r>
              <a:rPr lang="pt-BR" sz="2000" dirty="0" smtClean="0">
                <a:solidFill>
                  <a:srgbClr val="070605"/>
                </a:solidFill>
                <a:latin typeface="Arial" pitchFamily="34" charset="0"/>
                <a:cs typeface="Arial" pitchFamily="34" charset="0"/>
              </a:rPr>
              <a:t>Computador</a:t>
            </a:r>
          </a:p>
          <a:p>
            <a:pPr>
              <a:buNone/>
            </a:pPr>
            <a:endParaRPr lang="pt-BR" sz="2000" dirty="0" smtClean="0">
              <a:solidFill>
                <a:srgbClr val="070605"/>
              </a:solidFill>
              <a:latin typeface="Arial" pitchFamily="34" charset="0"/>
              <a:cs typeface="Arial" pitchFamily="34" charset="0"/>
            </a:endParaRPr>
          </a:p>
          <a:p>
            <a:pPr>
              <a:buNone/>
            </a:pPr>
            <a:r>
              <a:rPr lang="pt-BR" sz="2000" b="1" dirty="0" smtClean="0">
                <a:solidFill>
                  <a:srgbClr val="070605"/>
                </a:solidFill>
                <a:latin typeface="Arial" pitchFamily="34" charset="0"/>
                <a:cs typeface="Arial" pitchFamily="34" charset="0"/>
              </a:rPr>
              <a:t>Participantes:</a:t>
            </a:r>
          </a:p>
          <a:p>
            <a:pPr>
              <a:buNone/>
            </a:pPr>
            <a:r>
              <a:rPr lang="pt-BR" sz="2000" dirty="0" smtClean="0">
                <a:solidFill>
                  <a:srgbClr val="070605"/>
                </a:solidFill>
                <a:latin typeface="Arial" pitchFamily="34" charset="0"/>
                <a:cs typeface="Arial" pitchFamily="34" charset="0"/>
              </a:rPr>
              <a:t>    Equipe de saúde da UBS Ipueiras II , Gestão Municipal de Saúde.</a:t>
            </a:r>
          </a:p>
          <a:p>
            <a:pPr>
              <a:buNone/>
            </a:pPr>
            <a:endParaRPr lang="pt-BR" sz="2000" dirty="0" smtClean="0">
              <a:latin typeface="Arial" pitchFamily="34" charset="0"/>
              <a:cs typeface="Arial" pitchFamily="34" charset="0"/>
            </a:endParaRPr>
          </a:p>
          <a:p>
            <a:pPr>
              <a:buNone/>
            </a:pPr>
            <a:endParaRPr lang="pt-B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800" y="1196752"/>
            <a:ext cx="8587680" cy="4824536"/>
          </a:xfrm>
        </p:spPr>
        <p:txBody>
          <a:bodyPr>
            <a:normAutofit/>
          </a:bodyPr>
          <a:lstStyle/>
          <a:p>
            <a:pPr algn="ctr">
              <a:buNone/>
            </a:pPr>
            <a:r>
              <a:rPr lang="pt-BR" sz="2000" b="1" u="sng" dirty="0" smtClean="0">
                <a:solidFill>
                  <a:schemeClr val="tx1"/>
                </a:solidFill>
                <a:latin typeface="Arial" pitchFamily="34" charset="0"/>
                <a:cs typeface="Arial" pitchFamily="34" charset="0"/>
              </a:rPr>
              <a:t>ENGAJAMENTO PÚBLICO </a:t>
            </a:r>
            <a:endParaRPr lang="pt-BR" sz="2000" b="1" u="sng" dirty="0" smtClean="0">
              <a:solidFill>
                <a:schemeClr val="tx1"/>
              </a:solidFill>
              <a:latin typeface="Arial" pitchFamily="34" charset="0"/>
              <a:cs typeface="Arial" pitchFamily="34" charset="0"/>
            </a:endParaRPr>
          </a:p>
          <a:p>
            <a:pPr algn="ctr">
              <a:buNone/>
            </a:pPr>
            <a:r>
              <a:rPr lang="pt-BR" sz="2000" b="1" u="sng" dirty="0" smtClean="0">
                <a:solidFill>
                  <a:schemeClr val="tx1"/>
                </a:solidFill>
                <a:latin typeface="Arial" pitchFamily="34" charset="0"/>
                <a:cs typeface="Arial" pitchFamily="34" charset="0"/>
              </a:rPr>
              <a:t>   </a:t>
            </a:r>
            <a:endParaRPr lang="pt-BR" sz="2000" b="1" u="sng" dirty="0" smtClean="0">
              <a:solidFill>
                <a:schemeClr val="tx1"/>
              </a:solidFill>
              <a:latin typeface="Arial" pitchFamily="34" charset="0"/>
              <a:cs typeface="Arial" pitchFamily="34" charset="0"/>
            </a:endParaRPr>
          </a:p>
          <a:p>
            <a:pPr>
              <a:buNone/>
            </a:pPr>
            <a:r>
              <a:rPr lang="pt-BR" sz="2000" dirty="0" smtClean="0">
                <a:solidFill>
                  <a:srgbClr val="070605"/>
                </a:solidFill>
                <a:latin typeface="Arial" pitchFamily="34" charset="0"/>
                <a:cs typeface="Arial" pitchFamily="34" charset="0"/>
              </a:rPr>
              <a:t>		Foram realizadas atividades com a comunidade durante a  intervenção:</a:t>
            </a:r>
          </a:p>
          <a:p>
            <a:pPr algn="just">
              <a:buFont typeface="Wingdings" pitchFamily="2" charset="2"/>
              <a:buChar char="v"/>
            </a:pPr>
            <a:r>
              <a:rPr lang="pt-BR" sz="2000" dirty="0" smtClean="0">
                <a:solidFill>
                  <a:srgbClr val="070605"/>
                </a:solidFill>
                <a:latin typeface="Arial" pitchFamily="34" charset="0"/>
                <a:cs typeface="Arial" pitchFamily="34" charset="0"/>
              </a:rPr>
              <a:t>Apresentação do projeto de saúde.</a:t>
            </a:r>
          </a:p>
          <a:p>
            <a:pPr algn="just">
              <a:buFont typeface="Wingdings" pitchFamily="2" charset="2"/>
              <a:buChar char="v"/>
            </a:pPr>
            <a:r>
              <a:rPr lang="pt-BR" sz="2000" dirty="0" smtClean="0">
                <a:solidFill>
                  <a:srgbClr val="070605"/>
                </a:solidFill>
                <a:latin typeface="Arial" pitchFamily="34" charset="0"/>
                <a:cs typeface="Arial" pitchFamily="34" charset="0"/>
              </a:rPr>
              <a:t>Acolhimento das crianças e seus familiares na UBS.</a:t>
            </a:r>
          </a:p>
          <a:p>
            <a:pPr algn="just">
              <a:buFont typeface="Wingdings" pitchFamily="2" charset="2"/>
              <a:buChar char="v"/>
            </a:pPr>
            <a:r>
              <a:rPr lang="pt-BR" sz="2000" dirty="0" smtClean="0">
                <a:solidFill>
                  <a:srgbClr val="070605"/>
                </a:solidFill>
                <a:latin typeface="Arial" pitchFamily="34" charset="0"/>
                <a:cs typeface="Arial" pitchFamily="34" charset="0"/>
              </a:rPr>
              <a:t>Oferecimento de informações aos pais no referentes ao atendimento da consulta de puericultura .</a:t>
            </a:r>
          </a:p>
          <a:p>
            <a:pPr algn="just">
              <a:buFont typeface="Wingdings" pitchFamily="2" charset="2"/>
              <a:buChar char="v"/>
            </a:pPr>
            <a:r>
              <a:rPr lang="pt-BR" sz="2000" dirty="0" smtClean="0">
                <a:solidFill>
                  <a:srgbClr val="070605"/>
                </a:solidFill>
                <a:latin typeface="Arial" pitchFamily="34" charset="0"/>
                <a:cs typeface="Arial" pitchFamily="34" charset="0"/>
              </a:rPr>
              <a:t>Atividades de promoção em saúde na UB e na comunidade.</a:t>
            </a:r>
          </a:p>
          <a:p>
            <a:pPr algn="just">
              <a:buFont typeface="Wingdings" pitchFamily="2" charset="2"/>
              <a:buChar char="v"/>
            </a:pPr>
            <a:r>
              <a:rPr lang="pt-BR" sz="2000" dirty="0" smtClean="0">
                <a:solidFill>
                  <a:srgbClr val="070605"/>
                </a:solidFill>
                <a:latin typeface="Arial" pitchFamily="34" charset="0"/>
                <a:cs typeface="Arial" pitchFamily="34" charset="0"/>
              </a:rPr>
              <a:t>Atividades nas escolas e nas creches da comunidade.</a:t>
            </a:r>
          </a:p>
          <a:p>
            <a:pPr algn="just">
              <a:buFont typeface="Wingdings" pitchFamily="2" charset="2"/>
              <a:buChar char="v"/>
            </a:pPr>
            <a:endParaRPr lang="pt-BR" sz="2000" dirty="0" smtClean="0">
              <a:solidFill>
                <a:srgbClr val="070605"/>
              </a:solidFill>
              <a:latin typeface="Arial" pitchFamily="34" charset="0"/>
              <a:cs typeface="Arial" pitchFamily="34" charset="0"/>
            </a:endParaRPr>
          </a:p>
          <a:p>
            <a:pPr algn="just">
              <a:buNone/>
            </a:pPr>
            <a:r>
              <a:rPr lang="pt-BR" sz="2000" b="1" dirty="0" smtClean="0">
                <a:solidFill>
                  <a:srgbClr val="070605"/>
                </a:solidFill>
                <a:latin typeface="Arial" pitchFamily="34" charset="0"/>
                <a:cs typeface="Arial" pitchFamily="34" charset="0"/>
              </a:rPr>
              <a:t>    Participantes: </a:t>
            </a:r>
            <a:r>
              <a:rPr lang="pt-BR" sz="2000" dirty="0" smtClean="0">
                <a:solidFill>
                  <a:srgbClr val="070605"/>
                </a:solidFill>
                <a:latin typeface="Arial" pitchFamily="34" charset="0"/>
                <a:cs typeface="Arial" pitchFamily="34" charset="0"/>
              </a:rPr>
              <a:t>Equipe da UBS Ipueiras II,comunidade e professores das escolas e creche</a:t>
            </a:r>
            <a:r>
              <a:rPr lang="pt-BR" sz="2000" dirty="0" smtClean="0">
                <a:latin typeface="Arial" pitchFamily="34" charset="0"/>
                <a:cs typeface="Arial" pitchFamily="34" charset="0"/>
              </a:rPr>
              <a:t>.</a:t>
            </a:r>
          </a:p>
          <a:p>
            <a:pPr algn="just">
              <a:buFont typeface="Wingdings" pitchFamily="2" charset="2"/>
              <a:buChar char="v"/>
            </a:pPr>
            <a:endParaRPr lang="pt-BR" sz="2000" dirty="0" smtClean="0">
              <a:latin typeface="Arial" pitchFamily="34" charset="0"/>
              <a:cs typeface="Arial" pitchFamily="34" charset="0"/>
            </a:endParaRPr>
          </a:p>
          <a:p>
            <a:pPr algn="just">
              <a:buFont typeface="Wingdings" pitchFamily="2" charset="2"/>
              <a:buChar char="v"/>
            </a:pPr>
            <a:endParaRPr lang="pt-BR" sz="2000" dirty="0" smtClean="0">
              <a:latin typeface="Arial" pitchFamily="34" charset="0"/>
              <a:cs typeface="Arial" pitchFamily="34" charset="0"/>
            </a:endParaRPr>
          </a:p>
          <a:p>
            <a:pPr algn="just">
              <a:buFont typeface="Wingdings" pitchFamily="2" charset="2"/>
              <a:buChar char="v"/>
            </a:pPr>
            <a:endParaRPr lang="pt-BR" sz="2000" dirty="0" smtClean="0">
              <a:latin typeface="Arial" pitchFamily="34" charset="0"/>
              <a:cs typeface="Arial" pitchFamily="34" charset="0"/>
            </a:endParaRPr>
          </a:p>
          <a:p>
            <a:pPr algn="just">
              <a:buNone/>
            </a:pPr>
            <a:endParaRPr lang="pt-BR" sz="2000" dirty="0">
              <a:latin typeface="Arial" pitchFamily="34" charset="0"/>
              <a:cs typeface="Arial" pitchFamily="34" charset="0"/>
            </a:endParaRPr>
          </a:p>
        </p:txBody>
      </p:sp>
      <p:sp>
        <p:nvSpPr>
          <p:cNvPr id="4" name="Título 1"/>
          <p:cNvSpPr>
            <a:spLocks noGrp="1"/>
          </p:cNvSpPr>
          <p:nvPr>
            <p:ph type="title"/>
          </p:nvPr>
        </p:nvSpPr>
        <p:spPr>
          <a:xfrm>
            <a:off x="304800" y="260648"/>
            <a:ext cx="8686800" cy="838200"/>
          </a:xfrm>
        </p:spPr>
        <p:txBody>
          <a:bodyPr>
            <a:normAutofit/>
          </a:bodyPr>
          <a:lstStyle/>
          <a:p>
            <a:pPr algn="ctr"/>
            <a:r>
              <a:rPr lang="pt-BR" sz="2800" b="1" dirty="0">
                <a:solidFill>
                  <a:srgbClr val="070605"/>
                </a:solidFill>
                <a:latin typeface="Arial" pitchFamily="34" charset="0"/>
                <a:cs typeface="Arial" pitchFamily="34" charset="0"/>
              </a:rPr>
              <a:t>Metodologia - Logística </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2095" y="1196752"/>
            <a:ext cx="8686800" cy="4525963"/>
          </a:xfrm>
        </p:spPr>
        <p:txBody>
          <a:bodyPr>
            <a:normAutofit/>
          </a:bodyPr>
          <a:lstStyle/>
          <a:p>
            <a:pPr algn="ctr">
              <a:buNone/>
            </a:pPr>
            <a:r>
              <a:rPr lang="pt-BR" sz="2400" b="1" u="sng" dirty="0" smtClean="0">
                <a:solidFill>
                  <a:srgbClr val="070605"/>
                </a:solidFill>
                <a:latin typeface="Arial" pitchFamily="34" charset="0"/>
                <a:cs typeface="Arial" pitchFamily="34" charset="0"/>
              </a:rPr>
              <a:t>QUALIFICAÇÃO DA PRÁTICA CLÍNICA</a:t>
            </a:r>
          </a:p>
          <a:p>
            <a:pPr>
              <a:buNone/>
            </a:pPr>
            <a:endParaRPr lang="pt-BR" sz="2400" b="1" dirty="0">
              <a:solidFill>
                <a:srgbClr val="070605"/>
              </a:solidFill>
              <a:latin typeface="Arial" pitchFamily="34" charset="0"/>
              <a:cs typeface="Arial" pitchFamily="34" charset="0"/>
            </a:endParaRPr>
          </a:p>
          <a:p>
            <a:pPr>
              <a:buNone/>
            </a:pPr>
            <a:r>
              <a:rPr lang="pt-BR" sz="2000" b="1" dirty="0" smtClean="0">
                <a:solidFill>
                  <a:srgbClr val="070605"/>
                </a:solidFill>
                <a:latin typeface="Arial" pitchFamily="34" charset="0"/>
                <a:cs typeface="Arial" pitchFamily="34" charset="0"/>
              </a:rPr>
              <a:t>Materiais utilizados:</a:t>
            </a:r>
          </a:p>
          <a:p>
            <a:pPr>
              <a:buFont typeface="Wingdings" pitchFamily="2" charset="2"/>
              <a:buChar char="v"/>
            </a:pPr>
            <a:r>
              <a:rPr lang="pt-BR" sz="2000" dirty="0" smtClean="0">
                <a:solidFill>
                  <a:srgbClr val="070605"/>
                </a:solidFill>
                <a:latin typeface="Arial" pitchFamily="34" charset="0"/>
                <a:cs typeface="Arial" pitchFamily="34" charset="0"/>
              </a:rPr>
              <a:t>Protocolo de Saúde da Criança</a:t>
            </a:r>
          </a:p>
          <a:p>
            <a:pPr>
              <a:buFont typeface="Wingdings" pitchFamily="2" charset="2"/>
              <a:buChar char="v"/>
            </a:pPr>
            <a:r>
              <a:rPr lang="pt-BR" sz="2000" dirty="0" smtClean="0">
                <a:solidFill>
                  <a:srgbClr val="070605"/>
                </a:solidFill>
                <a:latin typeface="Arial" pitchFamily="34" charset="0"/>
                <a:cs typeface="Arial" pitchFamily="34" charset="0"/>
              </a:rPr>
              <a:t>Fichas espelhos</a:t>
            </a:r>
          </a:p>
          <a:p>
            <a:pPr>
              <a:buFont typeface="Wingdings" pitchFamily="2" charset="2"/>
              <a:buChar char="v"/>
            </a:pPr>
            <a:r>
              <a:rPr lang="pt-BR" sz="2000" dirty="0" smtClean="0">
                <a:solidFill>
                  <a:srgbClr val="070605"/>
                </a:solidFill>
                <a:latin typeface="Arial" pitchFamily="34" charset="0"/>
                <a:cs typeface="Arial" pitchFamily="34" charset="0"/>
              </a:rPr>
              <a:t>Caderneta de Saúde da Criança</a:t>
            </a:r>
            <a:endParaRPr lang="pt-BR" sz="2000" b="1" dirty="0" smtClean="0">
              <a:solidFill>
                <a:srgbClr val="070605"/>
              </a:solidFill>
              <a:latin typeface="Arial" pitchFamily="34" charset="0"/>
              <a:cs typeface="Arial" pitchFamily="34" charset="0"/>
            </a:endParaRPr>
          </a:p>
          <a:p>
            <a:pPr>
              <a:buFont typeface="Wingdings" pitchFamily="2" charset="2"/>
              <a:buChar char="v"/>
            </a:pPr>
            <a:r>
              <a:rPr lang="pt-BR" sz="2000" dirty="0" smtClean="0">
                <a:solidFill>
                  <a:srgbClr val="070605"/>
                </a:solidFill>
                <a:latin typeface="Arial" pitchFamily="34" charset="0"/>
                <a:cs typeface="Arial" pitchFamily="34" charset="0"/>
              </a:rPr>
              <a:t>Balança, antropômetro, fita métrica</a:t>
            </a:r>
          </a:p>
          <a:p>
            <a:pPr>
              <a:buFont typeface="Wingdings" pitchFamily="2" charset="2"/>
              <a:buChar char="v"/>
            </a:pPr>
            <a:r>
              <a:rPr lang="pt-BR" sz="2000" dirty="0" smtClean="0">
                <a:solidFill>
                  <a:srgbClr val="070605"/>
                </a:solidFill>
                <a:latin typeface="Arial" pitchFamily="34" charset="0"/>
                <a:cs typeface="Arial" pitchFamily="34" charset="0"/>
              </a:rPr>
              <a:t>Materiais educativos para realização de capacitações e treinamentos.</a:t>
            </a:r>
          </a:p>
          <a:p>
            <a:pPr>
              <a:buNone/>
            </a:pPr>
            <a:r>
              <a:rPr lang="pt-BR" sz="2000" b="1" dirty="0" smtClean="0">
                <a:solidFill>
                  <a:srgbClr val="070605"/>
                </a:solidFill>
                <a:latin typeface="Arial" pitchFamily="34" charset="0"/>
                <a:cs typeface="Arial" pitchFamily="34" charset="0"/>
              </a:rPr>
              <a:t>Participantes:</a:t>
            </a:r>
          </a:p>
          <a:p>
            <a:pPr>
              <a:buNone/>
            </a:pPr>
            <a:r>
              <a:rPr lang="pt-BR" sz="2000" dirty="0" smtClean="0">
                <a:solidFill>
                  <a:srgbClr val="070605"/>
                </a:solidFill>
                <a:latin typeface="Arial" pitchFamily="34" charset="0"/>
                <a:cs typeface="Arial" pitchFamily="34" charset="0"/>
              </a:rPr>
              <a:t>Equipe de Saúde Ipueiras II.</a:t>
            </a:r>
          </a:p>
          <a:p>
            <a:pPr>
              <a:buNone/>
            </a:pPr>
            <a:endParaRPr lang="pt-BR" dirty="0"/>
          </a:p>
        </p:txBody>
      </p:sp>
      <p:sp>
        <p:nvSpPr>
          <p:cNvPr id="4" name="Título 1"/>
          <p:cNvSpPr txBox="1">
            <a:spLocks/>
          </p:cNvSpPr>
          <p:nvPr/>
        </p:nvSpPr>
        <p:spPr>
          <a:xfrm>
            <a:off x="304800" y="18864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800" b="1" dirty="0" smtClean="0">
                <a:solidFill>
                  <a:srgbClr val="070605"/>
                </a:solidFill>
                <a:latin typeface="Arial" pitchFamily="34" charset="0"/>
                <a:cs typeface="Arial" pitchFamily="34" charset="0"/>
              </a:rPr>
              <a:t>Metodologia - Logística </a:t>
            </a: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457200"/>
            <a:ext cx="8686800" cy="379512"/>
          </a:xfrm>
        </p:spPr>
        <p:txBody>
          <a:bodyPr>
            <a:normAutofit fontScale="90000"/>
          </a:body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304800" y="980728"/>
            <a:ext cx="8686800" cy="5877272"/>
          </a:xfrm>
        </p:spPr>
        <p:txBody>
          <a:bodyPr>
            <a:normAutofit/>
          </a:bodyPr>
          <a:lstStyle/>
          <a:p>
            <a:pPr marL="0" indent="0" algn="just">
              <a:buNone/>
            </a:pPr>
            <a:r>
              <a:rPr lang="pt-BR" sz="2000" b="1" dirty="0" smtClean="0">
                <a:solidFill>
                  <a:srgbClr val="070605"/>
                </a:solidFill>
                <a:latin typeface="Arial" pitchFamily="34" charset="0"/>
                <a:cs typeface="Arial" pitchFamily="34" charset="0"/>
              </a:rPr>
              <a:t>Objetivo 1:</a:t>
            </a:r>
            <a:r>
              <a:rPr lang="pt-BR" sz="2000" dirty="0" smtClean="0">
                <a:solidFill>
                  <a:srgbClr val="070605"/>
                </a:solidFill>
                <a:latin typeface="Arial" pitchFamily="34" charset="0"/>
                <a:cs typeface="Arial" pitchFamily="34" charset="0"/>
              </a:rPr>
              <a:t> Ampliar a cobertura da atenção à saúde da criança na área de abrangência da UBS Ipueiras II.</a:t>
            </a:r>
          </a:p>
          <a:p>
            <a:pPr algn="just">
              <a:buNone/>
            </a:pPr>
            <a:r>
              <a:rPr lang="pt-BR" sz="2000" b="1" dirty="0" smtClean="0">
                <a:solidFill>
                  <a:srgbClr val="070605"/>
                </a:solidFill>
                <a:latin typeface="Arial" pitchFamily="34" charset="0"/>
                <a:cs typeface="Arial" pitchFamily="34" charset="0"/>
              </a:rPr>
              <a:t>Meta 1.1</a:t>
            </a:r>
            <a:r>
              <a:rPr lang="pt-BR" sz="2000" dirty="0" smtClean="0">
                <a:solidFill>
                  <a:srgbClr val="070605"/>
                </a:solidFill>
                <a:latin typeface="Arial" pitchFamily="34" charset="0"/>
                <a:cs typeface="Arial" pitchFamily="34" charset="0"/>
              </a:rPr>
              <a:t>: Ampliar a cobertura da ação programática para 75% </a:t>
            </a:r>
          </a:p>
          <a:p>
            <a:pPr marL="0" indent="0" algn="just">
              <a:buNone/>
            </a:pPr>
            <a:r>
              <a:rPr lang="pt-BR" sz="2000" dirty="0" smtClean="0">
                <a:solidFill>
                  <a:srgbClr val="070605"/>
                </a:solidFill>
                <a:latin typeface="Arial" pitchFamily="34" charset="0"/>
                <a:cs typeface="Arial" pitchFamily="34" charset="0"/>
              </a:rPr>
              <a:t>     No primeiro mês da projeto foram cadastradas 48 crianças (42,9%) no programa de saúde da criança na UBS. O indicador melhorou notavelmente nos dois meses subsequentes,com 84 crianças cadastradas (75%) no segundo mês e 93 crianças (83%) no terceiro mês. Dessa forma, a cobertura final alcançada superou a meta pactuada</a:t>
            </a:r>
          </a:p>
          <a:p>
            <a:pPr>
              <a:buNone/>
            </a:pPr>
            <a:endParaRPr lang="pt-BR" sz="2400" dirty="0" smtClean="0">
              <a:latin typeface="Arial" pitchFamily="34" charset="0"/>
              <a:cs typeface="Arial" pitchFamily="34" charset="0"/>
            </a:endParaRPr>
          </a:p>
          <a:p>
            <a:pPr>
              <a:buNone/>
            </a:pPr>
            <a:endParaRPr lang="pt-BR" sz="24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602433729"/>
              </p:ext>
            </p:extLst>
          </p:nvPr>
        </p:nvGraphicFramePr>
        <p:xfrm>
          <a:off x="2051720" y="3717032"/>
          <a:ext cx="4752528" cy="29523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052736"/>
            <a:ext cx="8812088" cy="5328592"/>
          </a:xfrm>
        </p:spPr>
        <p:txBody>
          <a:bodyPr>
            <a:normAutofit/>
          </a:bodyPr>
          <a:lstStyle/>
          <a:p>
            <a:pPr marL="0" indent="0" algn="just">
              <a:buNone/>
            </a:pPr>
            <a:r>
              <a:rPr lang="pt-BR" sz="2000" b="1" dirty="0" smtClean="0">
                <a:solidFill>
                  <a:srgbClr val="070605"/>
                </a:solidFill>
                <a:latin typeface="Arial" pitchFamily="34" charset="0"/>
                <a:cs typeface="Arial" pitchFamily="34" charset="0"/>
              </a:rPr>
              <a:t>Objetivo 2: </a:t>
            </a:r>
            <a:r>
              <a:rPr lang="pt-BR" sz="2000" dirty="0">
                <a:solidFill>
                  <a:srgbClr val="070605"/>
                </a:solidFill>
                <a:latin typeface="Arial" pitchFamily="34" charset="0"/>
                <a:cs typeface="Arial" pitchFamily="34" charset="0"/>
              </a:rPr>
              <a:t>M</a:t>
            </a:r>
            <a:r>
              <a:rPr lang="pt-BR" sz="2000" dirty="0" smtClean="0">
                <a:solidFill>
                  <a:srgbClr val="070605"/>
                </a:solidFill>
                <a:latin typeface="Arial" pitchFamily="34" charset="0"/>
                <a:cs typeface="Arial" pitchFamily="34" charset="0"/>
              </a:rPr>
              <a:t>elhorar a qualidade do atendimento à criança na unidade de saúde</a:t>
            </a:r>
          </a:p>
          <a:p>
            <a:pPr marL="0" indent="0" algn="just">
              <a:buNone/>
            </a:pPr>
            <a:r>
              <a:rPr lang="pt-BR" sz="2000" b="1" dirty="0" smtClean="0">
                <a:solidFill>
                  <a:srgbClr val="070605"/>
                </a:solidFill>
                <a:latin typeface="Arial" pitchFamily="34" charset="0"/>
                <a:cs typeface="Arial" pitchFamily="34" charset="0"/>
              </a:rPr>
              <a:t>Meta </a:t>
            </a:r>
            <a:r>
              <a:rPr lang="pt-BR" sz="2000" b="1" dirty="0" smtClean="0">
                <a:solidFill>
                  <a:srgbClr val="070605"/>
                </a:solidFill>
                <a:latin typeface="Arial" pitchFamily="34" charset="0"/>
                <a:cs typeface="Arial" pitchFamily="34" charset="0"/>
              </a:rPr>
              <a:t>2.1</a:t>
            </a:r>
            <a:r>
              <a:rPr lang="pt-BR" sz="2000" dirty="0" smtClean="0">
                <a:solidFill>
                  <a:srgbClr val="070605"/>
                </a:solidFill>
              </a:rPr>
              <a:t>: </a:t>
            </a:r>
            <a:r>
              <a:rPr lang="pt-BR" sz="2000" dirty="0" smtClean="0">
                <a:solidFill>
                  <a:srgbClr val="070605"/>
                </a:solidFill>
                <a:latin typeface="Arial" pitchFamily="34" charset="0"/>
                <a:cs typeface="Arial" pitchFamily="34" charset="0"/>
              </a:rPr>
              <a:t>Realizar a primeira consulta na primeira semana de vida para 100% das crianças cadastradas.</a:t>
            </a:r>
          </a:p>
          <a:p>
            <a:pPr marL="0" indent="0" algn="just">
              <a:buNone/>
            </a:pPr>
            <a:r>
              <a:rPr lang="pt-BR" sz="2000" dirty="0" smtClean="0">
                <a:solidFill>
                  <a:srgbClr val="070605"/>
                </a:solidFill>
                <a:latin typeface="Arial" pitchFamily="34" charset="0"/>
                <a:cs typeface="Arial" pitchFamily="34" charset="0"/>
              </a:rPr>
              <a:t>	Dos </a:t>
            </a:r>
            <a:r>
              <a:rPr lang="pt-BR" sz="2000" dirty="0" smtClean="0">
                <a:solidFill>
                  <a:srgbClr val="070605"/>
                </a:solidFill>
                <a:latin typeface="Arial" pitchFamily="34" charset="0"/>
                <a:cs typeface="Arial" pitchFamily="34" charset="0"/>
              </a:rPr>
              <a:t>48 que ingressaram ao projeto no primeiro mês, 62,5% tinham realizado a primeira consulta na primeira semana de vida. No segundo mês foram 56% e no terceiro mês 53,8%. </a:t>
            </a:r>
            <a:r>
              <a:rPr lang="pt-BR" sz="2000" dirty="0" smtClean="0">
                <a:solidFill>
                  <a:srgbClr val="070605"/>
                </a:solidFill>
                <a:latin typeface="Arial" pitchFamily="34" charset="0"/>
                <a:cs typeface="Arial" pitchFamily="34" charset="0"/>
              </a:rPr>
              <a:t>Isso </a:t>
            </a:r>
            <a:r>
              <a:rPr lang="pt-BR" sz="2000" dirty="0" smtClean="0">
                <a:solidFill>
                  <a:srgbClr val="070605"/>
                </a:solidFill>
                <a:latin typeface="Arial" pitchFamily="34" charset="0"/>
                <a:cs typeface="Arial" pitchFamily="34" charset="0"/>
              </a:rPr>
              <a:t>aconteceu pelo fato que muitas crianças ingressaram ao programa com idade avançada e não eram cadastrados anteriormente na UBS.  </a:t>
            </a:r>
            <a:endParaRPr lang="pt-BR" sz="20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321288030"/>
              </p:ext>
            </p:extLst>
          </p:nvPr>
        </p:nvGraphicFramePr>
        <p:xfrm>
          <a:off x="2051720" y="4149080"/>
          <a:ext cx="4392488" cy="2564507"/>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88640"/>
            <a:ext cx="8568952" cy="6924973"/>
          </a:xfrm>
          <a:prstGeom prst="rect">
            <a:avLst/>
          </a:prstGeom>
        </p:spPr>
        <p:txBody>
          <a:bodyPr wrap="square">
            <a:spAutoFit/>
          </a:bodyPr>
          <a:lstStyle/>
          <a:p>
            <a:pPr algn="ctr"/>
            <a:r>
              <a:rPr lang="pt-BR" sz="2400" b="1" dirty="0" smtClean="0">
                <a:latin typeface="Arial" pitchFamily="34" charset="0"/>
                <a:cs typeface="Arial" pitchFamily="34" charset="0"/>
              </a:rPr>
              <a:t>INTRODUÇÃO</a:t>
            </a:r>
          </a:p>
          <a:p>
            <a:pPr algn="ctr"/>
            <a:endParaRPr lang="pt-BR" sz="2400" b="1" dirty="0" smtClean="0">
              <a:latin typeface="Arial" pitchFamily="34" charset="0"/>
              <a:cs typeface="Arial" pitchFamily="34" charset="0"/>
            </a:endParaRPr>
          </a:p>
          <a:p>
            <a:r>
              <a:rPr lang="pt-BR" sz="2400" b="1" dirty="0" smtClean="0">
                <a:latin typeface="Arial" pitchFamily="34" charset="0"/>
                <a:cs typeface="Arial" pitchFamily="34" charset="0"/>
              </a:rPr>
              <a:t>Importância da ação programática</a:t>
            </a:r>
          </a:p>
          <a:p>
            <a:pPr algn="just">
              <a:lnSpc>
                <a:spcPct val="150000"/>
              </a:lnSpc>
            </a:pPr>
            <a:r>
              <a:rPr lang="pt-BR" sz="2400" dirty="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Uma </a:t>
            </a:r>
            <a:r>
              <a:rPr lang="pt-BR" sz="2000" dirty="0">
                <a:solidFill>
                  <a:srgbClr val="000000"/>
                </a:solidFill>
                <a:latin typeface="Arial" pitchFamily="34" charset="0"/>
                <a:cs typeface="Arial" pitchFamily="34" charset="0"/>
              </a:rPr>
              <a:t>das prioridades da ESF diz respeito à atenção integral à saúde da criança e aponta para o compromisso de prover qualidade de vida, de forma que a criança possa crescer e desenvolver todo seu potencial. </a:t>
            </a:r>
            <a:endParaRPr lang="pt-BR" sz="2000" dirty="0" smtClean="0">
              <a:solidFill>
                <a:srgbClr val="000000"/>
              </a:solidFill>
              <a:latin typeface="Arial" pitchFamily="34" charset="0"/>
              <a:cs typeface="Arial" pitchFamily="34" charset="0"/>
            </a:endParaRPr>
          </a:p>
          <a:p>
            <a:pPr algn="just">
              <a:lnSpc>
                <a:spcPct val="150000"/>
              </a:lnSpc>
            </a:pPr>
            <a:r>
              <a:rPr lang="pt-BR" sz="2000" dirty="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A </a:t>
            </a:r>
            <a:r>
              <a:rPr lang="pt-BR" sz="2000" dirty="0">
                <a:solidFill>
                  <a:srgbClr val="000000"/>
                </a:solidFill>
                <a:latin typeface="Arial" pitchFamily="34" charset="0"/>
                <a:cs typeface="Arial" pitchFamily="34" charset="0"/>
              </a:rPr>
              <a:t>puericultura consiste em desenvolver mecanismos que ofereçam ações de saúde e prevenção de doenças que subsidiem o pleno crescimento e desenvolvimento físico, mental, e social das crianças. </a:t>
            </a:r>
            <a:endParaRPr lang="pt-BR" sz="2000" dirty="0" smtClean="0">
              <a:solidFill>
                <a:srgbClr val="000000"/>
              </a:solidFill>
              <a:latin typeface="Arial" pitchFamily="34" charset="0"/>
              <a:cs typeface="Arial" pitchFamily="34" charset="0"/>
            </a:endParaRPr>
          </a:p>
          <a:p>
            <a:pPr algn="just">
              <a:lnSpc>
                <a:spcPct val="150000"/>
              </a:lnSpc>
            </a:pPr>
            <a:endParaRPr lang="pt-BR" sz="2400" dirty="0">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p:txBody>
      </p:sp>
      <p:pic>
        <p:nvPicPr>
          <p:cNvPr id="2050" name="Picture 2" descr="http://www.fontouraxavier-rs.com.br/imagens/conteudos/05898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637859"/>
            <a:ext cx="3305944" cy="2190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800" y="1196752"/>
            <a:ext cx="8515672" cy="5472608"/>
          </a:xfrm>
        </p:spPr>
        <p:txBody>
          <a:bodyPr>
            <a:normAutofit/>
          </a:bodyPr>
          <a:lstStyle/>
          <a:p>
            <a:pPr marL="0" indent="0" algn="just">
              <a:lnSpc>
                <a:spcPct val="150000"/>
              </a:lnSpc>
              <a:buNone/>
            </a:pPr>
            <a:r>
              <a:rPr lang="pt-BR" sz="2000" b="1" dirty="0" smtClean="0">
                <a:solidFill>
                  <a:srgbClr val="070605"/>
                </a:solidFill>
                <a:latin typeface="Arial" pitchFamily="34" charset="0"/>
                <a:cs typeface="Arial" pitchFamily="34" charset="0"/>
              </a:rPr>
              <a:t>Meta 2.2: </a:t>
            </a:r>
            <a:r>
              <a:rPr lang="pt-BR" sz="2000" dirty="0" smtClean="0">
                <a:solidFill>
                  <a:srgbClr val="070605"/>
                </a:solidFill>
                <a:latin typeface="Arial" pitchFamily="34" charset="0"/>
                <a:cs typeface="Arial" pitchFamily="34" charset="0"/>
              </a:rPr>
              <a:t>Monitorar o crescimento de 100% das crianças.</a:t>
            </a:r>
          </a:p>
          <a:p>
            <a:pPr marL="0" indent="0" algn="just">
              <a:lnSpc>
                <a:spcPct val="150000"/>
              </a:lnSpc>
              <a:buNone/>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Nos 3 </a:t>
            </a:r>
            <a:r>
              <a:rPr lang="pt-BR" sz="2000" dirty="0" smtClean="0">
                <a:solidFill>
                  <a:srgbClr val="070605"/>
                </a:solidFill>
                <a:latin typeface="Arial" pitchFamily="34" charset="0"/>
                <a:cs typeface="Arial" pitchFamily="34" charset="0"/>
              </a:rPr>
              <a:t>meses da intervenção todas as crianças que compareceram a UBS e que foram cadastradas receberam o monitoramento do crescimento e desenvolvimento </a:t>
            </a:r>
            <a:r>
              <a:rPr lang="pt-BR" sz="2000" dirty="0" smtClean="0">
                <a:solidFill>
                  <a:srgbClr val="070605"/>
                </a:solidFill>
                <a:latin typeface="Arial" pitchFamily="34" charset="0"/>
                <a:cs typeface="Arial" pitchFamily="34" charset="0"/>
              </a:rPr>
              <a:t>infantil, alcançando </a:t>
            </a:r>
            <a:r>
              <a:rPr lang="pt-BR" sz="2000" dirty="0" smtClean="0">
                <a:solidFill>
                  <a:srgbClr val="070605"/>
                </a:solidFill>
                <a:latin typeface="Arial" pitchFamily="34" charset="0"/>
                <a:cs typeface="Arial" pitchFamily="34" charset="0"/>
              </a:rPr>
              <a:t>a meta de 100</a:t>
            </a:r>
            <a:r>
              <a:rPr lang="pt-BR" sz="2000" dirty="0" smtClean="0">
                <a:solidFill>
                  <a:srgbClr val="070605"/>
                </a:solidFill>
                <a:latin typeface="Arial" pitchFamily="34" charset="0"/>
                <a:cs typeface="Arial" pitchFamily="34" charset="0"/>
              </a:rPr>
              <a:t>%.</a:t>
            </a:r>
            <a:endParaRPr lang="pt-BR" sz="2000" dirty="0" smtClean="0">
              <a:solidFill>
                <a:srgbClr val="070605"/>
              </a:solidFill>
              <a:latin typeface="Arial" pitchFamily="34" charset="0"/>
              <a:cs typeface="Arial" pitchFamily="34" charset="0"/>
            </a:endParaRPr>
          </a:p>
          <a:p>
            <a:pPr marL="0" indent="0" algn="just">
              <a:lnSpc>
                <a:spcPct val="150000"/>
              </a:lnSpc>
              <a:buNone/>
            </a:pPr>
            <a:r>
              <a:rPr lang="pt-BR" sz="2000" dirty="0" smtClean="0">
                <a:solidFill>
                  <a:srgbClr val="070605"/>
                </a:solidFill>
                <a:latin typeface="Arial" pitchFamily="34" charset="0"/>
                <a:cs typeface="Arial" pitchFamily="34" charset="0"/>
              </a:rPr>
              <a:t>     Esse resultado é importante para a equipe, pois mantém em dia o acompanhamento infantil e, além disso, esse monitoramento faz com que déficits de crescimento e desenvolvimento sejam detectados inicialmente, fazendo com que seja possível prevenir e intervir nas alterações diagnosticadas com eficácia.</a:t>
            </a:r>
          </a:p>
          <a:p>
            <a:pPr algn="just">
              <a:buNone/>
            </a:pPr>
            <a:endParaRPr lang="pt-BR" sz="2000" dirty="0" smtClean="0">
              <a:latin typeface="Arial" pitchFamily="34" charset="0"/>
              <a:cs typeface="Arial" pitchFamily="34" charset="0"/>
            </a:endParaRPr>
          </a:p>
          <a:p>
            <a:pPr>
              <a:buNone/>
            </a:pPr>
            <a:endParaRPr lang="pt-BR" sz="2000" dirty="0"/>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pic>
        <p:nvPicPr>
          <p:cNvPr id="3074" name="Picture 2" descr="http://www.unimedlondrina.com.br/img/pages/meus-primeiros-anos/princip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941168"/>
            <a:ext cx="2667000" cy="1762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268760"/>
            <a:ext cx="8784976" cy="4896544"/>
          </a:xfrm>
        </p:spPr>
        <p:txBody>
          <a:bodyPr>
            <a:normAutofit/>
          </a:bodyPr>
          <a:lstStyle/>
          <a:p>
            <a:pPr algn="just">
              <a:lnSpc>
                <a:spcPct val="150000"/>
              </a:lnSpc>
              <a:buNone/>
            </a:pPr>
            <a:r>
              <a:rPr lang="pt-BR" sz="2000" dirty="0" smtClean="0">
                <a:solidFill>
                  <a:schemeClr val="tx1"/>
                </a:solidFill>
                <a:latin typeface="Arial" pitchFamily="34" charset="0"/>
                <a:cs typeface="Arial" pitchFamily="34" charset="0"/>
              </a:rPr>
              <a:t>    </a:t>
            </a:r>
            <a:r>
              <a:rPr lang="pt-BR" sz="2000" b="1" dirty="0" smtClean="0">
                <a:solidFill>
                  <a:schemeClr val="tx1"/>
                </a:solidFill>
                <a:latin typeface="Arial" pitchFamily="34" charset="0"/>
                <a:cs typeface="Arial" pitchFamily="34" charset="0"/>
              </a:rPr>
              <a:t>Meta 2.3: </a:t>
            </a:r>
            <a:r>
              <a:rPr lang="pt-BR" sz="2000" dirty="0">
                <a:solidFill>
                  <a:schemeClr val="tx1"/>
                </a:solidFill>
                <a:latin typeface="Arial" pitchFamily="34" charset="0"/>
                <a:cs typeface="Arial" pitchFamily="34" charset="0"/>
              </a:rPr>
              <a:t>M</a:t>
            </a:r>
            <a:r>
              <a:rPr lang="pt-BR" sz="2000" dirty="0" smtClean="0">
                <a:solidFill>
                  <a:schemeClr val="tx1"/>
                </a:solidFill>
                <a:latin typeface="Arial" pitchFamily="34" charset="0"/>
                <a:cs typeface="Arial" pitchFamily="34" charset="0"/>
              </a:rPr>
              <a:t>onitorar 100% das crianças com déficit de peso</a:t>
            </a:r>
          </a:p>
          <a:p>
            <a:pPr algn="just">
              <a:lnSpc>
                <a:spcPct val="150000"/>
              </a:lnSpc>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Todas </a:t>
            </a:r>
            <a:r>
              <a:rPr lang="pt-BR" sz="2000" dirty="0" smtClean="0">
                <a:solidFill>
                  <a:schemeClr val="tx1"/>
                </a:solidFill>
                <a:latin typeface="Arial" pitchFamily="34" charset="0"/>
                <a:cs typeface="Arial" pitchFamily="34" charset="0"/>
              </a:rPr>
              <a:t>as crianças que foram detectadas com déficit de peso foram monitoradas nos 3 meses da intervenção, alcançando, assim, a meta pactuada de 100%. Durante todo o período da intervenção, apenas 02 crianças foram monitoradas com déficit de peso em cada mês do projeto.</a:t>
            </a:r>
          </a:p>
          <a:p>
            <a:pPr algn="just">
              <a:lnSpc>
                <a:spcPct val="150000"/>
              </a:lnSpc>
              <a:buNone/>
            </a:pP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Esse </a:t>
            </a:r>
            <a:r>
              <a:rPr lang="pt-BR" sz="2000" dirty="0" smtClean="0">
                <a:solidFill>
                  <a:schemeClr val="tx1"/>
                </a:solidFill>
                <a:latin typeface="Arial" pitchFamily="34" charset="0"/>
                <a:cs typeface="Arial" pitchFamily="34" charset="0"/>
              </a:rPr>
              <a:t>acompanhamento é essencial no trabalho da saúde da família, visto que o déficit de peso pode ocasionar alterações importantes na saúde da criança. </a:t>
            </a:r>
          </a:p>
          <a:p>
            <a:pPr algn="just">
              <a:buNone/>
            </a:pPr>
            <a:endParaRPr lang="pt-BR" sz="2000" dirty="0">
              <a:solidFill>
                <a:schemeClr val="tx1"/>
              </a:solidFill>
            </a:endParaRPr>
          </a:p>
        </p:txBody>
      </p:sp>
      <p:sp>
        <p:nvSpPr>
          <p:cNvPr id="5"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196752"/>
            <a:ext cx="8812088" cy="5040560"/>
          </a:xfrm>
        </p:spPr>
        <p:txBody>
          <a:bodyPr>
            <a:normAutofit/>
          </a:bodyPr>
          <a:lstStyle/>
          <a:p>
            <a:pPr algn="just">
              <a:lnSpc>
                <a:spcPct val="150000"/>
              </a:lnSpc>
              <a:buNone/>
            </a:pPr>
            <a:r>
              <a:rPr lang="pt-BR" sz="2000" dirty="0" smtClean="0">
                <a:solidFill>
                  <a:schemeClr val="tx1"/>
                </a:solidFill>
                <a:latin typeface="Arial" pitchFamily="34" charset="0"/>
                <a:cs typeface="Arial" pitchFamily="34" charset="0"/>
              </a:rPr>
              <a:t>    </a:t>
            </a:r>
            <a:r>
              <a:rPr lang="pt-BR" sz="2000" b="1" dirty="0" smtClean="0">
                <a:solidFill>
                  <a:schemeClr val="tx1"/>
                </a:solidFill>
                <a:latin typeface="Arial" pitchFamily="34" charset="0"/>
                <a:cs typeface="Arial" pitchFamily="34" charset="0"/>
              </a:rPr>
              <a:t>Meta 2.4: </a:t>
            </a:r>
            <a:r>
              <a:rPr lang="pt-BR" sz="2000" dirty="0" smtClean="0">
                <a:solidFill>
                  <a:schemeClr val="tx1"/>
                </a:solidFill>
                <a:latin typeface="Arial" pitchFamily="34" charset="0"/>
                <a:cs typeface="Arial" pitchFamily="34" charset="0"/>
              </a:rPr>
              <a:t>Monitorar 100% das crianças com excesso de peso.</a:t>
            </a:r>
          </a:p>
          <a:p>
            <a:pPr algn="just">
              <a:lnSpc>
                <a:spcPct val="150000"/>
              </a:lnSpc>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Da </a:t>
            </a:r>
            <a:r>
              <a:rPr lang="pt-BR" sz="2000" dirty="0" smtClean="0">
                <a:solidFill>
                  <a:schemeClr val="tx1"/>
                </a:solidFill>
                <a:latin typeface="Arial" pitchFamily="34" charset="0"/>
                <a:cs typeface="Arial" pitchFamily="34" charset="0"/>
              </a:rPr>
              <a:t>mesma forma, todas as crianças com excesso de peso cadastradas no projeto foram acompanhadas, alcançando a meta pactuada de 100%. No primeiro mês de trabalho apenas 1 criança foi detectada com excesso de peso. No segundo mês foram 6 crianças e no terceiro 5 crianças.</a:t>
            </a:r>
          </a:p>
          <a:p>
            <a:pPr algn="just">
              <a:lnSpc>
                <a:spcPct val="150000"/>
              </a:lnSpc>
              <a:buNone/>
            </a:pP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O </a:t>
            </a:r>
            <a:r>
              <a:rPr lang="pt-BR" sz="2000" dirty="0" smtClean="0">
                <a:solidFill>
                  <a:schemeClr val="tx1"/>
                </a:solidFill>
                <a:latin typeface="Arial" pitchFamily="34" charset="0"/>
                <a:cs typeface="Arial" pitchFamily="34" charset="0"/>
              </a:rPr>
              <a:t>excesso de peso é muito prejudicial para a saúde dos usuários e o acompanhamento desde cedo promove a prevenção da obesidade infantil, além de oportunizar a educação para a alimentação saudável na família.</a:t>
            </a:r>
          </a:p>
          <a:p>
            <a:pPr>
              <a:buNone/>
            </a:pPr>
            <a:endParaRPr lang="pt-BR" sz="2000" dirty="0">
              <a:solidFill>
                <a:schemeClr val="tx1"/>
              </a:solidFill>
            </a:endParaRPr>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196752"/>
            <a:ext cx="8686800" cy="4667349"/>
          </a:xfrm>
        </p:spPr>
        <p:txBody>
          <a:bodyPr>
            <a:normAutofit/>
          </a:bodyPr>
          <a:lstStyle/>
          <a:p>
            <a:pPr algn="just">
              <a:lnSpc>
                <a:spcPct val="150000"/>
              </a:lnSpc>
              <a:buNone/>
            </a:pPr>
            <a:r>
              <a:rPr lang="pt-BR" sz="2000" dirty="0" smtClean="0">
                <a:solidFill>
                  <a:srgbClr val="070605"/>
                </a:solidFill>
              </a:rPr>
              <a:t>   </a:t>
            </a:r>
            <a:r>
              <a:rPr lang="pt-BR" sz="2000" b="1" dirty="0" smtClean="0">
                <a:solidFill>
                  <a:srgbClr val="070605"/>
                </a:solidFill>
              </a:rPr>
              <a:t>Meta 2.5: </a:t>
            </a:r>
            <a:r>
              <a:rPr lang="pt-BR" sz="2000" dirty="0">
                <a:solidFill>
                  <a:srgbClr val="070605"/>
                </a:solidFill>
              </a:rPr>
              <a:t>M</a:t>
            </a:r>
            <a:r>
              <a:rPr lang="pt-BR" sz="2000" dirty="0" smtClean="0">
                <a:solidFill>
                  <a:srgbClr val="070605"/>
                </a:solidFill>
              </a:rPr>
              <a:t>onitorar o desenvolvimento em 100% das crianças</a:t>
            </a:r>
          </a:p>
          <a:p>
            <a:pPr algn="just">
              <a:lnSpc>
                <a:spcPct val="150000"/>
              </a:lnSpc>
              <a:buNone/>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O </a:t>
            </a:r>
            <a:r>
              <a:rPr lang="pt-BR" sz="2000" dirty="0" smtClean="0">
                <a:solidFill>
                  <a:srgbClr val="070605"/>
                </a:solidFill>
                <a:latin typeface="Arial" pitchFamily="34" charset="0"/>
                <a:cs typeface="Arial" pitchFamily="34" charset="0"/>
              </a:rPr>
              <a:t>monitoramento do desenvolvimento foi realizado nos 3 meses da intervenção em 100% das crianças cadastradas, promovendo, assim, o acompanhamento ideal de cada participante do projeto</a:t>
            </a:r>
            <a:r>
              <a:rPr lang="pt-BR" sz="2000" dirty="0" smtClean="0"/>
              <a:t>.</a:t>
            </a:r>
          </a:p>
          <a:p>
            <a:pPr>
              <a:buNone/>
            </a:pPr>
            <a:endParaRPr lang="pt-BR" sz="2000" dirty="0"/>
          </a:p>
        </p:txBody>
      </p:sp>
      <p:sp>
        <p:nvSpPr>
          <p:cNvPr id="5"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pic>
        <p:nvPicPr>
          <p:cNvPr id="4098" name="Picture 2" descr="http://www.guiadoscasados.com.br/wp-content/uploads/2012/07/brinquedos-educativos-para-crian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73103"/>
            <a:ext cx="3665984" cy="3363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7617" y="1156868"/>
            <a:ext cx="8812088" cy="5688632"/>
          </a:xfrm>
        </p:spPr>
        <p:txBody>
          <a:bodyPr>
            <a:normAutofit/>
          </a:bodyPr>
          <a:lstStyle/>
          <a:p>
            <a:pPr algn="just">
              <a:buNone/>
            </a:pPr>
            <a:r>
              <a:rPr lang="pt-BR" sz="2000" dirty="0" smtClean="0">
                <a:solidFill>
                  <a:srgbClr val="070605"/>
                </a:solidFill>
                <a:latin typeface="Arial" pitchFamily="34" charset="0"/>
                <a:cs typeface="Arial" pitchFamily="34" charset="0"/>
              </a:rPr>
              <a:t>    </a:t>
            </a:r>
            <a:r>
              <a:rPr lang="pt-BR" sz="2000" b="1" dirty="0" smtClean="0">
                <a:solidFill>
                  <a:srgbClr val="070605"/>
                </a:solidFill>
                <a:latin typeface="Arial" pitchFamily="34" charset="0"/>
                <a:cs typeface="Arial" pitchFamily="34" charset="0"/>
              </a:rPr>
              <a:t>Meta 2.6: </a:t>
            </a:r>
            <a:r>
              <a:rPr lang="pt-BR" sz="2000" dirty="0" smtClean="0">
                <a:solidFill>
                  <a:srgbClr val="070605"/>
                </a:solidFill>
                <a:latin typeface="Arial" pitchFamily="34" charset="0"/>
                <a:cs typeface="Arial" pitchFamily="34" charset="0"/>
              </a:rPr>
              <a:t>Vacinar 100% das crianças acompanhadas</a:t>
            </a:r>
          </a:p>
          <a:p>
            <a:pPr algn="just">
              <a:buNone/>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No </a:t>
            </a:r>
            <a:r>
              <a:rPr lang="pt-BR" sz="2000" dirty="0" smtClean="0">
                <a:solidFill>
                  <a:srgbClr val="070605"/>
                </a:solidFill>
                <a:latin typeface="Arial" pitchFamily="34" charset="0"/>
                <a:cs typeface="Arial" pitchFamily="34" charset="0"/>
              </a:rPr>
              <a:t>primeiro mês 46 crianças (95,8%) se encontravam com calendário vacinal ao dia</a:t>
            </a:r>
            <a:r>
              <a:rPr lang="pt-BR" sz="2000" dirty="0" smtClean="0">
                <a:solidFill>
                  <a:srgbClr val="070605"/>
                </a:solidFill>
                <a:latin typeface="Arial" pitchFamily="34" charset="0"/>
                <a:cs typeface="Arial" pitchFamily="34" charset="0"/>
              </a:rPr>
              <a:t>. No </a:t>
            </a:r>
            <a:r>
              <a:rPr lang="pt-BR" sz="2000" dirty="0" smtClean="0">
                <a:solidFill>
                  <a:srgbClr val="070605"/>
                </a:solidFill>
                <a:latin typeface="Arial" pitchFamily="34" charset="0"/>
                <a:cs typeface="Arial" pitchFamily="34" charset="0"/>
              </a:rPr>
              <a:t>segundo mês </a:t>
            </a:r>
            <a:r>
              <a:rPr lang="pt-BR" sz="2000" dirty="0" smtClean="0">
                <a:solidFill>
                  <a:srgbClr val="070605"/>
                </a:solidFill>
                <a:latin typeface="Arial" pitchFamily="34" charset="0"/>
                <a:cs typeface="Arial" pitchFamily="34" charset="0"/>
              </a:rPr>
              <a:t>84 </a:t>
            </a:r>
            <a:r>
              <a:rPr lang="pt-BR" sz="2000" dirty="0" smtClean="0">
                <a:solidFill>
                  <a:srgbClr val="070605"/>
                </a:solidFill>
                <a:latin typeface="Arial" pitchFamily="34" charset="0"/>
                <a:cs typeface="Arial" pitchFamily="34" charset="0"/>
              </a:rPr>
              <a:t>crianças </a:t>
            </a:r>
            <a:r>
              <a:rPr lang="pt-BR" sz="2000" dirty="0" smtClean="0">
                <a:solidFill>
                  <a:srgbClr val="070605"/>
                </a:solidFill>
                <a:latin typeface="Arial" pitchFamily="34" charset="0"/>
                <a:cs typeface="Arial" pitchFamily="34" charset="0"/>
              </a:rPr>
              <a:t>(</a:t>
            </a:r>
            <a:r>
              <a:rPr lang="pt-BR" sz="2000" dirty="0" smtClean="0">
                <a:solidFill>
                  <a:srgbClr val="070605"/>
                </a:solidFill>
                <a:latin typeface="Arial" pitchFamily="34" charset="0"/>
                <a:cs typeface="Arial" pitchFamily="34" charset="0"/>
              </a:rPr>
              <a:t>100%) e no terceiro mês </a:t>
            </a:r>
            <a:r>
              <a:rPr lang="pt-BR" sz="2000" dirty="0" smtClean="0">
                <a:solidFill>
                  <a:srgbClr val="070605"/>
                </a:solidFill>
                <a:latin typeface="Arial" pitchFamily="34" charset="0"/>
                <a:cs typeface="Arial" pitchFamily="34" charset="0"/>
              </a:rPr>
              <a:t>92 crianças (98,9%), devido </a:t>
            </a:r>
            <a:r>
              <a:rPr lang="pt-BR" sz="2000" dirty="0" smtClean="0">
                <a:solidFill>
                  <a:srgbClr val="070605"/>
                </a:solidFill>
                <a:latin typeface="Arial" pitchFamily="34" charset="0"/>
                <a:cs typeface="Arial" pitchFamily="34" charset="0"/>
              </a:rPr>
              <a:t>a uma criança de 60 meses de idade estar enferma, não podendo realizar as vacinas aprazadas para esse momento. </a:t>
            </a:r>
            <a:r>
              <a:rPr lang="pt-BR" sz="2000" dirty="0" smtClean="0">
                <a:solidFill>
                  <a:srgbClr val="070605"/>
                </a:solidFill>
                <a:latin typeface="Arial" pitchFamily="34" charset="0"/>
                <a:cs typeface="Arial" pitchFamily="34" charset="0"/>
              </a:rPr>
              <a:t>Esse </a:t>
            </a:r>
            <a:r>
              <a:rPr lang="pt-BR" sz="2000" dirty="0" smtClean="0">
                <a:solidFill>
                  <a:srgbClr val="070605"/>
                </a:solidFill>
                <a:latin typeface="Arial" pitchFamily="34" charset="0"/>
                <a:cs typeface="Arial" pitchFamily="34" charset="0"/>
              </a:rPr>
              <a:t>foi um indicador que melhorou notavelmente com a intervenção, pois a UBS não conta com sala de vacinas, o que torna mais difícil realizar o monitoramento. </a:t>
            </a:r>
            <a:endParaRPr lang="pt-BR" sz="2000" dirty="0">
              <a:solidFill>
                <a:srgbClr val="070605"/>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65242145"/>
              </p:ext>
            </p:extLst>
          </p:nvPr>
        </p:nvGraphicFramePr>
        <p:xfrm>
          <a:off x="2339752" y="3861048"/>
          <a:ext cx="4320480"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340768"/>
            <a:ext cx="8666993" cy="4755158"/>
          </a:xfrm>
        </p:spPr>
        <p:txBody>
          <a:bodyPr>
            <a:normAutofit/>
          </a:bodyPr>
          <a:lstStyle/>
          <a:p>
            <a:pPr algn="just">
              <a:lnSpc>
                <a:spcPct val="150000"/>
              </a:lnSpc>
              <a:buNone/>
            </a:pPr>
            <a:r>
              <a:rPr lang="pt-BR" sz="2000" b="1" dirty="0" smtClean="0">
                <a:solidFill>
                  <a:schemeClr val="tx1"/>
                </a:solidFill>
                <a:latin typeface="Arial" pitchFamily="34" charset="0"/>
                <a:cs typeface="Arial" pitchFamily="34" charset="0"/>
              </a:rPr>
              <a:t>	Meta 2.7: </a:t>
            </a:r>
            <a:r>
              <a:rPr lang="pt-BR" sz="2000" dirty="0" smtClean="0">
                <a:solidFill>
                  <a:schemeClr val="tx1"/>
                </a:solidFill>
                <a:latin typeface="Arial" pitchFamily="34" charset="0"/>
                <a:cs typeface="Arial" pitchFamily="34" charset="0"/>
              </a:rPr>
              <a:t>Realizar a suplementação de ferro em 100% das crianças de 6 a 24 meses.    	</a:t>
            </a:r>
          </a:p>
          <a:p>
            <a:pPr algn="just">
              <a:lnSpc>
                <a:spcPct val="150000"/>
              </a:lnSpc>
              <a:buNone/>
            </a:pPr>
            <a:r>
              <a:rPr lang="pt-BR" sz="2000" dirty="0" smtClean="0">
                <a:solidFill>
                  <a:schemeClr val="tx1"/>
                </a:solidFill>
                <a:latin typeface="Arial" pitchFamily="34" charset="0"/>
                <a:cs typeface="Arial" pitchFamily="34" charset="0"/>
              </a:rPr>
              <a:t>		O </a:t>
            </a:r>
            <a:r>
              <a:rPr lang="pt-BR" sz="2000" dirty="0" smtClean="0">
                <a:solidFill>
                  <a:schemeClr val="tx1"/>
                </a:solidFill>
                <a:latin typeface="Arial" pitchFamily="34" charset="0"/>
                <a:cs typeface="Arial" pitchFamily="34" charset="0"/>
              </a:rPr>
              <a:t>monitoramento das crianças de 6 a 72 meses com suplementação de ferro foi realizado </a:t>
            </a:r>
            <a:r>
              <a:rPr lang="pt-BR" sz="2000" dirty="0" smtClean="0">
                <a:solidFill>
                  <a:schemeClr val="tx1"/>
                </a:solidFill>
                <a:latin typeface="Arial" pitchFamily="34" charset="0"/>
                <a:cs typeface="Arial" pitchFamily="34" charset="0"/>
              </a:rPr>
              <a:t>em </a:t>
            </a:r>
            <a:r>
              <a:rPr lang="pt-BR" sz="2000" dirty="0" smtClean="0">
                <a:solidFill>
                  <a:schemeClr val="tx1"/>
                </a:solidFill>
                <a:latin typeface="Arial" pitchFamily="34" charset="0"/>
                <a:cs typeface="Arial" pitchFamily="34" charset="0"/>
              </a:rPr>
              <a:t>100% das crianças cadastrada</a:t>
            </a:r>
            <a:r>
              <a:rPr lang="pt-BR" sz="2000" dirty="0" smtClean="0">
                <a:solidFill>
                  <a:schemeClr val="tx1"/>
                </a:solidFill>
                <a:latin typeface="Arial" pitchFamily="34" charset="0"/>
                <a:cs typeface="Arial" pitchFamily="34" charset="0"/>
              </a:rPr>
              <a:t>. Este </a:t>
            </a:r>
            <a:r>
              <a:rPr lang="pt-BR" sz="2000" dirty="0" smtClean="0">
                <a:solidFill>
                  <a:schemeClr val="tx1"/>
                </a:solidFill>
                <a:latin typeface="Arial" pitchFamily="34" charset="0"/>
                <a:cs typeface="Arial" pitchFamily="34" charset="0"/>
              </a:rPr>
              <a:t>indicador foi totalmente alcançado devido á disponibilidade </a:t>
            </a:r>
            <a:r>
              <a:rPr lang="pt-BR" sz="2000" dirty="0" smtClean="0">
                <a:solidFill>
                  <a:schemeClr val="tx1"/>
                </a:solidFill>
                <a:latin typeface="Arial" pitchFamily="34" charset="0"/>
                <a:cs typeface="Arial" pitchFamily="34" charset="0"/>
              </a:rPr>
              <a:t>deste </a:t>
            </a:r>
            <a:r>
              <a:rPr lang="pt-BR" sz="2000" dirty="0" smtClean="0">
                <a:solidFill>
                  <a:schemeClr val="tx1"/>
                </a:solidFill>
                <a:latin typeface="Arial" pitchFamily="34" charset="0"/>
                <a:cs typeface="Arial" pitchFamily="34" charset="0"/>
              </a:rPr>
              <a:t>medicamento em </a:t>
            </a:r>
            <a:r>
              <a:rPr lang="pt-BR" sz="2000" dirty="0" smtClean="0">
                <a:solidFill>
                  <a:schemeClr val="tx1"/>
                </a:solidFill>
                <a:latin typeface="Arial" pitchFamily="34" charset="0"/>
                <a:cs typeface="Arial" pitchFamily="34" charset="0"/>
              </a:rPr>
              <a:t>quantidade </a:t>
            </a:r>
            <a:r>
              <a:rPr lang="pt-BR" sz="2000" dirty="0" smtClean="0">
                <a:solidFill>
                  <a:schemeClr val="tx1"/>
                </a:solidFill>
                <a:latin typeface="Arial" pitchFamily="34" charset="0"/>
                <a:cs typeface="Arial" pitchFamily="34" charset="0"/>
              </a:rPr>
              <a:t>suficientes na UBS</a:t>
            </a:r>
            <a:r>
              <a:rPr lang="pt-BR" sz="2000" dirty="0" smtClean="0">
                <a:solidFill>
                  <a:schemeClr val="tx1"/>
                </a:solidFill>
                <a:latin typeface="Arial" pitchFamily="34" charset="0"/>
                <a:cs typeface="Arial" pitchFamily="34" charset="0"/>
              </a:rPr>
              <a:t>. </a:t>
            </a:r>
            <a:endParaRPr lang="pt-BR" sz="2000" dirty="0">
              <a:solidFill>
                <a:schemeClr val="tx1"/>
              </a:solidFill>
              <a:latin typeface="Arial" pitchFamily="34" charset="0"/>
              <a:cs typeface="Arial" pitchFamily="34" charset="0"/>
            </a:endParaRPr>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786" y="1052736"/>
            <a:ext cx="8954814" cy="5805264"/>
          </a:xfrm>
        </p:spPr>
        <p:txBody>
          <a:bodyPr>
            <a:normAutofit/>
          </a:bodyPr>
          <a:lstStyle/>
          <a:p>
            <a:pPr algn="just">
              <a:buNone/>
            </a:pPr>
            <a:r>
              <a:rPr lang="pt-BR" sz="2000" dirty="0" smtClean="0">
                <a:solidFill>
                  <a:schemeClr val="tx1"/>
                </a:solidFill>
                <a:latin typeface="Arial" pitchFamily="34" charset="0"/>
                <a:cs typeface="Arial" pitchFamily="34" charset="0"/>
              </a:rPr>
              <a:t>     </a:t>
            </a:r>
            <a:r>
              <a:rPr lang="pt-BR" sz="2000" b="1" dirty="0" smtClean="0">
                <a:solidFill>
                  <a:schemeClr val="tx1"/>
                </a:solidFill>
                <a:latin typeface="Arial" pitchFamily="34" charset="0"/>
                <a:cs typeface="Arial" pitchFamily="34" charset="0"/>
              </a:rPr>
              <a:t>Meta 2.8: </a:t>
            </a:r>
            <a:r>
              <a:rPr lang="pt-BR" sz="2000" dirty="0" smtClean="0">
                <a:solidFill>
                  <a:schemeClr val="tx1"/>
                </a:solidFill>
                <a:latin typeface="Arial" pitchFamily="34" charset="0"/>
                <a:cs typeface="Arial" pitchFamily="34" charset="0"/>
              </a:rPr>
              <a:t>Realizar a triagem auditiva em 100% das crianças.</a:t>
            </a:r>
          </a:p>
          <a:p>
            <a:pPr algn="just">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No </a:t>
            </a:r>
            <a:r>
              <a:rPr lang="pt-BR" sz="2000" dirty="0" smtClean="0">
                <a:solidFill>
                  <a:schemeClr val="tx1"/>
                </a:solidFill>
                <a:latin typeface="Arial" pitchFamily="34" charset="0"/>
                <a:cs typeface="Arial" pitchFamily="34" charset="0"/>
              </a:rPr>
              <a:t>primeiro </a:t>
            </a:r>
            <a:r>
              <a:rPr lang="pt-BR" sz="2000" dirty="0" smtClean="0">
                <a:solidFill>
                  <a:schemeClr val="tx1"/>
                </a:solidFill>
                <a:latin typeface="Arial" pitchFamily="34" charset="0"/>
                <a:cs typeface="Arial" pitchFamily="34" charset="0"/>
              </a:rPr>
              <a:t>mês 47 crianças (97,9</a:t>
            </a:r>
            <a:r>
              <a:rPr lang="pt-BR" sz="2000" dirty="0" smtClean="0">
                <a:solidFill>
                  <a:schemeClr val="tx1"/>
                </a:solidFill>
                <a:latin typeface="Arial" pitchFamily="34" charset="0"/>
                <a:cs typeface="Arial" pitchFamily="34" charset="0"/>
              </a:rPr>
              <a:t>%) tinham realizado </a:t>
            </a:r>
            <a:r>
              <a:rPr lang="pt-BR" sz="2000" dirty="0" smtClean="0">
                <a:solidFill>
                  <a:schemeClr val="tx1"/>
                </a:solidFill>
                <a:latin typeface="Arial" pitchFamily="34" charset="0"/>
                <a:cs typeface="Arial" pitchFamily="34" charset="0"/>
              </a:rPr>
              <a:t>a triagem </a:t>
            </a:r>
            <a:r>
              <a:rPr lang="pt-BR" sz="2000" dirty="0" smtClean="0">
                <a:solidFill>
                  <a:schemeClr val="tx1"/>
                </a:solidFill>
                <a:latin typeface="Arial" pitchFamily="34" charset="0"/>
                <a:cs typeface="Arial" pitchFamily="34" charset="0"/>
              </a:rPr>
              <a:t>auditiva. Nos </a:t>
            </a:r>
            <a:r>
              <a:rPr lang="pt-BR" sz="2000" dirty="0" smtClean="0">
                <a:solidFill>
                  <a:schemeClr val="tx1"/>
                </a:solidFill>
                <a:latin typeface="Arial" pitchFamily="34" charset="0"/>
                <a:cs typeface="Arial" pitchFamily="34" charset="0"/>
              </a:rPr>
              <a:t>meses posteriores da intervenção e com a maior adesão das crianças fundamentalmente </a:t>
            </a:r>
            <a:r>
              <a:rPr lang="pt-BR" sz="2000" dirty="0" smtClean="0">
                <a:solidFill>
                  <a:schemeClr val="tx1"/>
                </a:solidFill>
                <a:latin typeface="Arial" pitchFamily="34" charset="0"/>
                <a:cs typeface="Arial" pitchFamily="34" charset="0"/>
              </a:rPr>
              <a:t>maiores </a:t>
            </a:r>
            <a:r>
              <a:rPr lang="pt-BR" sz="2000" dirty="0" smtClean="0">
                <a:solidFill>
                  <a:schemeClr val="tx1"/>
                </a:solidFill>
                <a:latin typeface="Arial" pitchFamily="34" charset="0"/>
                <a:cs typeface="Arial" pitchFamily="34" charset="0"/>
              </a:rPr>
              <a:t>de 1 ano de idade e sem realização deste </a:t>
            </a:r>
            <a:r>
              <a:rPr lang="pt-BR" sz="2000" dirty="0" smtClean="0">
                <a:solidFill>
                  <a:schemeClr val="tx1"/>
                </a:solidFill>
                <a:latin typeface="Arial" pitchFamily="34" charset="0"/>
                <a:cs typeface="Arial" pitchFamily="34" charset="0"/>
              </a:rPr>
              <a:t>teste; não </a:t>
            </a:r>
            <a:r>
              <a:rPr lang="pt-BR" sz="2000" dirty="0" smtClean="0">
                <a:solidFill>
                  <a:schemeClr val="tx1"/>
                </a:solidFill>
                <a:latin typeface="Arial" pitchFamily="34" charset="0"/>
                <a:cs typeface="Arial" pitchFamily="34" charset="0"/>
              </a:rPr>
              <a:t>foi possível manter este indicador</a:t>
            </a:r>
            <a:r>
              <a:rPr lang="pt-BR" sz="2000" dirty="0" smtClean="0">
                <a:solidFill>
                  <a:schemeClr val="tx1"/>
                </a:solidFill>
                <a:latin typeface="Arial" pitchFamily="34" charset="0"/>
                <a:cs typeface="Arial" pitchFamily="34" charset="0"/>
              </a:rPr>
              <a:t>. No </a:t>
            </a:r>
            <a:r>
              <a:rPr lang="pt-BR" sz="2000" dirty="0" smtClean="0">
                <a:solidFill>
                  <a:schemeClr val="tx1"/>
                </a:solidFill>
                <a:latin typeface="Arial" pitchFamily="34" charset="0"/>
                <a:cs typeface="Arial" pitchFamily="34" charset="0"/>
              </a:rPr>
              <a:t>segundo mês 74 crianças (</a:t>
            </a:r>
            <a:r>
              <a:rPr lang="pt-BR" sz="2000" dirty="0" smtClean="0">
                <a:solidFill>
                  <a:schemeClr val="tx1"/>
                </a:solidFill>
                <a:latin typeface="Arial" pitchFamily="34" charset="0"/>
                <a:cs typeface="Arial" pitchFamily="34" charset="0"/>
              </a:rPr>
              <a:t>88,1</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tinham </a:t>
            </a:r>
            <a:r>
              <a:rPr lang="pt-BR" sz="2000" dirty="0" smtClean="0">
                <a:solidFill>
                  <a:schemeClr val="tx1"/>
                </a:solidFill>
                <a:latin typeface="Arial" pitchFamily="34" charset="0"/>
                <a:cs typeface="Arial" pitchFamily="34" charset="0"/>
              </a:rPr>
              <a:t>realizada a triagem auditiva e no terceiro mês 81 crianças  (</a:t>
            </a:r>
            <a:r>
              <a:rPr lang="pt-BR" sz="2000" dirty="0" smtClean="0">
                <a:solidFill>
                  <a:schemeClr val="tx1"/>
                </a:solidFill>
                <a:latin typeface="Arial" pitchFamily="34" charset="0"/>
                <a:cs typeface="Arial" pitchFamily="34" charset="0"/>
              </a:rPr>
              <a:t>87,1%). A maioria </a:t>
            </a:r>
            <a:r>
              <a:rPr lang="pt-BR" sz="2000" dirty="0" smtClean="0">
                <a:solidFill>
                  <a:schemeClr val="tx1"/>
                </a:solidFill>
                <a:latin typeface="Arial" pitchFamily="34" charset="0"/>
                <a:cs typeface="Arial" pitchFamily="34" charset="0"/>
              </a:rPr>
              <a:t>das crianças que </a:t>
            </a:r>
            <a:r>
              <a:rPr lang="pt-BR" sz="2000" dirty="0" smtClean="0">
                <a:solidFill>
                  <a:schemeClr val="tx1"/>
                </a:solidFill>
                <a:latin typeface="Arial" pitchFamily="34" charset="0"/>
                <a:cs typeface="Arial" pitchFamily="34" charset="0"/>
              </a:rPr>
              <a:t>ingressou na </a:t>
            </a:r>
            <a:r>
              <a:rPr lang="pt-BR" sz="2000" dirty="0" smtClean="0">
                <a:solidFill>
                  <a:schemeClr val="tx1"/>
                </a:solidFill>
                <a:latin typeface="Arial" pitchFamily="34" charset="0"/>
                <a:cs typeface="Arial" pitchFamily="34" charset="0"/>
              </a:rPr>
              <a:t>intervenção </a:t>
            </a:r>
            <a:r>
              <a:rPr lang="pt-BR" sz="2000" dirty="0" smtClean="0">
                <a:solidFill>
                  <a:schemeClr val="tx1"/>
                </a:solidFill>
                <a:latin typeface="Arial" pitchFamily="34" charset="0"/>
                <a:cs typeface="Arial" pitchFamily="34" charset="0"/>
              </a:rPr>
              <a:t>era </a:t>
            </a:r>
            <a:r>
              <a:rPr lang="pt-BR" sz="2000" dirty="0" smtClean="0">
                <a:solidFill>
                  <a:schemeClr val="tx1"/>
                </a:solidFill>
                <a:latin typeface="Arial" pitchFamily="34" charset="0"/>
                <a:cs typeface="Arial" pitchFamily="34" charset="0"/>
              </a:rPr>
              <a:t>com idade </a:t>
            </a:r>
            <a:r>
              <a:rPr lang="pt-BR" sz="2000" dirty="0" smtClean="0">
                <a:solidFill>
                  <a:schemeClr val="tx1"/>
                </a:solidFill>
                <a:latin typeface="Arial" pitchFamily="34" charset="0"/>
                <a:cs typeface="Arial" pitchFamily="34" charset="0"/>
              </a:rPr>
              <a:t>mais avançada, o que impossibilitou </a:t>
            </a:r>
            <a:r>
              <a:rPr lang="pt-BR" sz="2000" dirty="0" smtClean="0">
                <a:solidFill>
                  <a:schemeClr val="tx1"/>
                </a:solidFill>
                <a:latin typeface="Arial" pitchFamily="34" charset="0"/>
                <a:cs typeface="Arial" pitchFamily="34" charset="0"/>
              </a:rPr>
              <a:t>melhorar este indicador.</a:t>
            </a:r>
          </a:p>
          <a:p>
            <a:pPr algn="just">
              <a:buNone/>
            </a:pPr>
            <a:endParaRPr lang="pt-BR" sz="2000" dirty="0" smtClean="0">
              <a:solidFill>
                <a:schemeClr val="tx1"/>
              </a:solidFill>
              <a:latin typeface="Arial" pitchFamily="34" charset="0"/>
              <a:cs typeface="Arial" pitchFamily="34" charset="0"/>
            </a:endParaRPr>
          </a:p>
          <a:p>
            <a:pPr algn="just">
              <a:buNone/>
            </a:pPr>
            <a:endParaRPr lang="pt-BR" sz="2000" dirty="0">
              <a:solidFill>
                <a:schemeClr val="tx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3468864730"/>
              </p:ext>
            </p:extLst>
          </p:nvPr>
        </p:nvGraphicFramePr>
        <p:xfrm>
          <a:off x="2195736" y="3789040"/>
          <a:ext cx="4752528"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0528" y="1052736"/>
            <a:ext cx="9172128" cy="5805264"/>
          </a:xfrm>
        </p:spPr>
        <p:txBody>
          <a:bodyPr>
            <a:normAutofit/>
          </a:bodyPr>
          <a:lstStyle/>
          <a:p>
            <a:pPr algn="just">
              <a:buNone/>
            </a:pPr>
            <a:r>
              <a:rPr lang="pt-BR" sz="2000" dirty="0" smtClean="0">
                <a:solidFill>
                  <a:schemeClr val="tx1"/>
                </a:solidFill>
                <a:latin typeface="Arial" pitchFamily="34" charset="0"/>
                <a:cs typeface="Arial" pitchFamily="34" charset="0"/>
              </a:rPr>
              <a:t>     </a:t>
            </a:r>
            <a:r>
              <a:rPr lang="pt-BR" sz="2000" b="1" dirty="0" smtClean="0">
                <a:solidFill>
                  <a:schemeClr val="tx1"/>
                </a:solidFill>
                <a:latin typeface="Arial" pitchFamily="34" charset="0"/>
                <a:cs typeface="Arial" pitchFamily="34" charset="0"/>
              </a:rPr>
              <a:t>Meta 2.9: </a:t>
            </a:r>
            <a:r>
              <a:rPr lang="pt-BR" sz="2000" dirty="0" smtClean="0">
                <a:solidFill>
                  <a:schemeClr val="tx1"/>
                </a:solidFill>
                <a:latin typeface="Arial" pitchFamily="34" charset="0"/>
                <a:cs typeface="Arial" pitchFamily="34" charset="0"/>
              </a:rPr>
              <a:t>Realizar teste do pezinho em 100% das crianças até 7 dias de vida.</a:t>
            </a:r>
          </a:p>
          <a:p>
            <a:pPr algn="just">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No </a:t>
            </a:r>
            <a:r>
              <a:rPr lang="pt-BR" sz="2000" dirty="0" smtClean="0">
                <a:solidFill>
                  <a:schemeClr val="tx1"/>
                </a:solidFill>
                <a:latin typeface="Arial" pitchFamily="34" charset="0"/>
                <a:cs typeface="Arial" pitchFamily="34" charset="0"/>
              </a:rPr>
              <a:t>primeiro mês 33 crianças </a:t>
            </a:r>
            <a:r>
              <a:rPr lang="pt-BR" sz="2000" dirty="0" smtClean="0">
                <a:solidFill>
                  <a:schemeClr val="tx1"/>
                </a:solidFill>
                <a:latin typeface="Arial" pitchFamily="34" charset="0"/>
                <a:cs typeface="Arial" pitchFamily="34" charset="0"/>
              </a:rPr>
              <a:t>(68,8%)  tinham </a:t>
            </a:r>
            <a:r>
              <a:rPr lang="pt-BR" sz="2000" dirty="0" smtClean="0">
                <a:solidFill>
                  <a:schemeClr val="tx1"/>
                </a:solidFill>
                <a:latin typeface="Arial" pitchFamily="34" charset="0"/>
                <a:cs typeface="Arial" pitchFamily="34" charset="0"/>
              </a:rPr>
              <a:t>realizado este </a:t>
            </a:r>
            <a:r>
              <a:rPr lang="pt-BR" sz="2000" dirty="0" smtClean="0">
                <a:solidFill>
                  <a:schemeClr val="tx1"/>
                </a:solidFill>
                <a:latin typeface="Arial" pitchFamily="34" charset="0"/>
                <a:cs typeface="Arial" pitchFamily="34" charset="0"/>
              </a:rPr>
              <a:t>teste. No </a:t>
            </a:r>
            <a:r>
              <a:rPr lang="pt-BR" sz="2000" dirty="0" smtClean="0">
                <a:solidFill>
                  <a:schemeClr val="tx1"/>
                </a:solidFill>
                <a:latin typeface="Arial" pitchFamily="34" charset="0"/>
                <a:cs typeface="Arial" pitchFamily="34" charset="0"/>
              </a:rPr>
              <a:t>segundo e terceiro </a:t>
            </a:r>
            <a:r>
              <a:rPr lang="pt-BR" sz="2000" dirty="0" smtClean="0">
                <a:solidFill>
                  <a:schemeClr val="tx1"/>
                </a:solidFill>
                <a:latin typeface="Arial" pitchFamily="34" charset="0"/>
                <a:cs typeface="Arial" pitchFamily="34" charset="0"/>
              </a:rPr>
              <a:t>mês </a:t>
            </a:r>
            <a:r>
              <a:rPr lang="pt-BR" sz="2000" dirty="0" smtClean="0">
                <a:solidFill>
                  <a:schemeClr val="tx1"/>
                </a:solidFill>
                <a:latin typeface="Arial" pitchFamily="34" charset="0"/>
                <a:cs typeface="Arial" pitchFamily="34" charset="0"/>
              </a:rPr>
              <a:t>54 crianças </a:t>
            </a:r>
            <a:r>
              <a:rPr lang="pt-BR" sz="2000" dirty="0" smtClean="0">
                <a:solidFill>
                  <a:schemeClr val="tx1"/>
                </a:solidFill>
                <a:latin typeface="Arial" pitchFamily="34" charset="0"/>
                <a:cs typeface="Arial" pitchFamily="34" charset="0"/>
              </a:rPr>
              <a:t>(64,3%) </a:t>
            </a:r>
            <a:r>
              <a:rPr lang="pt-BR" sz="2000" dirty="0" smtClean="0">
                <a:solidFill>
                  <a:schemeClr val="tx1"/>
                </a:solidFill>
                <a:latin typeface="Arial" pitchFamily="34" charset="0"/>
                <a:cs typeface="Arial" pitchFamily="34" charset="0"/>
              </a:rPr>
              <a:t>e 57 crianças </a:t>
            </a:r>
            <a:r>
              <a:rPr lang="pt-BR" sz="2000" dirty="0" smtClean="0">
                <a:solidFill>
                  <a:schemeClr val="tx1"/>
                </a:solidFill>
                <a:latin typeface="Arial" pitchFamily="34" charset="0"/>
                <a:cs typeface="Arial" pitchFamily="34" charset="0"/>
              </a:rPr>
              <a:t>(61,3%) </a:t>
            </a:r>
            <a:r>
              <a:rPr lang="pt-BR" sz="2000" dirty="0" smtClean="0">
                <a:solidFill>
                  <a:schemeClr val="tx1"/>
                </a:solidFill>
                <a:latin typeface="Arial" pitchFamily="34" charset="0"/>
                <a:cs typeface="Arial" pitchFamily="34" charset="0"/>
              </a:rPr>
              <a:t>respectivamente contavam com teste do </a:t>
            </a:r>
            <a:r>
              <a:rPr lang="pt-BR" sz="2000" dirty="0" smtClean="0">
                <a:solidFill>
                  <a:schemeClr val="tx1"/>
                </a:solidFill>
                <a:latin typeface="Arial" pitchFamily="34" charset="0"/>
                <a:cs typeface="Arial" pitchFamily="34" charset="0"/>
              </a:rPr>
              <a:t>pezinho. </a:t>
            </a:r>
            <a:r>
              <a:rPr lang="pt-BR" sz="2000" dirty="0" smtClean="0">
                <a:solidFill>
                  <a:schemeClr val="tx1"/>
                </a:solidFill>
                <a:latin typeface="Arial" pitchFamily="34" charset="0"/>
                <a:cs typeface="Arial" pitchFamily="34" charset="0"/>
              </a:rPr>
              <a:t>A dificuldade na realização deste </a:t>
            </a:r>
            <a:r>
              <a:rPr lang="pt-BR" sz="2000" dirty="0" smtClean="0">
                <a:solidFill>
                  <a:schemeClr val="tx1"/>
                </a:solidFill>
                <a:latin typeface="Arial" pitchFamily="34" charset="0"/>
                <a:cs typeface="Arial" pitchFamily="34" charset="0"/>
              </a:rPr>
              <a:t>teste se referia a problemas </a:t>
            </a:r>
            <a:r>
              <a:rPr lang="pt-BR" sz="2000" dirty="0" smtClean="0">
                <a:solidFill>
                  <a:schemeClr val="tx1"/>
                </a:solidFill>
                <a:latin typeface="Arial" pitchFamily="34" charset="0"/>
                <a:cs typeface="Arial" pitchFamily="34" charset="0"/>
              </a:rPr>
              <a:t>de deslocamento </a:t>
            </a:r>
            <a:r>
              <a:rPr lang="pt-BR" sz="2000" dirty="0" smtClean="0">
                <a:solidFill>
                  <a:schemeClr val="tx1"/>
                </a:solidFill>
                <a:latin typeface="Arial" pitchFamily="34" charset="0"/>
                <a:cs typeface="Arial" pitchFamily="34" charset="0"/>
              </a:rPr>
              <a:t>para </a:t>
            </a:r>
            <a:r>
              <a:rPr lang="pt-BR" sz="2000" dirty="0" smtClean="0">
                <a:solidFill>
                  <a:schemeClr val="tx1"/>
                </a:solidFill>
                <a:latin typeface="Arial" pitchFamily="34" charset="0"/>
                <a:cs typeface="Arial" pitchFamily="34" charset="0"/>
              </a:rPr>
              <a:t>o </a:t>
            </a:r>
            <a:r>
              <a:rPr lang="pt-BR" sz="2000" dirty="0" smtClean="0">
                <a:solidFill>
                  <a:schemeClr val="tx1"/>
                </a:solidFill>
                <a:latin typeface="Arial" pitchFamily="34" charset="0"/>
                <a:cs typeface="Arial" pitchFamily="34" charset="0"/>
              </a:rPr>
              <a:t>centro </a:t>
            </a:r>
            <a:r>
              <a:rPr lang="pt-BR" sz="2000" dirty="0" smtClean="0">
                <a:solidFill>
                  <a:schemeClr val="tx1"/>
                </a:solidFill>
                <a:latin typeface="Arial" pitchFamily="34" charset="0"/>
                <a:cs typeface="Arial" pitchFamily="34" charset="0"/>
              </a:rPr>
              <a:t>onde é </a:t>
            </a:r>
            <a:r>
              <a:rPr lang="pt-BR" sz="2000" dirty="0" smtClean="0">
                <a:solidFill>
                  <a:schemeClr val="tx1"/>
                </a:solidFill>
                <a:latin typeface="Arial" pitchFamily="34" charset="0"/>
                <a:cs typeface="Arial" pitchFamily="34" charset="0"/>
              </a:rPr>
              <a:t>realizado. Cabe </a:t>
            </a:r>
            <a:r>
              <a:rPr lang="pt-BR" sz="2000" dirty="0" smtClean="0">
                <a:solidFill>
                  <a:schemeClr val="tx1"/>
                </a:solidFill>
                <a:latin typeface="Arial" pitchFamily="34" charset="0"/>
                <a:cs typeface="Arial" pitchFamily="34" charset="0"/>
              </a:rPr>
              <a:t>destacar que </a:t>
            </a:r>
            <a:r>
              <a:rPr lang="pt-BR" sz="2000" dirty="0" smtClean="0">
                <a:solidFill>
                  <a:schemeClr val="tx1"/>
                </a:solidFill>
                <a:latin typeface="Arial" pitchFamily="34" charset="0"/>
                <a:cs typeface="Arial" pitchFamily="34" charset="0"/>
              </a:rPr>
              <a:t>nas </a:t>
            </a:r>
            <a:r>
              <a:rPr lang="pt-BR" sz="2000" dirty="0" smtClean="0">
                <a:solidFill>
                  <a:schemeClr val="tx1"/>
                </a:solidFill>
                <a:latin typeface="Arial" pitchFamily="34" charset="0"/>
                <a:cs typeface="Arial" pitchFamily="34" charset="0"/>
              </a:rPr>
              <a:t>3 crianças que nasceram  durante a intervenção  </a:t>
            </a:r>
            <a:r>
              <a:rPr lang="pt-BR" sz="2000" dirty="0" smtClean="0">
                <a:solidFill>
                  <a:schemeClr val="tx1"/>
                </a:solidFill>
                <a:latin typeface="Arial" pitchFamily="34" charset="0"/>
                <a:cs typeface="Arial" pitchFamily="34" charset="0"/>
              </a:rPr>
              <a:t>foi realizado </a:t>
            </a:r>
            <a:r>
              <a:rPr lang="pt-BR" sz="2000" dirty="0" smtClean="0">
                <a:solidFill>
                  <a:schemeClr val="tx1"/>
                </a:solidFill>
                <a:latin typeface="Arial" pitchFamily="34" charset="0"/>
                <a:cs typeface="Arial" pitchFamily="34" charset="0"/>
              </a:rPr>
              <a:t>o teste do pezinho nos primeiros sete dias de vida</a:t>
            </a:r>
            <a:r>
              <a:rPr lang="pt-BR" sz="2000" dirty="0" smtClean="0">
                <a:solidFill>
                  <a:schemeClr val="tx1"/>
                </a:solidFill>
              </a:rPr>
              <a:t>.</a:t>
            </a:r>
            <a:endParaRPr lang="pt-BR" sz="2000" dirty="0">
              <a:solidFill>
                <a:schemeClr val="tx1"/>
              </a:solidFill>
            </a:endParaRPr>
          </a:p>
        </p:txBody>
      </p:sp>
      <p:graphicFrame>
        <p:nvGraphicFramePr>
          <p:cNvPr id="5" name="Gráfico 4"/>
          <p:cNvGraphicFramePr/>
          <p:nvPr>
            <p:extLst>
              <p:ext uri="{D42A27DB-BD31-4B8C-83A1-F6EECF244321}">
                <p14:modId xmlns:p14="http://schemas.microsoft.com/office/powerpoint/2010/main" val="2832495141"/>
              </p:ext>
            </p:extLst>
          </p:nvPr>
        </p:nvGraphicFramePr>
        <p:xfrm>
          <a:off x="2123728" y="4293096"/>
          <a:ext cx="4724400" cy="2439541"/>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052736"/>
            <a:ext cx="8892480" cy="4827166"/>
          </a:xfrm>
        </p:spPr>
        <p:txBody>
          <a:bodyPr>
            <a:noAutofit/>
          </a:bodyPr>
          <a:lstStyle/>
          <a:p>
            <a:pPr algn="just">
              <a:lnSpc>
                <a:spcPct val="150000"/>
              </a:lnSpc>
              <a:buNone/>
            </a:pPr>
            <a:r>
              <a:rPr lang="pt-BR" sz="2000" dirty="0" smtClean="0">
                <a:solidFill>
                  <a:schemeClr val="tx1"/>
                </a:solidFill>
                <a:latin typeface="Arial" pitchFamily="34" charset="0"/>
                <a:cs typeface="Arial" pitchFamily="34" charset="0"/>
              </a:rPr>
              <a:t>    </a:t>
            </a:r>
            <a:r>
              <a:rPr lang="pt-BR" sz="2000" b="1" dirty="0" smtClean="0">
                <a:solidFill>
                  <a:schemeClr val="tx1"/>
                </a:solidFill>
                <a:latin typeface="Arial" pitchFamily="34" charset="0"/>
                <a:cs typeface="Arial" pitchFamily="34" charset="0"/>
              </a:rPr>
              <a:t>Meta 2.10: </a:t>
            </a:r>
            <a:r>
              <a:rPr lang="pt-BR" sz="2000" dirty="0" smtClean="0">
                <a:solidFill>
                  <a:schemeClr val="tx1"/>
                </a:solidFill>
                <a:latin typeface="Arial" pitchFamily="34" charset="0"/>
                <a:cs typeface="Arial" pitchFamily="34" charset="0"/>
              </a:rPr>
              <a:t>Realizar avaliação da necessidade de atendimento odontológico em 100% das crianças de 6 a 72 meses.</a:t>
            </a:r>
          </a:p>
          <a:p>
            <a:pPr algn="just">
              <a:lnSpc>
                <a:spcPct val="150000"/>
              </a:lnSpc>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A avaliação da necessidade de atendimento odontológico de </a:t>
            </a:r>
            <a:r>
              <a:rPr lang="pt-BR" sz="2000" dirty="0" smtClean="0">
                <a:solidFill>
                  <a:schemeClr val="tx1"/>
                </a:solidFill>
                <a:latin typeface="Arial" pitchFamily="34" charset="0"/>
                <a:cs typeface="Arial" pitchFamily="34" charset="0"/>
              </a:rPr>
              <a:t>6 a 72 meses </a:t>
            </a:r>
            <a:r>
              <a:rPr lang="pt-BR" sz="2000" dirty="0" smtClean="0">
                <a:solidFill>
                  <a:schemeClr val="tx1"/>
                </a:solidFill>
                <a:latin typeface="Arial" pitchFamily="34" charset="0"/>
                <a:cs typeface="Arial" pitchFamily="34" charset="0"/>
              </a:rPr>
              <a:t>foi </a:t>
            </a:r>
            <a:r>
              <a:rPr lang="pt-BR" sz="2000" dirty="0" smtClean="0">
                <a:solidFill>
                  <a:schemeClr val="tx1"/>
                </a:solidFill>
                <a:latin typeface="Arial" pitchFamily="34" charset="0"/>
                <a:cs typeface="Arial" pitchFamily="34" charset="0"/>
              </a:rPr>
              <a:t>realizado </a:t>
            </a:r>
            <a:r>
              <a:rPr lang="pt-BR" sz="2000" dirty="0" smtClean="0">
                <a:solidFill>
                  <a:schemeClr val="tx1"/>
                </a:solidFill>
                <a:latin typeface="Arial" pitchFamily="34" charset="0"/>
                <a:cs typeface="Arial" pitchFamily="34" charset="0"/>
              </a:rPr>
              <a:t>em </a:t>
            </a:r>
            <a:r>
              <a:rPr lang="pt-BR" sz="2000" dirty="0" smtClean="0">
                <a:solidFill>
                  <a:schemeClr val="tx1"/>
                </a:solidFill>
                <a:latin typeface="Arial" pitchFamily="34" charset="0"/>
                <a:cs typeface="Arial" pitchFamily="34" charset="0"/>
              </a:rPr>
              <a:t>100% das crianças cadastradas nesta idade</a:t>
            </a:r>
            <a:r>
              <a:rPr lang="pt-BR" sz="2000" dirty="0" smtClean="0">
                <a:solidFill>
                  <a:schemeClr val="tx1"/>
                </a:solidFill>
                <a:latin typeface="Arial" pitchFamily="34" charset="0"/>
                <a:cs typeface="Arial" pitchFamily="34" charset="0"/>
              </a:rPr>
              <a:t>. </a:t>
            </a:r>
          </a:p>
          <a:p>
            <a:pPr algn="just">
              <a:lnSpc>
                <a:spcPct val="150000"/>
              </a:lnSpc>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O </a:t>
            </a:r>
            <a:r>
              <a:rPr lang="pt-BR" sz="2000" dirty="0" smtClean="0">
                <a:solidFill>
                  <a:schemeClr val="tx1"/>
                </a:solidFill>
                <a:latin typeface="Arial" pitchFamily="34" charset="0"/>
                <a:cs typeface="Arial" pitchFamily="34" charset="0"/>
              </a:rPr>
              <a:t>indicador foi cumprido em sua totalidade devido ao trabalho em conjunto com os profissionais </a:t>
            </a:r>
            <a:r>
              <a:rPr lang="pt-BR" sz="2000" dirty="0" smtClean="0">
                <a:solidFill>
                  <a:schemeClr val="tx1"/>
                </a:solidFill>
                <a:latin typeface="Arial" pitchFamily="34" charset="0"/>
                <a:cs typeface="Arial" pitchFamily="34" charset="0"/>
              </a:rPr>
              <a:t>de saúde bucal; </a:t>
            </a:r>
            <a:r>
              <a:rPr lang="pt-BR" sz="2000" dirty="0" smtClean="0">
                <a:solidFill>
                  <a:schemeClr val="tx1"/>
                </a:solidFill>
                <a:latin typeface="Arial" pitchFamily="34" charset="0"/>
                <a:cs typeface="Arial" pitchFamily="34" charset="0"/>
              </a:rPr>
              <a:t>os quais  abraçaram a intervenção de </a:t>
            </a:r>
            <a:r>
              <a:rPr lang="pt-BR" sz="2000" dirty="0" smtClean="0">
                <a:solidFill>
                  <a:schemeClr val="tx1"/>
                </a:solidFill>
                <a:latin typeface="Arial" pitchFamily="34" charset="0"/>
                <a:cs typeface="Arial" pitchFamily="34" charset="0"/>
              </a:rPr>
              <a:t>saúde. Com </a:t>
            </a:r>
            <a:r>
              <a:rPr lang="pt-BR" sz="2000" dirty="0" smtClean="0">
                <a:solidFill>
                  <a:schemeClr val="tx1"/>
                </a:solidFill>
                <a:latin typeface="Arial" pitchFamily="34" charset="0"/>
                <a:cs typeface="Arial" pitchFamily="34" charset="0"/>
              </a:rPr>
              <a:t>este indicador conseguimos identificar as crianças que precisaram atendimento odontológico as quais receberam um atendimento integral neste serviço.</a:t>
            </a:r>
          </a:p>
          <a:p>
            <a:pPr>
              <a:buNone/>
            </a:pPr>
            <a:r>
              <a:rPr lang="pt-BR" sz="2000" dirty="0" smtClean="0">
                <a:solidFill>
                  <a:schemeClr val="tx1"/>
                </a:solidFill>
                <a:latin typeface="Arial" pitchFamily="34" charset="0"/>
                <a:cs typeface="Arial" pitchFamily="34" charset="0"/>
              </a:rPr>
              <a:t>  </a:t>
            </a:r>
            <a:endParaRPr lang="pt-BR" sz="2000" dirty="0">
              <a:solidFill>
                <a:schemeClr val="tx1"/>
              </a:solidFill>
              <a:latin typeface="Arial" pitchFamily="34" charset="0"/>
              <a:cs typeface="Arial" pitchFamily="34" charset="0"/>
            </a:endParaRPr>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0447" y="1124744"/>
            <a:ext cx="9144000" cy="5043190"/>
          </a:xfrm>
        </p:spPr>
        <p:txBody>
          <a:bodyPr>
            <a:normAutofit/>
          </a:bodyPr>
          <a:lstStyle/>
          <a:p>
            <a:pPr algn="just">
              <a:buNone/>
            </a:pPr>
            <a:r>
              <a:rPr lang="pt-BR" sz="2000" dirty="0" smtClean="0">
                <a:solidFill>
                  <a:srgbClr val="070605"/>
                </a:solidFill>
                <a:latin typeface="Arial" pitchFamily="34" charset="0"/>
                <a:cs typeface="Arial" pitchFamily="34" charset="0"/>
              </a:rPr>
              <a:t>    </a:t>
            </a:r>
            <a:r>
              <a:rPr lang="pt-BR" sz="2000" b="1" dirty="0" smtClean="0">
                <a:solidFill>
                  <a:srgbClr val="070605"/>
                </a:solidFill>
                <a:latin typeface="Arial" pitchFamily="34" charset="0"/>
                <a:cs typeface="Arial" pitchFamily="34" charset="0"/>
              </a:rPr>
              <a:t>Meta 2.11: </a:t>
            </a:r>
            <a:r>
              <a:rPr lang="pt-BR" sz="2000" dirty="0" smtClean="0">
                <a:solidFill>
                  <a:srgbClr val="070605"/>
                </a:solidFill>
                <a:latin typeface="Arial" pitchFamily="34" charset="0"/>
                <a:cs typeface="Arial" pitchFamily="34" charset="0"/>
              </a:rPr>
              <a:t>Realizar a primeira consulta odontológica para 100% das crianças de 6 a 72 meses de idade cadastradas na UBS.</a:t>
            </a:r>
          </a:p>
          <a:p>
            <a:pPr algn="just">
              <a:buNone/>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No </a:t>
            </a:r>
            <a:r>
              <a:rPr lang="pt-BR" sz="2000" dirty="0" smtClean="0">
                <a:solidFill>
                  <a:srgbClr val="070605"/>
                </a:solidFill>
                <a:latin typeface="Arial" pitchFamily="34" charset="0"/>
                <a:cs typeface="Arial" pitchFamily="34" charset="0"/>
              </a:rPr>
              <a:t>primeiro mês da intervenção </a:t>
            </a:r>
            <a:r>
              <a:rPr lang="pt-BR" sz="2000" dirty="0" smtClean="0">
                <a:solidFill>
                  <a:srgbClr val="070605"/>
                </a:solidFill>
                <a:latin typeface="Arial" pitchFamily="34" charset="0"/>
                <a:cs typeface="Arial" pitchFamily="34" charset="0"/>
              </a:rPr>
              <a:t>26 </a:t>
            </a:r>
            <a:r>
              <a:rPr lang="pt-BR" sz="2000" dirty="0" smtClean="0">
                <a:solidFill>
                  <a:srgbClr val="070605"/>
                </a:solidFill>
                <a:latin typeface="Arial" pitchFamily="34" charset="0"/>
                <a:cs typeface="Arial" pitchFamily="34" charset="0"/>
              </a:rPr>
              <a:t>crianças </a:t>
            </a:r>
            <a:r>
              <a:rPr lang="pt-BR" sz="2000" dirty="0" smtClean="0">
                <a:solidFill>
                  <a:srgbClr val="070605"/>
                </a:solidFill>
                <a:latin typeface="Arial" pitchFamily="34" charset="0"/>
                <a:cs typeface="Arial" pitchFamily="34" charset="0"/>
              </a:rPr>
              <a:t>(89,7%) </a:t>
            </a:r>
            <a:r>
              <a:rPr lang="pt-BR" sz="2000" dirty="0" smtClean="0">
                <a:solidFill>
                  <a:srgbClr val="070605"/>
                </a:solidFill>
                <a:latin typeface="Arial" pitchFamily="34" charset="0"/>
                <a:cs typeface="Arial" pitchFamily="34" charset="0"/>
              </a:rPr>
              <a:t>realizaram a primeira consulta </a:t>
            </a:r>
            <a:r>
              <a:rPr lang="pt-BR" sz="2000" dirty="0" smtClean="0">
                <a:solidFill>
                  <a:srgbClr val="070605"/>
                </a:solidFill>
                <a:latin typeface="Arial" pitchFamily="34" charset="0"/>
                <a:cs typeface="Arial" pitchFamily="34" charset="0"/>
              </a:rPr>
              <a:t>odontológica. No </a:t>
            </a:r>
            <a:r>
              <a:rPr lang="pt-BR" sz="2000" dirty="0" smtClean="0">
                <a:solidFill>
                  <a:srgbClr val="070605"/>
                </a:solidFill>
                <a:latin typeface="Arial" pitchFamily="34" charset="0"/>
                <a:cs typeface="Arial" pitchFamily="34" charset="0"/>
              </a:rPr>
              <a:t>segundo e terceiro mês conseguimos </a:t>
            </a:r>
            <a:r>
              <a:rPr lang="pt-BR" sz="2000" dirty="0" smtClean="0">
                <a:solidFill>
                  <a:srgbClr val="070605"/>
                </a:solidFill>
                <a:latin typeface="Arial" pitchFamily="34" charset="0"/>
                <a:cs typeface="Arial" pitchFamily="34" charset="0"/>
              </a:rPr>
              <a:t>alcançar a meta de </a:t>
            </a:r>
            <a:r>
              <a:rPr lang="pt-BR" sz="2000" dirty="0" smtClean="0">
                <a:solidFill>
                  <a:srgbClr val="070605"/>
                </a:solidFill>
                <a:latin typeface="Arial" pitchFamily="34" charset="0"/>
                <a:cs typeface="Arial" pitchFamily="34" charset="0"/>
              </a:rPr>
              <a:t>100 </a:t>
            </a:r>
            <a:r>
              <a:rPr lang="pt-BR" sz="2000" dirty="0" smtClean="0">
                <a:solidFill>
                  <a:srgbClr val="070605"/>
                </a:solidFill>
                <a:latin typeface="Arial" pitchFamily="34" charset="0"/>
                <a:cs typeface="Arial" pitchFamily="34" charset="0"/>
              </a:rPr>
              <a:t>%. Este </a:t>
            </a:r>
            <a:r>
              <a:rPr lang="pt-BR" sz="2000" dirty="0" smtClean="0">
                <a:solidFill>
                  <a:srgbClr val="070605"/>
                </a:solidFill>
                <a:latin typeface="Arial" pitchFamily="34" charset="0"/>
                <a:cs typeface="Arial" pitchFamily="34" charset="0"/>
              </a:rPr>
              <a:t>indicador não foi possível ser alcançado no primeiro mês devido </a:t>
            </a:r>
            <a:r>
              <a:rPr lang="pt-BR" sz="2000" dirty="0" smtClean="0">
                <a:solidFill>
                  <a:srgbClr val="070605"/>
                </a:solidFill>
                <a:latin typeface="Arial" pitchFamily="34" charset="0"/>
                <a:cs typeface="Arial" pitchFamily="34" charset="0"/>
              </a:rPr>
              <a:t>às </a:t>
            </a:r>
            <a:r>
              <a:rPr lang="pt-BR" sz="2000" dirty="0" smtClean="0">
                <a:solidFill>
                  <a:srgbClr val="070605"/>
                </a:solidFill>
                <a:latin typeface="Arial" pitchFamily="34" charset="0"/>
                <a:cs typeface="Arial" pitchFamily="34" charset="0"/>
              </a:rPr>
              <a:t>dificuldades apresentadas  no consultório </a:t>
            </a:r>
            <a:r>
              <a:rPr lang="pt-BR" sz="2000" dirty="0" smtClean="0">
                <a:solidFill>
                  <a:srgbClr val="070605"/>
                </a:solidFill>
                <a:latin typeface="Arial" pitchFamily="34" charset="0"/>
                <a:cs typeface="Arial" pitchFamily="34" charset="0"/>
              </a:rPr>
              <a:t>odontológico. </a:t>
            </a:r>
            <a:endParaRPr lang="pt-BR" sz="20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3297612887"/>
              </p:ext>
            </p:extLst>
          </p:nvPr>
        </p:nvGraphicFramePr>
        <p:xfrm>
          <a:off x="2286000" y="3717032"/>
          <a:ext cx="4878288" cy="2816349"/>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7206" y="404664"/>
            <a:ext cx="8640960" cy="6186309"/>
          </a:xfrm>
          <a:prstGeom prst="rect">
            <a:avLst/>
          </a:prstGeom>
        </p:spPr>
        <p:txBody>
          <a:bodyPr wrap="square">
            <a:spAutoFit/>
          </a:bodyPr>
          <a:lstStyle/>
          <a:p>
            <a:pPr algn="ctr"/>
            <a:r>
              <a:rPr lang="pt-BR" sz="2400" b="1" dirty="0">
                <a:latin typeface="Arial" pitchFamily="34" charset="0"/>
                <a:cs typeface="Arial" pitchFamily="34" charset="0"/>
              </a:rPr>
              <a:t>INTRODUÇÃO</a:t>
            </a:r>
          </a:p>
          <a:p>
            <a:pPr algn="ctr"/>
            <a:endParaRPr lang="pt-BR" sz="2400" b="1" dirty="0">
              <a:latin typeface="Arial" pitchFamily="34" charset="0"/>
              <a:cs typeface="Arial" pitchFamily="34" charset="0"/>
            </a:endParaRPr>
          </a:p>
          <a:p>
            <a:r>
              <a:rPr lang="pt-BR" sz="2400" b="1" dirty="0">
                <a:latin typeface="Arial" pitchFamily="34" charset="0"/>
                <a:cs typeface="Arial" pitchFamily="34" charset="0"/>
              </a:rPr>
              <a:t>Importância da ação </a:t>
            </a:r>
            <a:r>
              <a:rPr lang="pt-BR" sz="2400" b="1" dirty="0" smtClean="0">
                <a:latin typeface="Arial" pitchFamily="34" charset="0"/>
                <a:cs typeface="Arial" pitchFamily="34" charset="0"/>
              </a:rPr>
              <a:t>programática</a:t>
            </a:r>
          </a:p>
          <a:p>
            <a:endParaRPr lang="pt-BR" sz="2400" b="1" dirty="0">
              <a:latin typeface="Arial" pitchFamily="34" charset="0"/>
              <a:cs typeface="Arial" pitchFamily="34" charset="0"/>
            </a:endParaRPr>
          </a:p>
          <a:p>
            <a:pPr algn="just">
              <a:lnSpc>
                <a:spcPct val="150000"/>
              </a:lnSpc>
            </a:pPr>
            <a:r>
              <a:rPr lang="pt-BR" sz="24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Com </a:t>
            </a:r>
            <a:r>
              <a:rPr lang="pt-BR" sz="2000" dirty="0">
                <a:solidFill>
                  <a:srgbClr val="000000"/>
                </a:solidFill>
                <a:latin typeface="Arial" pitchFamily="34" charset="0"/>
                <a:cs typeface="Arial" pitchFamily="34" charset="0"/>
              </a:rPr>
              <a:t>o intuito de favorecer a redução de taxas de morbimortalidade infantil, as atividades desenvolvidas pelas consultas de puericultura proporcionam, por meio do binômio mãe –filho, condições de enfrentamento para essa etapa da vida de tanta vulnerabilidade biológica e social do ser humano. </a:t>
            </a:r>
            <a:endParaRPr lang="pt-BR" sz="2000" dirty="0" smtClean="0">
              <a:solidFill>
                <a:srgbClr val="000000"/>
              </a:solidFill>
              <a:latin typeface="Arial" pitchFamily="34" charset="0"/>
              <a:cs typeface="Arial" pitchFamily="34" charset="0"/>
            </a:endParaRPr>
          </a:p>
          <a:p>
            <a:pPr>
              <a:lnSpc>
                <a:spcPct val="150000"/>
              </a:lnSpc>
            </a:pPr>
            <a:endParaRPr lang="pt-BR" sz="2400" dirty="0" smtClean="0">
              <a:solidFill>
                <a:srgbClr val="000000"/>
              </a:solidFill>
              <a:latin typeface="Arial" pitchFamily="34" charset="0"/>
              <a:cs typeface="Arial" pitchFamily="34" charset="0"/>
            </a:endParaRPr>
          </a:p>
          <a:p>
            <a:pPr>
              <a:lnSpc>
                <a:spcPct val="150000"/>
              </a:lnSpc>
            </a:pPr>
            <a:endParaRPr lang="pt-BR" sz="2400" dirty="0" smtClean="0">
              <a:solidFill>
                <a:srgbClr val="000000"/>
              </a:solidFill>
              <a:latin typeface="Arial" pitchFamily="34" charset="0"/>
              <a:cs typeface="Arial" pitchFamily="34" charset="0"/>
            </a:endParaRPr>
          </a:p>
          <a:p>
            <a:pPr>
              <a:lnSpc>
                <a:spcPct val="150000"/>
              </a:lnSpc>
            </a:pPr>
            <a:endParaRPr lang="pt-BR" sz="2400" dirty="0" smtClean="0">
              <a:solidFill>
                <a:srgbClr val="000000"/>
              </a:solidFill>
              <a:latin typeface="Arial" pitchFamily="34" charset="0"/>
              <a:cs typeface="Arial" pitchFamily="34" charset="0"/>
            </a:endParaRPr>
          </a:p>
          <a:p>
            <a:pPr>
              <a:lnSpc>
                <a:spcPct val="150000"/>
              </a:lnSpc>
            </a:pPr>
            <a:endParaRPr lang="pt-BR" sz="24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786" y="1268760"/>
            <a:ext cx="8855694" cy="4392488"/>
          </a:xfrm>
        </p:spPr>
        <p:txBody>
          <a:bodyPr>
            <a:normAutofit/>
          </a:bodyPr>
          <a:lstStyle/>
          <a:p>
            <a:pPr algn="just">
              <a:buNone/>
            </a:pPr>
            <a:r>
              <a:rPr lang="pt-BR" sz="2000" b="1" dirty="0" smtClean="0">
                <a:solidFill>
                  <a:srgbClr val="070605"/>
                </a:solidFill>
                <a:latin typeface="Arial" pitchFamily="34" charset="0"/>
                <a:cs typeface="Arial" pitchFamily="34" charset="0"/>
              </a:rPr>
              <a:t>	Objetivo 3: </a:t>
            </a:r>
            <a:r>
              <a:rPr lang="pt-BR" sz="2000" dirty="0" smtClean="0">
                <a:solidFill>
                  <a:srgbClr val="070605"/>
                </a:solidFill>
                <a:latin typeface="Arial" pitchFamily="34" charset="0"/>
                <a:cs typeface="Arial" pitchFamily="34" charset="0"/>
              </a:rPr>
              <a:t>Melhorar a adesão ao programa de saúde da criança</a:t>
            </a:r>
          </a:p>
          <a:p>
            <a:pPr algn="just">
              <a:buNone/>
            </a:pPr>
            <a:r>
              <a:rPr lang="pt-BR" sz="2000" b="1" dirty="0" smtClean="0">
                <a:solidFill>
                  <a:srgbClr val="070605"/>
                </a:solidFill>
                <a:latin typeface="Arial" pitchFamily="34" charset="0"/>
                <a:cs typeface="Arial" pitchFamily="34" charset="0"/>
              </a:rPr>
              <a:t>	Meta </a:t>
            </a:r>
            <a:r>
              <a:rPr lang="pt-BR" sz="2000" b="1" dirty="0" smtClean="0">
                <a:solidFill>
                  <a:srgbClr val="070605"/>
                </a:solidFill>
                <a:latin typeface="Arial" pitchFamily="34" charset="0"/>
                <a:cs typeface="Arial" pitchFamily="34" charset="0"/>
              </a:rPr>
              <a:t>3.1: </a:t>
            </a:r>
            <a:r>
              <a:rPr lang="pt-BR" sz="2000" dirty="0" smtClean="0">
                <a:solidFill>
                  <a:srgbClr val="070605"/>
                </a:solidFill>
                <a:latin typeface="Arial" pitchFamily="34" charset="0"/>
                <a:cs typeface="Arial" pitchFamily="34" charset="0"/>
              </a:rPr>
              <a:t>Fazer busca ativa de 100 % das crianças faltosas às </a:t>
            </a:r>
            <a:r>
              <a:rPr lang="pt-BR" sz="2000" dirty="0" smtClean="0">
                <a:solidFill>
                  <a:srgbClr val="070605"/>
                </a:solidFill>
                <a:latin typeface="Arial" pitchFamily="34" charset="0"/>
                <a:cs typeface="Arial" pitchFamily="34" charset="0"/>
              </a:rPr>
              <a:t>consultas.</a:t>
            </a:r>
          </a:p>
          <a:p>
            <a:pPr algn="just">
              <a:buNone/>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a:t>
            </a:r>
          </a:p>
          <a:p>
            <a:pPr algn="just">
              <a:buNone/>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Esta </a:t>
            </a:r>
            <a:r>
              <a:rPr lang="pt-BR" sz="2000" dirty="0" smtClean="0">
                <a:solidFill>
                  <a:srgbClr val="070605"/>
                </a:solidFill>
                <a:latin typeface="Arial" pitchFamily="34" charset="0"/>
                <a:cs typeface="Arial" pitchFamily="34" charset="0"/>
              </a:rPr>
              <a:t>meta foi cumprida em sua </a:t>
            </a:r>
            <a:r>
              <a:rPr lang="pt-BR" sz="2000" dirty="0" smtClean="0">
                <a:solidFill>
                  <a:srgbClr val="070605"/>
                </a:solidFill>
                <a:latin typeface="Arial" pitchFamily="34" charset="0"/>
                <a:cs typeface="Arial" pitchFamily="34" charset="0"/>
              </a:rPr>
              <a:t>totalidade. Foram </a:t>
            </a:r>
            <a:r>
              <a:rPr lang="pt-BR" sz="2000" dirty="0" smtClean="0">
                <a:solidFill>
                  <a:srgbClr val="070605"/>
                </a:solidFill>
                <a:latin typeface="Arial" pitchFamily="34" charset="0"/>
                <a:cs typeface="Arial" pitchFamily="34" charset="0"/>
              </a:rPr>
              <a:t>realizadas  </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100% da busca ativa das crianças faltosas a consultas no programa de saúde da </a:t>
            </a:r>
            <a:r>
              <a:rPr lang="pt-BR" sz="2000" dirty="0" smtClean="0">
                <a:solidFill>
                  <a:srgbClr val="070605"/>
                </a:solidFill>
                <a:latin typeface="Arial" pitchFamily="34" charset="0"/>
                <a:cs typeface="Arial" pitchFamily="34" charset="0"/>
              </a:rPr>
              <a:t>criança.</a:t>
            </a:r>
          </a:p>
          <a:p>
            <a:pPr algn="just">
              <a:buNone/>
            </a:pPr>
            <a:r>
              <a:rPr lang="pt-BR" sz="2000" dirty="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O </a:t>
            </a:r>
            <a:r>
              <a:rPr lang="pt-BR" sz="2000" dirty="0" smtClean="0">
                <a:solidFill>
                  <a:srgbClr val="070605"/>
                </a:solidFill>
                <a:latin typeface="Arial" pitchFamily="34" charset="0"/>
                <a:cs typeface="Arial" pitchFamily="34" charset="0"/>
              </a:rPr>
              <a:t>papel determinante dos ACS durante a  intervenção</a:t>
            </a:r>
            <a:r>
              <a:rPr lang="pt-BR" sz="2000" dirty="0" smtClean="0">
                <a:solidFill>
                  <a:srgbClr val="070605"/>
                </a:solidFill>
                <a:latin typeface="Arial" pitchFamily="34" charset="0"/>
                <a:cs typeface="Arial" pitchFamily="34" charset="0"/>
              </a:rPr>
              <a:t>, as </a:t>
            </a:r>
            <a:r>
              <a:rPr lang="pt-BR" sz="2000" dirty="0" smtClean="0">
                <a:solidFill>
                  <a:srgbClr val="070605"/>
                </a:solidFill>
                <a:latin typeface="Arial" pitchFamily="34" charset="0"/>
                <a:cs typeface="Arial" pitchFamily="34" charset="0"/>
              </a:rPr>
              <a:t>capacitações realizadas na UBS e o consolidado semanal  dos registros  permitiu cumprir esta meta traçada com êxito.</a:t>
            </a:r>
          </a:p>
          <a:p>
            <a:pPr algn="just">
              <a:buNone/>
            </a:pPr>
            <a:endParaRPr lang="pt-BR" sz="2000" dirty="0">
              <a:latin typeface="Arial" pitchFamily="34" charset="0"/>
              <a:cs typeface="Arial" pitchFamily="34" charset="0"/>
            </a:endParaRPr>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980728"/>
            <a:ext cx="8991600" cy="5661248"/>
          </a:xfrm>
        </p:spPr>
        <p:txBody>
          <a:bodyPr>
            <a:normAutofit/>
          </a:bodyPr>
          <a:lstStyle/>
          <a:p>
            <a:pPr algn="just">
              <a:lnSpc>
                <a:spcPct val="150000"/>
              </a:lnSpc>
              <a:buNone/>
            </a:pPr>
            <a:r>
              <a:rPr lang="pt-BR" sz="2000" b="1" dirty="0" smtClean="0">
                <a:solidFill>
                  <a:srgbClr val="070605"/>
                </a:solidFill>
                <a:latin typeface="Arial" pitchFamily="34" charset="0"/>
                <a:cs typeface="Arial" pitchFamily="34" charset="0"/>
              </a:rPr>
              <a:t>	Objetivo 4: </a:t>
            </a:r>
            <a:r>
              <a:rPr lang="pt-BR" sz="2000" dirty="0" smtClean="0">
                <a:solidFill>
                  <a:srgbClr val="070605"/>
                </a:solidFill>
                <a:latin typeface="Arial" pitchFamily="34" charset="0"/>
                <a:cs typeface="Arial" pitchFamily="34" charset="0"/>
              </a:rPr>
              <a:t>Melhorar o registro das informações</a:t>
            </a:r>
          </a:p>
          <a:p>
            <a:pPr algn="just">
              <a:lnSpc>
                <a:spcPct val="150000"/>
              </a:lnSpc>
              <a:buNone/>
            </a:pPr>
            <a:r>
              <a:rPr lang="pt-BR" sz="2000" b="1" dirty="0">
                <a:solidFill>
                  <a:srgbClr val="070605"/>
                </a:solidFill>
                <a:latin typeface="Arial" pitchFamily="34" charset="0"/>
                <a:cs typeface="Arial" pitchFamily="34" charset="0"/>
              </a:rPr>
              <a:t>	</a:t>
            </a:r>
            <a:r>
              <a:rPr lang="pt-BR" sz="2000" b="1" dirty="0" smtClean="0">
                <a:solidFill>
                  <a:srgbClr val="070605"/>
                </a:solidFill>
                <a:latin typeface="Arial" pitchFamily="34" charset="0"/>
                <a:cs typeface="Arial" pitchFamily="34" charset="0"/>
              </a:rPr>
              <a:t>Meta </a:t>
            </a:r>
            <a:r>
              <a:rPr lang="pt-BR" sz="2000" b="1" dirty="0" smtClean="0">
                <a:solidFill>
                  <a:srgbClr val="070605"/>
                </a:solidFill>
                <a:latin typeface="Arial" pitchFamily="34" charset="0"/>
                <a:cs typeface="Arial" pitchFamily="34" charset="0"/>
              </a:rPr>
              <a:t>4.1: </a:t>
            </a:r>
            <a:r>
              <a:rPr lang="pt-BR" sz="2000" dirty="0" smtClean="0">
                <a:solidFill>
                  <a:srgbClr val="070605"/>
                </a:solidFill>
                <a:latin typeface="Arial" pitchFamily="34" charset="0"/>
                <a:cs typeface="Arial" pitchFamily="34" charset="0"/>
              </a:rPr>
              <a:t>Manter registro na ficha de acompanhamento/espelho da saúde da criança de 100% das crianças que consultam no serviço.</a:t>
            </a:r>
          </a:p>
          <a:p>
            <a:pPr algn="just">
              <a:lnSpc>
                <a:spcPct val="150000"/>
              </a:lnSpc>
              <a:buNone/>
            </a:pP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No primeiro </a:t>
            </a:r>
            <a:r>
              <a:rPr lang="pt-BR" sz="2000" dirty="0" smtClean="0">
                <a:solidFill>
                  <a:srgbClr val="070605"/>
                </a:solidFill>
                <a:latin typeface="Arial" pitchFamily="34" charset="0"/>
                <a:cs typeface="Arial" pitchFamily="34" charset="0"/>
              </a:rPr>
              <a:t>mês </a:t>
            </a:r>
            <a:r>
              <a:rPr lang="pt-BR" sz="2000" dirty="0" smtClean="0">
                <a:solidFill>
                  <a:srgbClr val="070605"/>
                </a:solidFill>
                <a:latin typeface="Arial" pitchFamily="34" charset="0"/>
                <a:cs typeface="Arial" pitchFamily="34" charset="0"/>
              </a:rPr>
              <a:t>47 </a:t>
            </a:r>
            <a:r>
              <a:rPr lang="pt-BR" sz="2000" dirty="0" smtClean="0">
                <a:solidFill>
                  <a:srgbClr val="070605"/>
                </a:solidFill>
                <a:latin typeface="Arial" pitchFamily="34" charset="0"/>
                <a:cs typeface="Arial" pitchFamily="34" charset="0"/>
              </a:rPr>
              <a:t>crianças </a:t>
            </a:r>
            <a:r>
              <a:rPr lang="pt-BR" sz="2000" dirty="0" smtClean="0">
                <a:solidFill>
                  <a:srgbClr val="070605"/>
                </a:solidFill>
                <a:latin typeface="Arial" pitchFamily="34" charset="0"/>
                <a:cs typeface="Arial" pitchFamily="34" charset="0"/>
              </a:rPr>
              <a:t>(97,9%) estavam com o registro atualizado. Os </a:t>
            </a:r>
            <a:r>
              <a:rPr lang="pt-BR" sz="2000" dirty="0" smtClean="0">
                <a:solidFill>
                  <a:srgbClr val="070605"/>
                </a:solidFill>
                <a:latin typeface="Arial" pitchFamily="34" charset="0"/>
                <a:cs typeface="Arial" pitchFamily="34" charset="0"/>
              </a:rPr>
              <a:t>100% das crianças no segundo e terceiro mês da intervenção contaram com registro adequado na ficha espelho.</a:t>
            </a:r>
          </a:p>
          <a:p>
            <a:pPr>
              <a:lnSpc>
                <a:spcPct val="150000"/>
              </a:lnSpc>
              <a:buNone/>
            </a:pPr>
            <a:endParaRPr lang="pt-BR" sz="2000" dirty="0">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3621116666"/>
              </p:ext>
            </p:extLst>
          </p:nvPr>
        </p:nvGraphicFramePr>
        <p:xfrm>
          <a:off x="1979712" y="4005064"/>
          <a:ext cx="4824536"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44" y="1196752"/>
            <a:ext cx="8998343" cy="4680520"/>
          </a:xfrm>
        </p:spPr>
        <p:txBody>
          <a:bodyPr>
            <a:normAutofit/>
          </a:bodyPr>
          <a:lstStyle/>
          <a:p>
            <a:pPr algn="just">
              <a:lnSpc>
                <a:spcPct val="150000"/>
              </a:lnSpc>
              <a:buNone/>
            </a:pPr>
            <a:r>
              <a:rPr lang="pt-BR" sz="2000" b="1" dirty="0" smtClean="0">
                <a:solidFill>
                  <a:srgbClr val="070605"/>
                </a:solidFill>
                <a:latin typeface="Arial" pitchFamily="34" charset="0"/>
                <a:cs typeface="Arial" pitchFamily="34" charset="0"/>
              </a:rPr>
              <a:t>	Objetivo 5: </a:t>
            </a:r>
            <a:r>
              <a:rPr lang="pt-BR" sz="2000" dirty="0" smtClean="0">
                <a:solidFill>
                  <a:srgbClr val="070605"/>
                </a:solidFill>
                <a:latin typeface="Arial" pitchFamily="34" charset="0"/>
                <a:cs typeface="Arial" pitchFamily="34" charset="0"/>
              </a:rPr>
              <a:t>Identificar e classificar as crianças de risco pertencentes à área de abrangência.</a:t>
            </a:r>
          </a:p>
          <a:p>
            <a:pPr algn="just">
              <a:lnSpc>
                <a:spcPct val="150000"/>
              </a:lnSpc>
              <a:buNone/>
            </a:pPr>
            <a:r>
              <a:rPr lang="pt-BR" sz="2000" b="1" dirty="0">
                <a:solidFill>
                  <a:srgbClr val="070605"/>
                </a:solidFill>
                <a:latin typeface="Arial" pitchFamily="34" charset="0"/>
                <a:cs typeface="Arial" pitchFamily="34" charset="0"/>
              </a:rPr>
              <a:t>	</a:t>
            </a:r>
            <a:r>
              <a:rPr lang="pt-BR" sz="2000" b="1" dirty="0" smtClean="0">
                <a:solidFill>
                  <a:srgbClr val="070605"/>
                </a:solidFill>
                <a:latin typeface="Arial" pitchFamily="34" charset="0"/>
                <a:cs typeface="Arial" pitchFamily="34" charset="0"/>
              </a:rPr>
              <a:t>Meta </a:t>
            </a:r>
            <a:r>
              <a:rPr lang="pt-BR" sz="2000" b="1" dirty="0" smtClean="0">
                <a:solidFill>
                  <a:srgbClr val="070605"/>
                </a:solidFill>
                <a:latin typeface="Arial" pitchFamily="34" charset="0"/>
                <a:cs typeface="Arial" pitchFamily="34" charset="0"/>
              </a:rPr>
              <a:t>5.1</a:t>
            </a:r>
            <a:r>
              <a:rPr lang="pt-BR" sz="2000" b="1"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Realizar </a:t>
            </a:r>
            <a:r>
              <a:rPr lang="pt-BR" sz="2000" dirty="0" smtClean="0">
                <a:solidFill>
                  <a:srgbClr val="070605"/>
                </a:solidFill>
                <a:latin typeface="Arial" pitchFamily="34" charset="0"/>
                <a:cs typeface="Arial" pitchFamily="34" charset="0"/>
              </a:rPr>
              <a:t>avaliação de risco em 100% das crianças </a:t>
            </a:r>
            <a:r>
              <a:rPr lang="pt-BR" sz="2000" dirty="0" smtClean="0">
                <a:solidFill>
                  <a:srgbClr val="070605"/>
                </a:solidFill>
                <a:latin typeface="Arial" pitchFamily="34" charset="0"/>
                <a:cs typeface="Arial" pitchFamily="34" charset="0"/>
              </a:rPr>
              <a:t>cadastradas</a:t>
            </a:r>
            <a:endParaRPr lang="pt-BR" sz="2000" dirty="0" smtClean="0">
              <a:solidFill>
                <a:srgbClr val="070605"/>
              </a:solidFill>
              <a:latin typeface="Arial" pitchFamily="34" charset="0"/>
              <a:cs typeface="Arial" pitchFamily="34" charset="0"/>
            </a:endParaRPr>
          </a:p>
          <a:p>
            <a:pPr algn="just">
              <a:lnSpc>
                <a:spcPct val="150000"/>
              </a:lnSpc>
              <a:buNone/>
            </a:pP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Esta meta foi cumprida </a:t>
            </a:r>
            <a:r>
              <a:rPr lang="pt-BR" sz="2000" dirty="0" smtClean="0">
                <a:solidFill>
                  <a:srgbClr val="070605"/>
                </a:solidFill>
                <a:latin typeface="Arial" pitchFamily="34" charset="0"/>
                <a:cs typeface="Arial" pitchFamily="34" charset="0"/>
              </a:rPr>
              <a:t>totalmente. Foram </a:t>
            </a:r>
            <a:r>
              <a:rPr lang="pt-BR" sz="2000" dirty="0" smtClean="0">
                <a:solidFill>
                  <a:srgbClr val="070605"/>
                </a:solidFill>
                <a:latin typeface="Arial" pitchFamily="34" charset="0"/>
                <a:cs typeface="Arial" pitchFamily="34" charset="0"/>
              </a:rPr>
              <a:t>realizadas </a:t>
            </a:r>
            <a:r>
              <a:rPr lang="pt-BR" sz="2000" dirty="0" smtClean="0">
                <a:solidFill>
                  <a:srgbClr val="070605"/>
                </a:solidFill>
                <a:latin typeface="Arial" pitchFamily="34" charset="0"/>
                <a:cs typeface="Arial" pitchFamily="34" charset="0"/>
              </a:rPr>
              <a:t>em</a:t>
            </a: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100 % das crianças </a:t>
            </a:r>
            <a:r>
              <a:rPr lang="pt-BR" sz="2000" dirty="0" smtClean="0">
                <a:solidFill>
                  <a:srgbClr val="070605"/>
                </a:solidFill>
                <a:latin typeface="Arial" pitchFamily="34" charset="0"/>
                <a:cs typeface="Arial" pitchFamily="34" charset="0"/>
              </a:rPr>
              <a:t>a avaliação </a:t>
            </a:r>
            <a:r>
              <a:rPr lang="pt-BR" sz="2000" dirty="0" smtClean="0">
                <a:solidFill>
                  <a:srgbClr val="070605"/>
                </a:solidFill>
                <a:latin typeface="Arial" pitchFamily="34" charset="0"/>
                <a:cs typeface="Arial" pitchFamily="34" charset="0"/>
              </a:rPr>
              <a:t>e classificação de </a:t>
            </a:r>
            <a:r>
              <a:rPr lang="pt-BR" sz="2000" dirty="0" smtClean="0">
                <a:solidFill>
                  <a:srgbClr val="070605"/>
                </a:solidFill>
                <a:latin typeface="Arial" pitchFamily="34" charset="0"/>
                <a:cs typeface="Arial" pitchFamily="34" charset="0"/>
              </a:rPr>
              <a:t>risco. Conseguimos </a:t>
            </a:r>
            <a:r>
              <a:rPr lang="pt-BR" sz="2000" dirty="0" smtClean="0">
                <a:solidFill>
                  <a:srgbClr val="070605"/>
                </a:solidFill>
                <a:latin typeface="Arial" pitchFamily="34" charset="0"/>
                <a:cs typeface="Arial" pitchFamily="34" charset="0"/>
              </a:rPr>
              <a:t>identificar os riscos presentes nas </a:t>
            </a:r>
            <a:r>
              <a:rPr lang="pt-BR" sz="2000" dirty="0" smtClean="0">
                <a:solidFill>
                  <a:srgbClr val="070605"/>
                </a:solidFill>
                <a:latin typeface="Arial" pitchFamily="34" charset="0"/>
                <a:cs typeface="Arial" pitchFamily="34" charset="0"/>
              </a:rPr>
              <a:t>crianças, o que permitiu </a:t>
            </a:r>
            <a:r>
              <a:rPr lang="pt-BR" sz="2000" dirty="0" smtClean="0">
                <a:solidFill>
                  <a:srgbClr val="070605"/>
                </a:solidFill>
                <a:latin typeface="Arial" pitchFamily="34" charset="0"/>
                <a:cs typeface="Arial" pitchFamily="34" charset="0"/>
              </a:rPr>
              <a:t>o trabalho diferenciado com estes usuários e quando necessário o  encaminhamento para a atenção </a:t>
            </a:r>
            <a:r>
              <a:rPr lang="pt-BR" sz="2000" dirty="0" smtClean="0">
                <a:solidFill>
                  <a:srgbClr val="070605"/>
                </a:solidFill>
                <a:latin typeface="Arial" pitchFamily="34" charset="0"/>
                <a:cs typeface="Arial" pitchFamily="34" charset="0"/>
              </a:rPr>
              <a:t>secundária</a:t>
            </a:r>
            <a:r>
              <a:rPr lang="pt-BR" sz="2000" dirty="0" smtClean="0">
                <a:solidFill>
                  <a:srgbClr val="070605"/>
                </a:solidFill>
                <a:latin typeface="Arial" pitchFamily="34" charset="0"/>
                <a:cs typeface="Arial" pitchFamily="34" charset="0"/>
              </a:rPr>
              <a:t>.</a:t>
            </a:r>
          </a:p>
          <a:p>
            <a:pPr>
              <a:buNone/>
            </a:pPr>
            <a:endParaRPr lang="pt-BR" sz="2000" dirty="0"/>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96752"/>
            <a:ext cx="8892480" cy="4755158"/>
          </a:xfrm>
        </p:spPr>
        <p:txBody>
          <a:bodyPr>
            <a:noAutofit/>
          </a:bodyPr>
          <a:lstStyle/>
          <a:p>
            <a:pPr algn="just">
              <a:buNone/>
            </a:pPr>
            <a:r>
              <a:rPr lang="pt-BR" sz="2000" b="1" dirty="0" smtClean="0">
                <a:solidFill>
                  <a:srgbClr val="070605"/>
                </a:solidFill>
                <a:latin typeface="Arial" pitchFamily="34" charset="0"/>
                <a:cs typeface="Arial" pitchFamily="34" charset="0"/>
              </a:rPr>
              <a:t>	Objetivo 6: </a:t>
            </a:r>
            <a:r>
              <a:rPr lang="pt-BR" sz="2000" dirty="0" smtClean="0">
                <a:solidFill>
                  <a:srgbClr val="070605"/>
                </a:solidFill>
                <a:latin typeface="Arial" pitchFamily="34" charset="0"/>
                <a:cs typeface="Arial" pitchFamily="34" charset="0"/>
              </a:rPr>
              <a:t>Promover a saúde das crianças.</a:t>
            </a:r>
          </a:p>
          <a:p>
            <a:pPr algn="just">
              <a:buNone/>
            </a:pPr>
            <a:r>
              <a:rPr lang="pt-BR" sz="2000" b="1" dirty="0">
                <a:solidFill>
                  <a:srgbClr val="070605"/>
                </a:solidFill>
                <a:latin typeface="Arial" pitchFamily="34" charset="0"/>
                <a:cs typeface="Arial" pitchFamily="34" charset="0"/>
              </a:rPr>
              <a:t>	</a:t>
            </a:r>
            <a:r>
              <a:rPr lang="pt-BR" sz="2000" b="1" dirty="0" smtClean="0">
                <a:solidFill>
                  <a:srgbClr val="070605"/>
                </a:solidFill>
                <a:latin typeface="Arial" pitchFamily="34" charset="0"/>
                <a:cs typeface="Arial" pitchFamily="34" charset="0"/>
              </a:rPr>
              <a:t>Meta </a:t>
            </a:r>
            <a:r>
              <a:rPr lang="pt-BR" sz="2000" b="1" dirty="0" smtClean="0">
                <a:solidFill>
                  <a:srgbClr val="070605"/>
                </a:solidFill>
                <a:latin typeface="Arial" pitchFamily="34" charset="0"/>
                <a:cs typeface="Arial" pitchFamily="34" charset="0"/>
              </a:rPr>
              <a:t>6.1</a:t>
            </a:r>
            <a:r>
              <a:rPr lang="pt-BR" sz="2000" dirty="0" smtClean="0">
                <a:solidFill>
                  <a:srgbClr val="070605"/>
                </a:solidFill>
                <a:latin typeface="Arial" pitchFamily="34" charset="0"/>
                <a:cs typeface="Arial" pitchFamily="34" charset="0"/>
              </a:rPr>
              <a:t>: Dar orientações para prevenir acidentes na infância em 100% das consultas de saúde da criança.</a:t>
            </a:r>
          </a:p>
          <a:p>
            <a:pPr algn="just">
              <a:buNone/>
            </a:pPr>
            <a:r>
              <a:rPr lang="pt-BR" sz="2000" dirty="0" smtClean="0">
                <a:solidFill>
                  <a:srgbClr val="070605"/>
                </a:solidFill>
                <a:latin typeface="Arial" pitchFamily="34" charset="0"/>
                <a:cs typeface="Arial" pitchFamily="34" charset="0"/>
              </a:rPr>
              <a:t>   		 </a:t>
            </a:r>
            <a:endParaRPr lang="pt-BR" sz="2000" dirty="0">
              <a:solidFill>
                <a:srgbClr val="070605"/>
              </a:solidFill>
              <a:latin typeface="Arial" pitchFamily="34" charset="0"/>
              <a:cs typeface="Arial" pitchFamily="34" charset="0"/>
            </a:endParaRPr>
          </a:p>
          <a:p>
            <a:pPr algn="just">
              <a:buNone/>
            </a:pPr>
            <a:r>
              <a:rPr lang="pt-BR" sz="2000" dirty="0" smtClean="0">
                <a:solidFill>
                  <a:srgbClr val="070605"/>
                </a:solidFill>
                <a:latin typeface="Arial" pitchFamily="34" charset="0"/>
                <a:cs typeface="Arial" pitchFamily="34" charset="0"/>
              </a:rPr>
              <a:t>		Neste </a:t>
            </a:r>
            <a:r>
              <a:rPr lang="pt-BR" sz="2000" dirty="0" smtClean="0">
                <a:solidFill>
                  <a:srgbClr val="070605"/>
                </a:solidFill>
                <a:latin typeface="Arial" pitchFamily="34" charset="0"/>
                <a:cs typeface="Arial" pitchFamily="34" charset="0"/>
              </a:rPr>
              <a:t>indicador  foram alcançadas as metas </a:t>
            </a:r>
            <a:r>
              <a:rPr lang="pt-BR" sz="2000" dirty="0" smtClean="0">
                <a:solidFill>
                  <a:srgbClr val="070605"/>
                </a:solidFill>
                <a:latin typeface="Arial" pitchFamily="34" charset="0"/>
                <a:cs typeface="Arial" pitchFamily="34" charset="0"/>
              </a:rPr>
              <a:t>pactuadas, 100</a:t>
            </a:r>
            <a:r>
              <a:rPr lang="pt-BR" sz="2000" dirty="0" smtClean="0">
                <a:solidFill>
                  <a:srgbClr val="070605"/>
                </a:solidFill>
                <a:latin typeface="Arial" pitchFamily="34" charset="0"/>
                <a:cs typeface="Arial" pitchFamily="34" charset="0"/>
              </a:rPr>
              <a:t>% das mães receberam orientações para prevenir </a:t>
            </a:r>
            <a:r>
              <a:rPr lang="pt-BR" sz="2000" dirty="0" smtClean="0">
                <a:solidFill>
                  <a:srgbClr val="070605"/>
                </a:solidFill>
                <a:latin typeface="Arial" pitchFamily="34" charset="0"/>
                <a:cs typeface="Arial" pitchFamily="34" charset="0"/>
              </a:rPr>
              <a:t>acidentes </a:t>
            </a:r>
            <a:r>
              <a:rPr lang="pt-BR" sz="2000" dirty="0" smtClean="0">
                <a:solidFill>
                  <a:srgbClr val="070605"/>
                </a:solidFill>
                <a:latin typeface="Arial" pitchFamily="34" charset="0"/>
                <a:cs typeface="Arial" pitchFamily="34" charset="0"/>
              </a:rPr>
              <a:t>na infância.</a:t>
            </a:r>
          </a:p>
          <a:p>
            <a:pPr algn="just">
              <a:buNone/>
            </a:pPr>
            <a:r>
              <a:rPr lang="pt-BR" sz="2000" dirty="0" smtClean="0">
                <a:solidFill>
                  <a:srgbClr val="070605"/>
                </a:solidFill>
                <a:latin typeface="Arial" pitchFamily="34" charset="0"/>
                <a:cs typeface="Arial" pitchFamily="34" charset="0"/>
              </a:rPr>
              <a:t>    </a:t>
            </a:r>
            <a:r>
              <a:rPr lang="pt-BR" sz="2000" dirty="0" smtClean="0">
                <a:solidFill>
                  <a:srgbClr val="070605"/>
                </a:solidFill>
                <a:latin typeface="Arial" pitchFamily="34" charset="0"/>
                <a:cs typeface="Arial" pitchFamily="34" charset="0"/>
              </a:rPr>
              <a:t>		Todas </a:t>
            </a:r>
            <a:r>
              <a:rPr lang="pt-BR" sz="2000" dirty="0" smtClean="0">
                <a:solidFill>
                  <a:srgbClr val="070605"/>
                </a:solidFill>
                <a:latin typeface="Arial" pitchFamily="34" charset="0"/>
                <a:cs typeface="Arial" pitchFamily="34" charset="0"/>
              </a:rPr>
              <a:t>estas orientações foram fornecidas </a:t>
            </a:r>
            <a:r>
              <a:rPr lang="pt-BR" sz="2000" dirty="0" smtClean="0">
                <a:solidFill>
                  <a:srgbClr val="070605"/>
                </a:solidFill>
                <a:latin typeface="Arial" pitchFamily="34" charset="0"/>
                <a:cs typeface="Arial" pitchFamily="34" charset="0"/>
              </a:rPr>
              <a:t>às </a:t>
            </a:r>
            <a:r>
              <a:rPr lang="pt-BR" sz="2000" dirty="0" smtClean="0">
                <a:solidFill>
                  <a:srgbClr val="070605"/>
                </a:solidFill>
                <a:latin typeface="Arial" pitchFamily="34" charset="0"/>
                <a:cs typeface="Arial" pitchFamily="34" charset="0"/>
              </a:rPr>
              <a:t>mães que compareceram a nossa unidade de saúde para o acompanhamento de seus filhos e em cada atividade educativa realizada com este </a:t>
            </a:r>
            <a:r>
              <a:rPr lang="pt-BR" sz="2000" dirty="0" smtClean="0">
                <a:solidFill>
                  <a:srgbClr val="070605"/>
                </a:solidFill>
                <a:latin typeface="Arial" pitchFamily="34" charset="0"/>
                <a:cs typeface="Arial" pitchFamily="34" charset="0"/>
              </a:rPr>
              <a:t>grupo, assim </a:t>
            </a:r>
            <a:r>
              <a:rPr lang="pt-BR" sz="2000" dirty="0" smtClean="0">
                <a:solidFill>
                  <a:srgbClr val="070605"/>
                </a:solidFill>
                <a:latin typeface="Arial" pitchFamily="34" charset="0"/>
                <a:cs typeface="Arial" pitchFamily="34" charset="0"/>
              </a:rPr>
              <a:t>como </a:t>
            </a:r>
            <a:r>
              <a:rPr lang="pt-BR" sz="2000" dirty="0" smtClean="0">
                <a:solidFill>
                  <a:srgbClr val="070605"/>
                </a:solidFill>
                <a:latin typeface="Arial" pitchFamily="34" charset="0"/>
                <a:cs typeface="Arial" pitchFamily="34" charset="0"/>
              </a:rPr>
              <a:t>àquelas </a:t>
            </a:r>
            <a:r>
              <a:rPr lang="pt-BR" sz="2000" dirty="0" smtClean="0">
                <a:solidFill>
                  <a:srgbClr val="070605"/>
                </a:solidFill>
                <a:latin typeface="Arial" pitchFamily="34" charset="0"/>
                <a:cs typeface="Arial" pitchFamily="34" charset="0"/>
              </a:rPr>
              <a:t>atividades realizadas em nossa comunidade.</a:t>
            </a:r>
          </a:p>
          <a:p>
            <a:pPr algn="just">
              <a:buNone/>
            </a:pPr>
            <a:r>
              <a:rPr lang="pt-BR" sz="2000" dirty="0" smtClean="0">
                <a:solidFill>
                  <a:srgbClr val="070605"/>
                </a:solidFill>
                <a:latin typeface="Arial" pitchFamily="34" charset="0"/>
                <a:cs typeface="Arial" pitchFamily="34" charset="0"/>
              </a:rPr>
              <a:t> </a:t>
            </a:r>
          </a:p>
          <a:p>
            <a:pPr>
              <a:buNone/>
            </a:pPr>
            <a:endParaRPr lang="pt-BR" sz="2000" dirty="0"/>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8520" y="1124744"/>
            <a:ext cx="9001000" cy="5256584"/>
          </a:xfrm>
        </p:spPr>
        <p:txBody>
          <a:bodyPr>
            <a:noAutofit/>
          </a:bodyPr>
          <a:lstStyle/>
          <a:p>
            <a:pPr algn="just">
              <a:buNone/>
            </a:pPr>
            <a:r>
              <a:rPr lang="pt-BR" sz="1800" dirty="0" smtClean="0">
                <a:solidFill>
                  <a:schemeClr val="tx1"/>
                </a:solidFill>
                <a:latin typeface="Arial" pitchFamily="34" charset="0"/>
                <a:cs typeface="Arial" pitchFamily="34" charset="0"/>
              </a:rPr>
              <a:t>     </a:t>
            </a:r>
            <a:r>
              <a:rPr lang="pt-BR" sz="1800" b="1" dirty="0" smtClean="0">
                <a:solidFill>
                  <a:schemeClr val="tx1"/>
                </a:solidFill>
                <a:latin typeface="Arial" pitchFamily="34" charset="0"/>
                <a:cs typeface="Arial" pitchFamily="34" charset="0"/>
              </a:rPr>
              <a:t>Meta 6.2: </a:t>
            </a:r>
            <a:r>
              <a:rPr lang="pt-BR" sz="1800" dirty="0" smtClean="0">
                <a:solidFill>
                  <a:schemeClr val="tx1"/>
                </a:solidFill>
                <a:latin typeface="Arial" pitchFamily="34" charset="0"/>
                <a:cs typeface="Arial" pitchFamily="34" charset="0"/>
              </a:rPr>
              <a:t>Colocar 100% das crianças para mamar durante a primeira consulta</a:t>
            </a:r>
          </a:p>
          <a:p>
            <a:pPr algn="just">
              <a:buNone/>
            </a:pPr>
            <a:r>
              <a:rPr lang="pt-BR" sz="1800" dirty="0">
                <a:solidFill>
                  <a:schemeClr val="tx1"/>
                </a:solidFill>
                <a:latin typeface="Arial" pitchFamily="34" charset="0"/>
                <a:cs typeface="Arial" pitchFamily="34" charset="0"/>
              </a:rPr>
              <a:t>	</a:t>
            </a:r>
            <a:r>
              <a:rPr lang="pt-BR" sz="1800" dirty="0" smtClean="0">
                <a:solidFill>
                  <a:schemeClr val="tx1"/>
                </a:solidFill>
                <a:latin typeface="Arial" pitchFamily="34" charset="0"/>
                <a:cs typeface="Arial" pitchFamily="34" charset="0"/>
              </a:rPr>
              <a:t>	</a:t>
            </a:r>
          </a:p>
          <a:p>
            <a:pPr algn="just">
              <a:buNone/>
            </a:pPr>
            <a:r>
              <a:rPr lang="pt-BR" sz="1800" dirty="0">
                <a:solidFill>
                  <a:schemeClr val="tx1"/>
                </a:solidFill>
                <a:latin typeface="Arial" pitchFamily="34" charset="0"/>
                <a:cs typeface="Arial" pitchFamily="34" charset="0"/>
              </a:rPr>
              <a:t>	</a:t>
            </a:r>
            <a:r>
              <a:rPr lang="pt-BR" sz="1800" dirty="0" smtClean="0">
                <a:solidFill>
                  <a:schemeClr val="tx1"/>
                </a:solidFill>
                <a:latin typeface="Arial" pitchFamily="34" charset="0"/>
                <a:cs typeface="Arial" pitchFamily="34" charset="0"/>
              </a:rPr>
              <a:t>	No </a:t>
            </a:r>
            <a:r>
              <a:rPr lang="pt-BR" sz="1800" dirty="0" smtClean="0">
                <a:solidFill>
                  <a:schemeClr val="tx1"/>
                </a:solidFill>
                <a:latin typeface="Arial" pitchFamily="34" charset="0"/>
                <a:cs typeface="Arial" pitchFamily="34" charset="0"/>
              </a:rPr>
              <a:t>primeiro mês 47 crianças (</a:t>
            </a:r>
            <a:r>
              <a:rPr lang="pt-BR" sz="1800" dirty="0" smtClean="0">
                <a:solidFill>
                  <a:schemeClr val="tx1"/>
                </a:solidFill>
                <a:latin typeface="Arial" pitchFamily="34" charset="0"/>
                <a:cs typeface="Arial" pitchFamily="34" charset="0"/>
              </a:rPr>
              <a:t>97,9</a:t>
            </a:r>
            <a:r>
              <a:rPr lang="pt-BR" sz="1800" dirty="0" smtClean="0">
                <a:solidFill>
                  <a:schemeClr val="tx1"/>
                </a:solidFill>
                <a:latin typeface="Arial" pitchFamily="34" charset="0"/>
                <a:cs typeface="Arial" pitchFamily="34" charset="0"/>
              </a:rPr>
              <a:t>%) foram colocadas a mamar durante a primeira consulta. No segundo mês  72 crianças (</a:t>
            </a:r>
            <a:r>
              <a:rPr lang="pt-BR" sz="1800" dirty="0" smtClean="0">
                <a:solidFill>
                  <a:schemeClr val="tx1"/>
                </a:solidFill>
                <a:latin typeface="Arial" pitchFamily="34" charset="0"/>
                <a:cs typeface="Arial" pitchFamily="34" charset="0"/>
              </a:rPr>
              <a:t>85,7</a:t>
            </a:r>
            <a:r>
              <a:rPr lang="pt-BR" sz="1800" dirty="0" smtClean="0">
                <a:solidFill>
                  <a:schemeClr val="tx1"/>
                </a:solidFill>
                <a:latin typeface="Arial" pitchFamily="34" charset="0"/>
                <a:cs typeface="Arial" pitchFamily="34" charset="0"/>
              </a:rPr>
              <a:t>%) e no terceiro mês 78 crianças (</a:t>
            </a:r>
            <a:r>
              <a:rPr lang="pt-BR" sz="1800" dirty="0" smtClean="0">
                <a:solidFill>
                  <a:schemeClr val="tx1"/>
                </a:solidFill>
                <a:latin typeface="Arial" pitchFamily="34" charset="0"/>
                <a:cs typeface="Arial" pitchFamily="34" charset="0"/>
              </a:rPr>
              <a:t>83,9%).</a:t>
            </a:r>
          </a:p>
          <a:p>
            <a:pPr algn="just">
              <a:buNone/>
            </a:pPr>
            <a:r>
              <a:rPr lang="pt-BR" sz="1800" dirty="0">
                <a:solidFill>
                  <a:schemeClr val="tx1"/>
                </a:solidFill>
                <a:latin typeface="Arial" pitchFamily="34" charset="0"/>
                <a:cs typeface="Arial" pitchFamily="34" charset="0"/>
              </a:rPr>
              <a:t>	</a:t>
            </a:r>
            <a:r>
              <a:rPr lang="pt-BR" sz="1800" dirty="0" smtClean="0">
                <a:solidFill>
                  <a:schemeClr val="tx1"/>
                </a:solidFill>
                <a:latin typeface="Arial" pitchFamily="34" charset="0"/>
                <a:cs typeface="Arial" pitchFamily="34" charset="0"/>
              </a:rPr>
              <a:t>	</a:t>
            </a:r>
            <a:r>
              <a:rPr lang="pt-BR" sz="1800" dirty="0" smtClean="0">
                <a:solidFill>
                  <a:schemeClr val="tx1"/>
                </a:solidFill>
                <a:latin typeface="Arial" pitchFamily="34" charset="0"/>
                <a:cs typeface="Arial" pitchFamily="34" charset="0"/>
              </a:rPr>
              <a:t>Não </a:t>
            </a:r>
            <a:r>
              <a:rPr lang="pt-BR" sz="1800" dirty="0" smtClean="0">
                <a:solidFill>
                  <a:schemeClr val="tx1"/>
                </a:solidFill>
                <a:latin typeface="Arial" pitchFamily="34" charset="0"/>
                <a:cs typeface="Arial" pitchFamily="34" charset="0"/>
              </a:rPr>
              <a:t>foi possível alcançar </a:t>
            </a:r>
            <a:r>
              <a:rPr lang="pt-BR" sz="1800" dirty="0" smtClean="0">
                <a:solidFill>
                  <a:schemeClr val="tx1"/>
                </a:solidFill>
                <a:latin typeface="Arial" pitchFamily="34" charset="0"/>
                <a:cs typeface="Arial" pitchFamily="34" charset="0"/>
              </a:rPr>
              <a:t>esta meta ao fato que </a:t>
            </a:r>
            <a:r>
              <a:rPr lang="pt-BR" sz="1800" dirty="0" smtClean="0">
                <a:solidFill>
                  <a:schemeClr val="tx1"/>
                </a:solidFill>
                <a:latin typeface="Arial" pitchFamily="34" charset="0"/>
                <a:cs typeface="Arial" pitchFamily="34" charset="0"/>
              </a:rPr>
              <a:t>muitas crianças participantes na intervenção não  </a:t>
            </a:r>
            <a:r>
              <a:rPr lang="pt-BR" sz="1800" dirty="0" smtClean="0">
                <a:solidFill>
                  <a:schemeClr val="tx1"/>
                </a:solidFill>
                <a:latin typeface="Arial" pitchFamily="34" charset="0"/>
                <a:cs typeface="Arial" pitchFamily="34" charset="0"/>
              </a:rPr>
              <a:t>mamavam mais no peito. </a:t>
            </a:r>
            <a:endParaRPr lang="pt-BR" sz="1800" dirty="0">
              <a:solidFill>
                <a:schemeClr val="tx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2701500785"/>
              </p:ext>
            </p:extLst>
          </p:nvPr>
        </p:nvGraphicFramePr>
        <p:xfrm>
          <a:off x="2339752" y="4005064"/>
          <a:ext cx="5040560"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124744"/>
            <a:ext cx="8568952" cy="4755158"/>
          </a:xfrm>
        </p:spPr>
        <p:txBody>
          <a:bodyPr>
            <a:normAutofit/>
          </a:bodyPr>
          <a:lstStyle/>
          <a:p>
            <a:pPr algn="just">
              <a:lnSpc>
                <a:spcPct val="150000"/>
              </a:lnSpc>
              <a:buNone/>
            </a:pPr>
            <a:r>
              <a:rPr lang="pt-BR" sz="2000" dirty="0" smtClean="0">
                <a:solidFill>
                  <a:schemeClr val="tx1"/>
                </a:solidFill>
              </a:rPr>
              <a:t>   </a:t>
            </a:r>
            <a:r>
              <a:rPr lang="pt-BR" sz="2000" b="1" dirty="0" smtClean="0">
                <a:solidFill>
                  <a:schemeClr val="tx1"/>
                </a:solidFill>
              </a:rPr>
              <a:t>Meta 6.3: </a:t>
            </a:r>
            <a:r>
              <a:rPr lang="pt-BR" sz="2000" dirty="0" smtClean="0">
                <a:solidFill>
                  <a:schemeClr val="tx1"/>
                </a:solidFill>
              </a:rPr>
              <a:t>Fornecer orientações nutricionais de acordo com a faixa etária para 100% das crianças.</a:t>
            </a:r>
          </a:p>
          <a:p>
            <a:pPr algn="just">
              <a:lnSpc>
                <a:spcPct val="150000"/>
              </a:lnSpc>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Este </a:t>
            </a:r>
            <a:r>
              <a:rPr lang="pt-BR" sz="2000" dirty="0" smtClean="0">
                <a:solidFill>
                  <a:schemeClr val="tx1"/>
                </a:solidFill>
                <a:latin typeface="Arial" pitchFamily="34" charset="0"/>
                <a:cs typeface="Arial" pitchFamily="34" charset="0"/>
              </a:rPr>
              <a:t>indicador foi cumprido em sua </a:t>
            </a:r>
            <a:r>
              <a:rPr lang="pt-BR" sz="2000" dirty="0" smtClean="0">
                <a:solidFill>
                  <a:schemeClr val="tx1"/>
                </a:solidFill>
                <a:latin typeface="Arial" pitchFamily="34" charset="0"/>
                <a:cs typeface="Arial" pitchFamily="34" charset="0"/>
              </a:rPr>
              <a:t>totalidade, sendo que </a:t>
            </a:r>
            <a:r>
              <a:rPr lang="pt-BR" sz="2000" dirty="0" smtClean="0">
                <a:solidFill>
                  <a:schemeClr val="tx1"/>
                </a:solidFill>
                <a:latin typeface="Arial" pitchFamily="34" charset="0"/>
                <a:cs typeface="Arial" pitchFamily="34" charset="0"/>
              </a:rPr>
              <a:t>100% das mães receberam as orientações nutricionais de acordo a faixa etária das crianças</a:t>
            </a:r>
            <a:r>
              <a:rPr lang="pt-BR" sz="2000" dirty="0" smtClean="0">
                <a:solidFill>
                  <a:schemeClr val="tx1"/>
                </a:solidFill>
                <a:latin typeface="Arial" pitchFamily="34" charset="0"/>
                <a:cs typeface="Arial" pitchFamily="34" charset="0"/>
              </a:rPr>
              <a:t>. </a:t>
            </a:r>
          </a:p>
          <a:p>
            <a:pPr algn="just">
              <a:lnSpc>
                <a:spcPct val="150000"/>
              </a:lnSpc>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Em </a:t>
            </a:r>
            <a:r>
              <a:rPr lang="pt-BR" sz="2000" dirty="0" smtClean="0">
                <a:solidFill>
                  <a:schemeClr val="tx1"/>
                </a:solidFill>
                <a:latin typeface="Arial" pitchFamily="34" charset="0"/>
                <a:cs typeface="Arial" pitchFamily="34" charset="0"/>
              </a:rPr>
              <a:t>cada encontro com as crianças e os familiares nossa equipe de saúde desenvolveu atividades que permitiram fornecer estas orientações.  </a:t>
            </a:r>
            <a:endParaRPr lang="pt-BR" sz="2000" dirty="0">
              <a:solidFill>
                <a:schemeClr val="tx1"/>
              </a:solidFill>
            </a:endParaRPr>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8520" y="1196752"/>
            <a:ext cx="9001000" cy="4235301"/>
          </a:xfrm>
        </p:spPr>
        <p:txBody>
          <a:bodyPr>
            <a:normAutofit/>
          </a:bodyPr>
          <a:lstStyle/>
          <a:p>
            <a:pPr algn="just">
              <a:lnSpc>
                <a:spcPct val="150000"/>
              </a:lnSpc>
              <a:buNone/>
            </a:pPr>
            <a:r>
              <a:rPr lang="pt-BR" sz="2000" dirty="0" smtClean="0">
                <a:solidFill>
                  <a:schemeClr val="tx1"/>
                </a:solidFill>
              </a:rPr>
              <a:t>    </a:t>
            </a:r>
            <a:r>
              <a:rPr lang="pt-BR" sz="2000" b="1" dirty="0" smtClean="0">
                <a:solidFill>
                  <a:schemeClr val="tx1"/>
                </a:solidFill>
              </a:rPr>
              <a:t>Meta 6.4: </a:t>
            </a:r>
            <a:r>
              <a:rPr lang="pt-BR" sz="2000" dirty="0" smtClean="0">
                <a:solidFill>
                  <a:schemeClr val="tx1"/>
                </a:solidFill>
              </a:rPr>
              <a:t>Fornecer orientações sobre higiene bucal, etiologia e prevenção da cárie para 100% das crianças de acordo com a faixa etária</a:t>
            </a:r>
          </a:p>
          <a:p>
            <a:pPr algn="just">
              <a:lnSpc>
                <a:spcPct val="150000"/>
              </a:lnSpc>
              <a:buNone/>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Ao </a:t>
            </a:r>
            <a:r>
              <a:rPr lang="pt-BR" sz="2000" dirty="0" smtClean="0">
                <a:solidFill>
                  <a:schemeClr val="tx1"/>
                </a:solidFill>
                <a:latin typeface="Arial" pitchFamily="34" charset="0"/>
                <a:cs typeface="Arial" pitchFamily="34" charset="0"/>
              </a:rPr>
              <a:t>longo dos três meses da intervenção </a:t>
            </a:r>
            <a:r>
              <a:rPr lang="pt-BR" sz="2000" dirty="0" smtClean="0">
                <a:solidFill>
                  <a:schemeClr val="tx1"/>
                </a:solidFill>
                <a:latin typeface="Arial" pitchFamily="34" charset="0"/>
                <a:cs typeface="Arial" pitchFamily="34" charset="0"/>
              </a:rPr>
              <a:t>100</a:t>
            </a:r>
            <a:r>
              <a:rPr lang="pt-BR" sz="2000" dirty="0" smtClean="0">
                <a:solidFill>
                  <a:schemeClr val="tx1"/>
                </a:solidFill>
                <a:latin typeface="Arial" pitchFamily="34" charset="0"/>
                <a:cs typeface="Arial" pitchFamily="34" charset="0"/>
              </a:rPr>
              <a:t>% das mães receberam orientações sobre higiene </a:t>
            </a:r>
            <a:r>
              <a:rPr lang="pt-BR" sz="2000" dirty="0" smtClean="0">
                <a:solidFill>
                  <a:schemeClr val="tx1"/>
                </a:solidFill>
                <a:latin typeface="Arial" pitchFamily="34" charset="0"/>
                <a:cs typeface="Arial" pitchFamily="34" charset="0"/>
              </a:rPr>
              <a:t>bucal, etiologia </a:t>
            </a:r>
            <a:r>
              <a:rPr lang="pt-BR" sz="2000" dirty="0" smtClean="0">
                <a:solidFill>
                  <a:schemeClr val="tx1"/>
                </a:solidFill>
                <a:latin typeface="Arial" pitchFamily="34" charset="0"/>
                <a:cs typeface="Arial" pitchFamily="34" charset="0"/>
              </a:rPr>
              <a:t>e prevenção de </a:t>
            </a:r>
            <a:r>
              <a:rPr lang="pt-BR" sz="2000" dirty="0" smtClean="0">
                <a:solidFill>
                  <a:schemeClr val="tx1"/>
                </a:solidFill>
                <a:latin typeface="Arial" pitchFamily="34" charset="0"/>
                <a:cs typeface="Arial" pitchFamily="34" charset="0"/>
              </a:rPr>
              <a:t>cáries. Os </a:t>
            </a:r>
            <a:r>
              <a:rPr lang="pt-BR" sz="2000" dirty="0" smtClean="0">
                <a:solidFill>
                  <a:schemeClr val="tx1"/>
                </a:solidFill>
                <a:latin typeface="Arial" pitchFamily="34" charset="0"/>
                <a:cs typeface="Arial" pitchFamily="34" charset="0"/>
              </a:rPr>
              <a:t>espaços de ações individuais e coletivas  com este grupo de usuários permitiram a realização de ações preventivas  sobre temas de saúde bucal.  </a:t>
            </a:r>
          </a:p>
          <a:p>
            <a:pPr>
              <a:buNone/>
            </a:pPr>
            <a:endParaRPr lang="pt-BR" sz="2000" dirty="0" smtClean="0">
              <a:solidFill>
                <a:schemeClr val="tx1"/>
              </a:solidFill>
            </a:endParaRPr>
          </a:p>
          <a:p>
            <a:endParaRPr lang="pt-BR" sz="2000" dirty="0">
              <a:solidFill>
                <a:schemeClr val="tx1"/>
              </a:solidFill>
            </a:endParaRPr>
          </a:p>
        </p:txBody>
      </p:sp>
      <p:sp>
        <p:nvSpPr>
          <p:cNvPr id="4" name="Título 1"/>
          <p:cNvSpPr txBox="1">
            <a:spLocks/>
          </p:cNvSpPr>
          <p:nvPr/>
        </p:nvSpPr>
        <p:spPr>
          <a:xfrm>
            <a:off x="304800" y="457200"/>
            <a:ext cx="8686800" cy="379512"/>
          </a:xfrm>
          <a:prstGeom prst="rect">
            <a:avLst/>
          </a:prstGeom>
        </p:spPr>
        <p:txBody>
          <a:bodyPr vert="horz" anchor="ctr">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pt-BR" sz="2400" b="1" u="sng" dirty="0" smtClean="0">
                <a:solidFill>
                  <a:schemeClr val="tx1"/>
                </a:solidFill>
                <a:latin typeface="Arial" pitchFamily="34" charset="0"/>
                <a:cs typeface="Arial" pitchFamily="34" charset="0"/>
              </a:rPr>
              <a:t>OBJETIVOS  METAS E RESULTADOS</a:t>
            </a:r>
            <a:endParaRPr lang="pt-BR" sz="2400" b="1" u="sng" dirty="0">
              <a:solidFill>
                <a:schemeClr val="tx1"/>
              </a:solidFill>
              <a:latin typeface="Arial" pitchFamily="34" charset="0"/>
              <a:cs typeface="Arial" pitchFamily="34" charset="0"/>
            </a:endParaRPr>
          </a:p>
        </p:txBody>
      </p:sp>
      <p:pic>
        <p:nvPicPr>
          <p:cNvPr id="5122" name="Picture 2" descr="http://dormenenem.com.br/images/stories/imagens-site/higiene-bucal-em-cria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183" y="4365104"/>
            <a:ext cx="4257675" cy="212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457200"/>
            <a:ext cx="8686800" cy="667544"/>
          </a:xfrm>
        </p:spPr>
        <p:txBody>
          <a:bodyPr>
            <a:normAutofit/>
          </a:bodyPr>
          <a:lstStyle/>
          <a:p>
            <a:pPr algn="ctr"/>
            <a:r>
              <a:rPr lang="pt-BR" sz="2400" b="1" u="sng" dirty="0" smtClean="0">
                <a:solidFill>
                  <a:srgbClr val="000000"/>
                </a:solidFill>
                <a:latin typeface="Arial" pitchFamily="34" charset="0"/>
                <a:cs typeface="Arial" pitchFamily="34" charset="0"/>
              </a:rPr>
              <a:t>discussão</a:t>
            </a:r>
            <a:endParaRPr lang="pt-BR" sz="2400" b="1" u="sng" dirty="0">
              <a:solidFill>
                <a:srgbClr val="000000"/>
              </a:solidFill>
              <a:latin typeface="Arial" pitchFamily="34" charset="0"/>
              <a:cs typeface="Arial" pitchFamily="34" charset="0"/>
            </a:endParaRPr>
          </a:p>
        </p:txBody>
      </p:sp>
      <p:sp>
        <p:nvSpPr>
          <p:cNvPr id="3" name="Espaço Reservado para Conteúdo 2"/>
          <p:cNvSpPr>
            <a:spLocks noGrp="1"/>
          </p:cNvSpPr>
          <p:nvPr>
            <p:ph idx="1"/>
          </p:nvPr>
        </p:nvSpPr>
        <p:spPr>
          <a:xfrm>
            <a:off x="16722" y="1340768"/>
            <a:ext cx="8875757" cy="5256584"/>
          </a:xfrm>
        </p:spPr>
        <p:txBody>
          <a:bodyPr>
            <a:normAutofit/>
          </a:bodyPr>
          <a:lstStyle/>
          <a:p>
            <a:pPr algn="just">
              <a:buNone/>
            </a:pPr>
            <a:r>
              <a:rPr lang="pt-BR" sz="2000" dirty="0" smtClean="0"/>
              <a:t>     </a:t>
            </a:r>
            <a:r>
              <a:rPr lang="pt-BR" sz="2000" dirty="0" smtClean="0"/>
              <a:t>	</a:t>
            </a:r>
            <a:r>
              <a:rPr lang="pt-BR" sz="2000" dirty="0" smtClean="0">
                <a:solidFill>
                  <a:srgbClr val="000000"/>
                </a:solidFill>
                <a:latin typeface="Arial" pitchFamily="34" charset="0"/>
                <a:cs typeface="Arial" pitchFamily="34" charset="0"/>
              </a:rPr>
              <a:t>A </a:t>
            </a:r>
            <a:r>
              <a:rPr lang="pt-BR" sz="2000" dirty="0" smtClean="0">
                <a:solidFill>
                  <a:srgbClr val="000000"/>
                </a:solidFill>
                <a:latin typeface="Arial" pitchFamily="34" charset="0"/>
                <a:cs typeface="Arial" pitchFamily="34" charset="0"/>
              </a:rPr>
              <a:t>intervenção de saúde em nossa UBS possibilitou o aumento da cobertura da atenção </a:t>
            </a:r>
            <a:r>
              <a:rPr lang="pt-BR" sz="2000" dirty="0">
                <a:solidFill>
                  <a:srgbClr val="000000"/>
                </a:solidFill>
                <a:latin typeface="Arial" pitchFamily="34" charset="0"/>
                <a:cs typeface="Arial" pitchFamily="34" charset="0"/>
              </a:rPr>
              <a:t>à</a:t>
            </a: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saúde das crianças de 0 a 72 meses de nossa área de </a:t>
            </a:r>
            <a:r>
              <a:rPr lang="pt-BR" sz="2000" dirty="0" smtClean="0">
                <a:solidFill>
                  <a:srgbClr val="000000"/>
                </a:solidFill>
                <a:latin typeface="Arial" pitchFamily="34" charset="0"/>
                <a:cs typeface="Arial" pitchFamily="34" charset="0"/>
              </a:rPr>
              <a:t>abrangência. Permitiu </a:t>
            </a:r>
            <a:r>
              <a:rPr lang="pt-BR" sz="2000" dirty="0" smtClean="0">
                <a:solidFill>
                  <a:srgbClr val="000000"/>
                </a:solidFill>
                <a:latin typeface="Arial" pitchFamily="34" charset="0"/>
                <a:cs typeface="Arial" pitchFamily="34" charset="0"/>
              </a:rPr>
              <a:t>melhorar os indicadores de qualidade dos atendimentos das crianças na unidade de </a:t>
            </a:r>
            <a:r>
              <a:rPr lang="pt-BR" sz="2000" dirty="0" smtClean="0">
                <a:solidFill>
                  <a:srgbClr val="000000"/>
                </a:solidFill>
                <a:latin typeface="Arial" pitchFamily="34" charset="0"/>
                <a:cs typeface="Arial" pitchFamily="34" charset="0"/>
              </a:rPr>
              <a:t>saúde, </a:t>
            </a:r>
            <a:r>
              <a:rPr lang="pt-BR" sz="2000" dirty="0" smtClean="0">
                <a:solidFill>
                  <a:srgbClr val="000000"/>
                </a:solidFill>
                <a:latin typeface="Arial" pitchFamily="34" charset="0"/>
                <a:cs typeface="Arial" pitchFamily="34" charset="0"/>
              </a:rPr>
              <a:t>assim como </a:t>
            </a:r>
            <a:r>
              <a:rPr lang="pt-BR" sz="2000" dirty="0" smtClean="0">
                <a:solidFill>
                  <a:srgbClr val="000000"/>
                </a:solidFill>
                <a:latin typeface="Arial" pitchFamily="34" charset="0"/>
                <a:cs typeface="Arial" pitchFamily="34" charset="0"/>
              </a:rPr>
              <a:t>a </a:t>
            </a:r>
            <a:r>
              <a:rPr lang="pt-BR" sz="2000" dirty="0" smtClean="0">
                <a:solidFill>
                  <a:srgbClr val="000000"/>
                </a:solidFill>
                <a:latin typeface="Arial" pitchFamily="34" charset="0"/>
                <a:cs typeface="Arial" pitchFamily="34" charset="0"/>
              </a:rPr>
              <a:t>adesão ao programa de puericultura</a:t>
            </a:r>
            <a:r>
              <a:rPr lang="pt-BR" sz="2000" dirty="0" smtClean="0">
                <a:solidFill>
                  <a:srgbClr val="000000"/>
                </a:solidFill>
                <a:latin typeface="Arial" pitchFamily="34" charset="0"/>
                <a:cs typeface="Arial" pitchFamily="34" charset="0"/>
              </a:rPr>
              <a:t>.</a:t>
            </a:r>
          </a:p>
          <a:p>
            <a:pPr algn="just">
              <a:buNone/>
            </a:pPr>
            <a:endParaRPr lang="pt-BR" sz="2000" dirty="0" smtClean="0">
              <a:solidFill>
                <a:srgbClr val="000000"/>
              </a:solidFill>
              <a:latin typeface="Arial" pitchFamily="34" charset="0"/>
              <a:cs typeface="Arial" pitchFamily="34" charset="0"/>
            </a:endParaRPr>
          </a:p>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Com a execução exitosa </a:t>
            </a:r>
            <a:r>
              <a:rPr lang="pt-BR" sz="2000" dirty="0" smtClean="0">
                <a:solidFill>
                  <a:srgbClr val="000000"/>
                </a:solidFill>
                <a:latin typeface="Arial" pitchFamily="34" charset="0"/>
                <a:cs typeface="Arial" pitchFamily="34" charset="0"/>
              </a:rPr>
              <a:t>da intervenção, nossa </a:t>
            </a:r>
            <a:r>
              <a:rPr lang="pt-BR" sz="2000" dirty="0" smtClean="0">
                <a:solidFill>
                  <a:srgbClr val="000000"/>
                </a:solidFill>
                <a:latin typeface="Arial" pitchFamily="34" charset="0"/>
                <a:cs typeface="Arial" pitchFamily="34" charset="0"/>
              </a:rPr>
              <a:t>equipe de trabalho também conseguiu melhorar os registros utilizados durante a intervenção  e promover a saúde das crianças de nossa comunidade</a:t>
            </a:r>
            <a:r>
              <a:rPr lang="pt-BR" sz="2000" dirty="0" smtClean="0">
                <a:solidFill>
                  <a:srgbClr val="000000"/>
                </a:solidFill>
                <a:latin typeface="Arial" pitchFamily="34" charset="0"/>
                <a:cs typeface="Arial" pitchFamily="34" charset="0"/>
              </a:rPr>
              <a:t>. A </a:t>
            </a:r>
            <a:r>
              <a:rPr lang="pt-BR" sz="2000" dirty="0" smtClean="0">
                <a:solidFill>
                  <a:srgbClr val="000000"/>
                </a:solidFill>
                <a:latin typeface="Arial" pitchFamily="34" charset="0"/>
                <a:cs typeface="Arial" pitchFamily="34" charset="0"/>
              </a:rPr>
              <a:t>identificação e classificação das crianças de riscos pertencente a nossa área de </a:t>
            </a:r>
            <a:r>
              <a:rPr lang="pt-BR" sz="2000" dirty="0" smtClean="0">
                <a:solidFill>
                  <a:srgbClr val="000000"/>
                </a:solidFill>
                <a:latin typeface="Arial" pitchFamily="34" charset="0"/>
                <a:cs typeface="Arial" pitchFamily="34" charset="0"/>
              </a:rPr>
              <a:t>abrangência, </a:t>
            </a:r>
            <a:r>
              <a:rPr lang="pt-BR" sz="2000" dirty="0" smtClean="0">
                <a:solidFill>
                  <a:srgbClr val="000000"/>
                </a:solidFill>
                <a:latin typeface="Arial" pitchFamily="34" charset="0"/>
                <a:cs typeface="Arial" pitchFamily="34" charset="0"/>
              </a:rPr>
              <a:t>assim como o atendimento diferenciado dos mesmos  foi outra ação de saúde que propiciou o desenvolvimento da intervenção de saúde em nossa UBS.</a:t>
            </a:r>
            <a:endParaRPr lang="pt-BR" sz="2000" dirty="0">
              <a:solidFill>
                <a:srgbClr val="000000"/>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196752"/>
            <a:ext cx="8784976" cy="5904656"/>
          </a:xfrm>
        </p:spPr>
        <p:txBody>
          <a:bodyPr>
            <a:noAutofit/>
          </a:bodyPr>
          <a:lstStyle/>
          <a:p>
            <a:pPr algn="just">
              <a:buNone/>
            </a:pPr>
            <a:r>
              <a:rPr lang="pt-BR" sz="2000" dirty="0" smtClean="0">
                <a:solidFill>
                  <a:srgbClr val="000000"/>
                </a:solidFill>
                <a:latin typeface="Arial" pitchFamily="34" charset="0"/>
                <a:cs typeface="Arial" pitchFamily="34" charset="0"/>
              </a:rPr>
              <a:t>   </a:t>
            </a:r>
          </a:p>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Depois </a:t>
            </a:r>
            <a:r>
              <a:rPr lang="pt-BR" sz="2000" dirty="0" smtClean="0">
                <a:solidFill>
                  <a:srgbClr val="000000"/>
                </a:solidFill>
                <a:latin typeface="Arial" pitchFamily="34" charset="0"/>
                <a:cs typeface="Arial" pitchFamily="34" charset="0"/>
              </a:rPr>
              <a:t>de finalizado </a:t>
            </a:r>
            <a:r>
              <a:rPr lang="pt-BR" sz="2000" dirty="0" smtClean="0">
                <a:solidFill>
                  <a:srgbClr val="000000"/>
                </a:solidFill>
                <a:latin typeface="Arial" pitchFamily="34" charset="0"/>
                <a:cs typeface="Arial" pitchFamily="34" charset="0"/>
              </a:rPr>
              <a:t>a intervenção os </a:t>
            </a:r>
            <a:r>
              <a:rPr lang="pt-BR" sz="2000" dirty="0" smtClean="0">
                <a:solidFill>
                  <a:srgbClr val="000000"/>
                </a:solidFill>
                <a:latin typeface="Arial" pitchFamily="34" charset="0"/>
                <a:cs typeface="Arial" pitchFamily="34" charset="0"/>
              </a:rPr>
              <a:t>profissionais de nossa  equipe  </a:t>
            </a:r>
            <a:r>
              <a:rPr lang="pt-BR" sz="2000" dirty="0" smtClean="0">
                <a:solidFill>
                  <a:srgbClr val="000000"/>
                </a:solidFill>
                <a:latin typeface="Arial" pitchFamily="34" charset="0"/>
                <a:cs typeface="Arial" pitchFamily="34" charset="0"/>
              </a:rPr>
              <a:t>encontram-se </a:t>
            </a:r>
            <a:r>
              <a:rPr lang="pt-BR" sz="2000" dirty="0" smtClean="0">
                <a:solidFill>
                  <a:srgbClr val="000000"/>
                </a:solidFill>
                <a:latin typeface="Arial" pitchFamily="34" charset="0"/>
                <a:cs typeface="Arial" pitchFamily="34" charset="0"/>
              </a:rPr>
              <a:t>mais satisfeitos e integrados, com menos resistência </a:t>
            </a:r>
            <a:r>
              <a:rPr lang="pt-BR" sz="2000" dirty="0" smtClean="0">
                <a:solidFill>
                  <a:srgbClr val="000000"/>
                </a:solidFill>
                <a:latin typeface="Arial" pitchFamily="34" charset="0"/>
                <a:cs typeface="Arial" pitchFamily="34" charset="0"/>
              </a:rPr>
              <a:t>às </a:t>
            </a:r>
            <a:r>
              <a:rPr lang="pt-BR" sz="2000" dirty="0" smtClean="0">
                <a:solidFill>
                  <a:srgbClr val="000000"/>
                </a:solidFill>
                <a:latin typeface="Arial" pitchFamily="34" charset="0"/>
                <a:cs typeface="Arial" pitchFamily="34" charset="0"/>
              </a:rPr>
              <a:t>suas atribuições  e ausência de </a:t>
            </a:r>
            <a:r>
              <a:rPr lang="pt-BR" sz="2000" dirty="0" smtClean="0">
                <a:solidFill>
                  <a:srgbClr val="000000"/>
                </a:solidFill>
                <a:latin typeface="Arial" pitchFamily="34" charset="0"/>
                <a:cs typeface="Arial" pitchFamily="34" charset="0"/>
              </a:rPr>
              <a:t>conflitos, o que </a:t>
            </a:r>
            <a:r>
              <a:rPr lang="pt-BR" sz="2000" dirty="0" smtClean="0">
                <a:solidFill>
                  <a:srgbClr val="000000"/>
                </a:solidFill>
                <a:latin typeface="Arial" pitchFamily="34" charset="0"/>
                <a:cs typeface="Arial" pitchFamily="34" charset="0"/>
              </a:rPr>
              <a:t>tem um impacto  positivo na atenção à saúde das </a:t>
            </a:r>
            <a:r>
              <a:rPr lang="pt-BR" sz="2000" dirty="0" smtClean="0">
                <a:solidFill>
                  <a:srgbClr val="000000"/>
                </a:solidFill>
                <a:latin typeface="Arial" pitchFamily="34" charset="0"/>
                <a:cs typeface="Arial" pitchFamily="34" charset="0"/>
              </a:rPr>
              <a:t>crianças.</a:t>
            </a:r>
            <a:endParaRPr lang="pt-BR" sz="2000" dirty="0" smtClean="0">
              <a:solidFill>
                <a:srgbClr val="000000"/>
              </a:solidFill>
              <a:latin typeface="Arial" pitchFamily="34" charset="0"/>
              <a:cs typeface="Arial" pitchFamily="34" charset="0"/>
            </a:endParaRPr>
          </a:p>
          <a:p>
            <a:pPr algn="just">
              <a:buNone/>
            </a:pPr>
            <a:endParaRPr lang="pt-BR" sz="2000" dirty="0" smtClean="0">
              <a:solidFill>
                <a:srgbClr val="000000"/>
              </a:solidFill>
              <a:latin typeface="Arial" pitchFamily="34" charset="0"/>
              <a:cs typeface="Arial" pitchFamily="34" charset="0"/>
            </a:endParaRPr>
          </a:p>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O </a:t>
            </a:r>
            <a:r>
              <a:rPr lang="pt-BR" sz="2000" dirty="0" smtClean="0">
                <a:solidFill>
                  <a:srgbClr val="000000"/>
                </a:solidFill>
                <a:latin typeface="Arial" pitchFamily="34" charset="0"/>
                <a:cs typeface="Arial" pitchFamily="34" charset="0"/>
              </a:rPr>
              <a:t>serviço de saúde em nossa UBS ficou mais organizado</a:t>
            </a:r>
            <a:r>
              <a:rPr lang="pt-BR" sz="2000" dirty="0" smtClean="0">
                <a:solidFill>
                  <a:srgbClr val="000000"/>
                </a:solidFill>
                <a:latin typeface="Arial" pitchFamily="34" charset="0"/>
                <a:cs typeface="Arial" pitchFamily="34" charset="0"/>
              </a:rPr>
              <a:t>. Conseguimos </a:t>
            </a:r>
            <a:r>
              <a:rPr lang="pt-BR" sz="2000" dirty="0" smtClean="0">
                <a:solidFill>
                  <a:srgbClr val="000000"/>
                </a:solidFill>
                <a:latin typeface="Arial" pitchFamily="34" charset="0"/>
                <a:cs typeface="Arial" pitchFamily="34" charset="0"/>
              </a:rPr>
              <a:t>estabelecer um turno para o atendimento priorizado das </a:t>
            </a:r>
            <a:r>
              <a:rPr lang="pt-BR" sz="2000" dirty="0" smtClean="0">
                <a:solidFill>
                  <a:srgbClr val="000000"/>
                </a:solidFill>
                <a:latin typeface="Arial" pitchFamily="34" charset="0"/>
                <a:cs typeface="Arial" pitchFamily="34" charset="0"/>
              </a:rPr>
              <a:t>crianças. </a:t>
            </a:r>
            <a:r>
              <a:rPr lang="pt-BR" sz="2000" dirty="0" smtClean="0">
                <a:solidFill>
                  <a:srgbClr val="000000"/>
                </a:solidFill>
                <a:latin typeface="Arial" pitchFamily="34" charset="0"/>
                <a:cs typeface="Arial" pitchFamily="34" charset="0"/>
              </a:rPr>
              <a:t>Hoje contamos com o serviço muito bem </a:t>
            </a:r>
            <a:r>
              <a:rPr lang="pt-BR" sz="2000" dirty="0" smtClean="0">
                <a:solidFill>
                  <a:srgbClr val="000000"/>
                </a:solidFill>
                <a:latin typeface="Arial" pitchFamily="34" charset="0"/>
                <a:cs typeface="Arial" pitchFamily="34" charset="0"/>
              </a:rPr>
              <a:t>estruturado, com </a:t>
            </a:r>
            <a:r>
              <a:rPr lang="pt-BR" sz="2000" dirty="0" smtClean="0">
                <a:solidFill>
                  <a:srgbClr val="000000"/>
                </a:solidFill>
                <a:latin typeface="Arial" pitchFamily="34" charset="0"/>
                <a:cs typeface="Arial" pitchFamily="34" charset="0"/>
              </a:rPr>
              <a:t>turnos disponibilizados para cada ação </a:t>
            </a:r>
            <a:r>
              <a:rPr lang="pt-BR" sz="2000" dirty="0" smtClean="0">
                <a:solidFill>
                  <a:srgbClr val="000000"/>
                </a:solidFill>
                <a:latin typeface="Arial" pitchFamily="34" charset="0"/>
                <a:cs typeface="Arial" pitchFamily="34" charset="0"/>
              </a:rPr>
              <a:t>programática, com </a:t>
            </a:r>
            <a:r>
              <a:rPr lang="pt-BR" sz="2000" dirty="0" smtClean="0">
                <a:solidFill>
                  <a:srgbClr val="000000"/>
                </a:solidFill>
                <a:latin typeface="Arial" pitchFamily="34" charset="0"/>
                <a:cs typeface="Arial" pitchFamily="34" charset="0"/>
              </a:rPr>
              <a:t>agendamentos prévios e  a otimização da agenda de trabalho para a demanda espontânea. </a:t>
            </a:r>
          </a:p>
        </p:txBody>
      </p:sp>
      <p:sp>
        <p:nvSpPr>
          <p:cNvPr id="4" name="Título 1"/>
          <p:cNvSpPr>
            <a:spLocks noGrp="1"/>
          </p:cNvSpPr>
          <p:nvPr>
            <p:ph type="title"/>
          </p:nvPr>
        </p:nvSpPr>
        <p:spPr>
          <a:xfrm>
            <a:off x="304800" y="457200"/>
            <a:ext cx="8686800" cy="667544"/>
          </a:xfrm>
        </p:spPr>
        <p:txBody>
          <a:bodyPr>
            <a:normAutofit/>
          </a:bodyPr>
          <a:lstStyle/>
          <a:p>
            <a:pPr algn="ctr"/>
            <a:r>
              <a:rPr lang="pt-BR" sz="2400" b="1" u="sng" dirty="0" smtClean="0">
                <a:solidFill>
                  <a:srgbClr val="000000"/>
                </a:solidFill>
                <a:latin typeface="Arial" pitchFamily="34" charset="0"/>
                <a:cs typeface="Arial" pitchFamily="34" charset="0"/>
              </a:rPr>
              <a:t>discussão</a:t>
            </a:r>
            <a:endParaRPr lang="pt-BR" sz="2400" b="1" u="sng" dirty="0">
              <a:solidFill>
                <a:srgbClr val="000000"/>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84784"/>
            <a:ext cx="8568952" cy="5904656"/>
          </a:xfrm>
        </p:spPr>
        <p:txBody>
          <a:bodyPr>
            <a:noAutofit/>
          </a:bodyPr>
          <a:lstStyle/>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A intervenção serviu </a:t>
            </a:r>
            <a:r>
              <a:rPr lang="pt-BR" sz="2000" dirty="0" smtClean="0">
                <a:solidFill>
                  <a:srgbClr val="000000"/>
                </a:solidFill>
                <a:latin typeface="Arial" pitchFamily="34" charset="0"/>
                <a:cs typeface="Arial" pitchFamily="34" charset="0"/>
              </a:rPr>
              <a:t>de exemplo para a implementação desta mesma rotina de trabalho </a:t>
            </a:r>
            <a:r>
              <a:rPr lang="pt-BR" sz="2000" dirty="0" smtClean="0">
                <a:solidFill>
                  <a:srgbClr val="000000"/>
                </a:solidFill>
                <a:latin typeface="Arial" pitchFamily="34" charset="0"/>
                <a:cs typeface="Arial" pitchFamily="34" charset="0"/>
              </a:rPr>
              <a:t>em outras </a:t>
            </a:r>
            <a:r>
              <a:rPr lang="pt-BR" sz="2000" dirty="0" smtClean="0">
                <a:solidFill>
                  <a:srgbClr val="000000"/>
                </a:solidFill>
                <a:latin typeface="Arial" pitchFamily="34" charset="0"/>
                <a:cs typeface="Arial" pitchFamily="34" charset="0"/>
              </a:rPr>
              <a:t>ações </a:t>
            </a:r>
            <a:r>
              <a:rPr lang="pt-BR" sz="2000" dirty="0" smtClean="0">
                <a:solidFill>
                  <a:srgbClr val="000000"/>
                </a:solidFill>
                <a:latin typeface="Arial" pitchFamily="34" charset="0"/>
                <a:cs typeface="Arial" pitchFamily="34" charset="0"/>
              </a:rPr>
              <a:t>programáticas. Hoje  </a:t>
            </a:r>
            <a:r>
              <a:rPr lang="pt-BR" sz="2000" dirty="0" smtClean="0">
                <a:solidFill>
                  <a:srgbClr val="000000"/>
                </a:solidFill>
                <a:latin typeface="Arial" pitchFamily="34" charset="0"/>
                <a:cs typeface="Arial" pitchFamily="34" charset="0"/>
              </a:rPr>
              <a:t>o programa de Pré-natal e </a:t>
            </a:r>
            <a:r>
              <a:rPr lang="pt-BR" sz="2000" dirty="0" smtClean="0">
                <a:solidFill>
                  <a:srgbClr val="000000"/>
                </a:solidFill>
                <a:latin typeface="Arial" pitchFamily="34" charset="0"/>
                <a:cs typeface="Arial" pitchFamily="34" charset="0"/>
              </a:rPr>
              <a:t>Puerpério </a:t>
            </a:r>
            <a:r>
              <a:rPr lang="pt-BR" sz="2000" dirty="0" smtClean="0">
                <a:solidFill>
                  <a:srgbClr val="000000"/>
                </a:solidFill>
                <a:latin typeface="Arial" pitchFamily="34" charset="0"/>
                <a:cs typeface="Arial" pitchFamily="34" charset="0"/>
              </a:rPr>
              <a:t>esta sendo também um sucesso em nossa população.</a:t>
            </a:r>
          </a:p>
          <a:p>
            <a:pPr algn="just">
              <a:buNone/>
            </a:pPr>
            <a:endParaRPr lang="pt-BR" sz="2000" dirty="0" smtClean="0">
              <a:solidFill>
                <a:srgbClr val="000000"/>
              </a:solidFill>
              <a:latin typeface="Arial" pitchFamily="34" charset="0"/>
              <a:cs typeface="Arial" pitchFamily="34" charset="0"/>
            </a:endParaRPr>
          </a:p>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A </a:t>
            </a:r>
            <a:r>
              <a:rPr lang="pt-BR" sz="2000" dirty="0" smtClean="0">
                <a:solidFill>
                  <a:srgbClr val="000000"/>
                </a:solidFill>
                <a:latin typeface="Arial" pitchFamily="34" charset="0"/>
                <a:cs typeface="Arial" pitchFamily="34" charset="0"/>
              </a:rPr>
              <a:t>intervenção de saúde propiciou  também a autonomia da mãe no cuidado de seu filho, assim como a construção do </a:t>
            </a:r>
            <a:r>
              <a:rPr lang="pt-BR" sz="2000" dirty="0" smtClean="0">
                <a:solidFill>
                  <a:srgbClr val="000000"/>
                </a:solidFill>
                <a:latin typeface="Arial" pitchFamily="34" charset="0"/>
                <a:cs typeface="Arial" pitchFamily="34" charset="0"/>
              </a:rPr>
              <a:t>vínculo </a:t>
            </a:r>
            <a:r>
              <a:rPr lang="pt-BR" sz="2000" dirty="0" smtClean="0">
                <a:solidFill>
                  <a:srgbClr val="000000"/>
                </a:solidFill>
                <a:latin typeface="Arial" pitchFamily="34" charset="0"/>
                <a:cs typeface="Arial" pitchFamily="34" charset="0"/>
              </a:rPr>
              <a:t>comunidade - equipe de saúde.</a:t>
            </a:r>
          </a:p>
          <a:p>
            <a:pPr algn="just">
              <a:buNone/>
            </a:pPr>
            <a:endParaRPr lang="pt-BR" sz="2000" dirty="0" smtClean="0">
              <a:solidFill>
                <a:srgbClr val="000000"/>
              </a:solidFill>
              <a:latin typeface="Arial" pitchFamily="34" charset="0"/>
              <a:cs typeface="Arial" pitchFamily="34" charset="0"/>
            </a:endParaRPr>
          </a:p>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Pretendemos </a:t>
            </a:r>
            <a:r>
              <a:rPr lang="pt-BR" sz="2000" dirty="0" smtClean="0">
                <a:solidFill>
                  <a:srgbClr val="000000"/>
                </a:solidFill>
                <a:latin typeface="Arial" pitchFamily="34" charset="0"/>
                <a:cs typeface="Arial" pitchFamily="34" charset="0"/>
              </a:rPr>
              <a:t>nos próximos meses alcançar </a:t>
            </a:r>
            <a:r>
              <a:rPr lang="pt-BR" sz="2000" dirty="0" smtClean="0">
                <a:solidFill>
                  <a:srgbClr val="000000"/>
                </a:solidFill>
                <a:latin typeface="Arial" pitchFamily="34" charset="0"/>
                <a:cs typeface="Arial" pitchFamily="34" charset="0"/>
              </a:rPr>
              <a:t>100 </a:t>
            </a:r>
            <a:r>
              <a:rPr lang="pt-BR" sz="2000" dirty="0" smtClean="0">
                <a:solidFill>
                  <a:srgbClr val="000000"/>
                </a:solidFill>
                <a:latin typeface="Arial" pitchFamily="34" charset="0"/>
                <a:cs typeface="Arial" pitchFamily="34" charset="0"/>
              </a:rPr>
              <a:t>% da cobertura do atendimento das crianças de 0 a 72 meses de  nossa área de </a:t>
            </a:r>
            <a:r>
              <a:rPr lang="pt-BR" sz="2000" dirty="0" smtClean="0">
                <a:solidFill>
                  <a:srgbClr val="000000"/>
                </a:solidFill>
                <a:latin typeface="Arial" pitchFamily="34" charset="0"/>
                <a:cs typeface="Arial" pitchFamily="34" charset="0"/>
              </a:rPr>
              <a:t>abrangência, </a:t>
            </a:r>
            <a:r>
              <a:rPr lang="pt-BR" sz="2000" dirty="0" smtClean="0">
                <a:solidFill>
                  <a:srgbClr val="000000"/>
                </a:solidFill>
                <a:latin typeface="Arial" pitchFamily="34" charset="0"/>
                <a:cs typeface="Arial" pitchFamily="34" charset="0"/>
              </a:rPr>
              <a:t>assim como   melhorar ainda mais os indicadores de saúde.</a:t>
            </a:r>
            <a:endParaRPr lang="pt-BR" sz="2000" dirty="0">
              <a:solidFill>
                <a:srgbClr val="000000"/>
              </a:solidFill>
              <a:latin typeface="Arial" pitchFamily="34" charset="0"/>
              <a:cs typeface="Arial" pitchFamily="34" charset="0"/>
            </a:endParaRPr>
          </a:p>
        </p:txBody>
      </p:sp>
      <p:sp>
        <p:nvSpPr>
          <p:cNvPr id="4" name="Título 1"/>
          <p:cNvSpPr>
            <a:spLocks noGrp="1"/>
          </p:cNvSpPr>
          <p:nvPr>
            <p:ph type="title"/>
          </p:nvPr>
        </p:nvSpPr>
        <p:spPr>
          <a:xfrm>
            <a:off x="304800" y="457200"/>
            <a:ext cx="8686800" cy="667544"/>
          </a:xfrm>
        </p:spPr>
        <p:txBody>
          <a:bodyPr>
            <a:normAutofit/>
          </a:bodyPr>
          <a:lstStyle/>
          <a:p>
            <a:pPr algn="ctr"/>
            <a:r>
              <a:rPr lang="pt-BR" sz="2400" b="1" u="sng" dirty="0" smtClean="0">
                <a:solidFill>
                  <a:srgbClr val="000000"/>
                </a:solidFill>
                <a:latin typeface="Arial" pitchFamily="34" charset="0"/>
                <a:cs typeface="Arial" pitchFamily="34" charset="0"/>
              </a:rPr>
              <a:t>discussão</a:t>
            </a:r>
            <a:endParaRPr lang="pt-BR" sz="2400" b="1" u="sng" dirty="0">
              <a:solidFill>
                <a:srgbClr val="000000"/>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8436" y="424418"/>
            <a:ext cx="8712968" cy="5632311"/>
          </a:xfrm>
          <a:prstGeom prst="rect">
            <a:avLst/>
          </a:prstGeom>
        </p:spPr>
        <p:txBody>
          <a:bodyPr wrap="square">
            <a:spAutoFit/>
          </a:bodyPr>
          <a:lstStyle/>
          <a:p>
            <a:pPr algn="ctr">
              <a:lnSpc>
                <a:spcPct val="150000"/>
              </a:lnSpc>
            </a:pPr>
            <a:r>
              <a:rPr lang="pt-BR" sz="2400" b="1" dirty="0">
                <a:latin typeface="Arial" pitchFamily="34" charset="0"/>
                <a:cs typeface="Arial" pitchFamily="34" charset="0"/>
              </a:rPr>
              <a:t>INTRODUÇÃO</a:t>
            </a:r>
          </a:p>
          <a:p>
            <a:pPr>
              <a:lnSpc>
                <a:spcPct val="150000"/>
              </a:lnSpc>
            </a:pPr>
            <a:r>
              <a:rPr lang="pt-BR" sz="2400" b="1" dirty="0" smtClean="0">
                <a:solidFill>
                  <a:srgbClr val="000000"/>
                </a:solidFill>
                <a:latin typeface="Arial" pitchFamily="34" charset="0"/>
                <a:cs typeface="Arial" pitchFamily="34" charset="0"/>
              </a:rPr>
              <a:t>Caracterização do município</a:t>
            </a:r>
          </a:p>
          <a:p>
            <a:pPr algn="just">
              <a:lnSpc>
                <a:spcPct val="150000"/>
              </a:lnSpc>
            </a:pPr>
            <a:r>
              <a:rPr lang="pt-BR" sz="24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Picos </a:t>
            </a:r>
            <a:r>
              <a:rPr lang="pt-BR" sz="2000" dirty="0">
                <a:solidFill>
                  <a:srgbClr val="000000"/>
                </a:solidFill>
                <a:latin typeface="Arial" pitchFamily="34" charset="0"/>
                <a:cs typeface="Arial" pitchFamily="34" charset="0"/>
              </a:rPr>
              <a:t>é um município brasileiro do estado Piauí. Conhecida como a Cidade Modelo e Capital do Mel. Geograficamente é cortada pelo rio Guaribas, que, apesar de ser um rio temporário, alivia o famoso calor das tardes </a:t>
            </a:r>
            <a:r>
              <a:rPr lang="pt-BR" sz="2000" dirty="0" smtClean="0">
                <a:solidFill>
                  <a:srgbClr val="000000"/>
                </a:solidFill>
                <a:latin typeface="Arial" pitchFamily="34" charset="0"/>
                <a:cs typeface="Arial" pitchFamily="34" charset="0"/>
              </a:rPr>
              <a:t>picoenses.</a:t>
            </a:r>
          </a:p>
          <a:p>
            <a:pPr algn="just">
              <a:lnSpc>
                <a:spcPct val="150000"/>
              </a:lnSpc>
            </a:pPr>
            <a:endParaRPr lang="pt-BR" sz="2400" dirty="0" smtClean="0">
              <a:latin typeface="Arial" pitchFamily="34" charset="0"/>
              <a:cs typeface="Arial" pitchFamily="34" charset="0"/>
            </a:endParaRPr>
          </a:p>
          <a:p>
            <a:pPr algn="just">
              <a:lnSpc>
                <a:spcPct val="150000"/>
              </a:lnSpc>
            </a:pPr>
            <a:endParaRPr lang="pt-BR" sz="2400" dirty="0" smtClean="0">
              <a:latin typeface="Arial" pitchFamily="34" charset="0"/>
              <a:cs typeface="Arial" pitchFamily="34" charset="0"/>
            </a:endParaRPr>
          </a:p>
          <a:p>
            <a:pPr algn="just">
              <a:lnSpc>
                <a:spcPct val="150000"/>
              </a:lnSpc>
            </a:pPr>
            <a:endParaRPr lang="pt-BR" sz="2400" dirty="0" smtClean="0">
              <a:latin typeface="Arial" pitchFamily="34" charset="0"/>
              <a:cs typeface="Arial" pitchFamily="34" charset="0"/>
            </a:endParaRPr>
          </a:p>
          <a:p>
            <a:pPr algn="just">
              <a:lnSpc>
                <a:spcPct val="150000"/>
              </a:lnSpc>
            </a:pPr>
            <a:endParaRPr lang="pt-BR" sz="2400" dirty="0">
              <a:latin typeface="Arial" pitchFamily="34" charset="0"/>
              <a:cs typeface="Arial" pitchFamily="34" charset="0"/>
            </a:endParaRPr>
          </a:p>
          <a:p>
            <a:endParaRPr lang="pt-BR" dirty="0"/>
          </a:p>
        </p:txBody>
      </p:sp>
      <p:pic>
        <p:nvPicPr>
          <p:cNvPr id="23554" name="Picture 2" descr="Resultado de imagen para imagens da cidade de picos piaui"/>
          <p:cNvPicPr>
            <a:picLocks noChangeAspect="1" noChangeArrowheads="1"/>
          </p:cNvPicPr>
          <p:nvPr/>
        </p:nvPicPr>
        <p:blipFill>
          <a:blip r:embed="rId2" cstate="print"/>
          <a:srcRect/>
          <a:stretch>
            <a:fillRect/>
          </a:stretch>
        </p:blipFill>
        <p:spPr bwMode="auto">
          <a:xfrm>
            <a:off x="553487" y="3708796"/>
            <a:ext cx="4066213" cy="2400672"/>
          </a:xfrm>
          <a:prstGeom prst="rect">
            <a:avLst/>
          </a:prstGeom>
          <a:noFill/>
        </p:spPr>
      </p:pic>
      <p:pic>
        <p:nvPicPr>
          <p:cNvPr id="23556" name="Picture 4" descr="Resultado de imagen para imagens da cidade de picos piaui"/>
          <p:cNvPicPr>
            <a:picLocks noChangeAspect="1" noChangeArrowheads="1"/>
          </p:cNvPicPr>
          <p:nvPr/>
        </p:nvPicPr>
        <p:blipFill>
          <a:blip r:embed="rId3" cstate="print"/>
          <a:srcRect/>
          <a:stretch>
            <a:fillRect/>
          </a:stretch>
        </p:blipFill>
        <p:spPr bwMode="auto">
          <a:xfrm>
            <a:off x="4860032" y="3640574"/>
            <a:ext cx="3804304" cy="244827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60648"/>
            <a:ext cx="8686800" cy="811560"/>
          </a:xfrm>
        </p:spPr>
        <p:txBody>
          <a:bodyPr>
            <a:normAutofit fontScale="90000"/>
          </a:bodyPr>
          <a:lstStyle/>
          <a:p>
            <a:pPr algn="ctr"/>
            <a:r>
              <a:rPr lang="pt-BR" sz="2700" b="1" u="sng" cap="none" dirty="0" smtClean="0">
                <a:solidFill>
                  <a:srgbClr val="000000"/>
                </a:solidFill>
                <a:latin typeface="Arial" pitchFamily="34" charset="0"/>
                <a:cs typeface="Arial" pitchFamily="34" charset="0"/>
              </a:rPr>
              <a:t/>
            </a:r>
            <a:br>
              <a:rPr lang="pt-BR" sz="2700" b="1" u="sng" cap="none" dirty="0" smtClean="0">
                <a:solidFill>
                  <a:srgbClr val="000000"/>
                </a:solidFill>
                <a:latin typeface="Arial" pitchFamily="34" charset="0"/>
                <a:cs typeface="Arial" pitchFamily="34" charset="0"/>
              </a:rPr>
            </a:br>
            <a:r>
              <a:rPr lang="pt-BR" sz="2700" b="1" cap="none" dirty="0" smtClean="0">
                <a:solidFill>
                  <a:srgbClr val="000000"/>
                </a:solidFill>
                <a:latin typeface="Arial" pitchFamily="34" charset="0"/>
                <a:cs typeface="Arial" pitchFamily="34" charset="0"/>
              </a:rPr>
              <a:t>  </a:t>
            </a:r>
            <a:r>
              <a:rPr lang="pt-BR" sz="2700" b="1" u="sng" cap="none" dirty="0" smtClean="0">
                <a:solidFill>
                  <a:srgbClr val="000000"/>
                </a:solidFill>
                <a:latin typeface="Arial" pitchFamily="34" charset="0"/>
                <a:cs typeface="Arial" pitchFamily="34" charset="0"/>
              </a:rPr>
              <a:t> Reflexão crítica sobre o processo pessoal de    aprendizagem</a:t>
            </a:r>
            <a:r>
              <a:rPr lang="pt-BR" b="1" u="sng" dirty="0" smtClean="0"/>
              <a:t/>
            </a:r>
            <a:br>
              <a:rPr lang="pt-BR" b="1" u="sng" dirty="0" smtClean="0"/>
            </a:br>
            <a:endParaRPr lang="pt-BR" u="sng" dirty="0"/>
          </a:p>
        </p:txBody>
      </p:sp>
      <p:sp>
        <p:nvSpPr>
          <p:cNvPr id="3" name="Espaço Reservado para Conteúdo 2"/>
          <p:cNvSpPr>
            <a:spLocks noGrp="1"/>
          </p:cNvSpPr>
          <p:nvPr>
            <p:ph idx="1"/>
          </p:nvPr>
        </p:nvSpPr>
        <p:spPr>
          <a:xfrm>
            <a:off x="0" y="1602115"/>
            <a:ext cx="9001000" cy="5256584"/>
          </a:xfrm>
        </p:spPr>
        <p:txBody>
          <a:bodyPr>
            <a:normAutofit/>
          </a:bodyPr>
          <a:lstStyle/>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O </a:t>
            </a:r>
            <a:r>
              <a:rPr lang="pt-BR" sz="2000" dirty="0" smtClean="0">
                <a:solidFill>
                  <a:srgbClr val="000000"/>
                </a:solidFill>
                <a:latin typeface="Arial" pitchFamily="34" charset="0"/>
                <a:cs typeface="Arial" pitchFamily="34" charset="0"/>
              </a:rPr>
              <a:t>curso de especialização em saúde da família, constituiu uma ferramenta de muita ajuda para mim, como profissional da saúde na rede de atenção básica do Brasil. </a:t>
            </a:r>
            <a:r>
              <a:rPr lang="pt-BR" sz="2000" dirty="0" smtClean="0">
                <a:solidFill>
                  <a:srgbClr val="000000"/>
                </a:solidFill>
                <a:latin typeface="Arial" pitchFamily="34" charset="0"/>
                <a:cs typeface="Arial" pitchFamily="34" charset="0"/>
              </a:rPr>
              <a:t>No decorrer </a:t>
            </a:r>
            <a:r>
              <a:rPr lang="pt-BR" sz="2000" dirty="0" smtClean="0">
                <a:solidFill>
                  <a:srgbClr val="000000"/>
                </a:solidFill>
                <a:latin typeface="Arial" pitchFamily="34" charset="0"/>
                <a:cs typeface="Arial" pitchFamily="34" charset="0"/>
              </a:rPr>
              <a:t>do curso todas as dúvidas no êxito da especialização foram vencidas e as expectativas foram superadas.</a:t>
            </a:r>
          </a:p>
          <a:p>
            <a:pPr algn="just">
              <a:buNone/>
            </a:pPr>
            <a:endParaRPr lang="pt-BR" sz="2000" dirty="0" smtClean="0">
              <a:solidFill>
                <a:srgbClr val="000000"/>
              </a:solidFill>
              <a:latin typeface="Arial" pitchFamily="34" charset="0"/>
              <a:cs typeface="Arial" pitchFamily="34" charset="0"/>
            </a:endParaRPr>
          </a:p>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A realização dos casos interativos, o desenvolvimento dos Testes de Qualificação Cognitiva (TQC), assim como os estudos de </a:t>
            </a:r>
            <a:r>
              <a:rPr lang="pt-BR" sz="2000" dirty="0" smtClean="0">
                <a:solidFill>
                  <a:srgbClr val="000000"/>
                </a:solidFill>
                <a:latin typeface="Arial" pitchFamily="34" charset="0"/>
                <a:cs typeface="Arial" pitchFamily="34" charset="0"/>
              </a:rPr>
              <a:t>prática clínica </a:t>
            </a:r>
            <a:r>
              <a:rPr lang="pt-BR" sz="2000" dirty="0" smtClean="0">
                <a:solidFill>
                  <a:srgbClr val="000000"/>
                </a:solidFill>
                <a:latin typeface="Arial" pitchFamily="34" charset="0"/>
                <a:cs typeface="Arial" pitchFamily="34" charset="0"/>
              </a:rPr>
              <a:t>realizados permitiram que eu ganhasse mais em termos de conhecimentos médicos em atenção básica e fizeram com que eu me superasse constantemente como profissional de saúde no Brasil .</a:t>
            </a:r>
          </a:p>
          <a:p>
            <a:pPr algn="just">
              <a:buNone/>
            </a:pPr>
            <a:endParaRPr lang="pt-BR" sz="2000" dirty="0" smtClean="0">
              <a:solidFill>
                <a:srgbClr val="000000"/>
              </a:solidFill>
              <a:latin typeface="Arial" pitchFamily="34" charset="0"/>
              <a:cs typeface="Arial" pitchFamily="34" charset="0"/>
            </a:endParaRPr>
          </a:p>
          <a:p>
            <a:pPr algn="just">
              <a:buNone/>
            </a:pPr>
            <a:endParaRPr lang="pt-BR" sz="2000" dirty="0">
              <a:solidFill>
                <a:srgbClr val="000000"/>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700" b="1" u="sng" cap="none" dirty="0" smtClean="0">
                <a:solidFill>
                  <a:srgbClr val="000000"/>
                </a:solidFill>
                <a:latin typeface="Arial" pitchFamily="34" charset="0"/>
                <a:cs typeface="Arial" pitchFamily="34" charset="0"/>
              </a:rPr>
              <a:t/>
            </a:r>
            <a:br>
              <a:rPr lang="pt-BR" sz="2700" b="1" u="sng" cap="none" dirty="0" smtClean="0">
                <a:solidFill>
                  <a:srgbClr val="000000"/>
                </a:solidFill>
                <a:latin typeface="Arial" pitchFamily="34" charset="0"/>
                <a:cs typeface="Arial" pitchFamily="34" charset="0"/>
              </a:rPr>
            </a:br>
            <a:r>
              <a:rPr lang="pt-BR" sz="2700" b="1" u="sng" cap="none" dirty="0" smtClean="0">
                <a:solidFill>
                  <a:srgbClr val="000000"/>
                </a:solidFill>
                <a:latin typeface="Arial" pitchFamily="34" charset="0"/>
                <a:cs typeface="Arial" pitchFamily="34" charset="0"/>
              </a:rPr>
              <a:t>Reflexão crítica sobre o processo pessoal de    aprendizagem</a:t>
            </a:r>
            <a:r>
              <a:rPr lang="pt-BR" b="1" u="sng" dirty="0" smtClean="0"/>
              <a:t/>
            </a:r>
            <a:br>
              <a:rPr lang="pt-BR" b="1" u="sng" dirty="0" smtClean="0"/>
            </a:br>
            <a:endParaRPr lang="pt-BR" u="sng" dirty="0"/>
          </a:p>
        </p:txBody>
      </p:sp>
      <p:sp>
        <p:nvSpPr>
          <p:cNvPr id="3" name="Espaço Reservado para Conteúdo 2"/>
          <p:cNvSpPr>
            <a:spLocks noGrp="1"/>
          </p:cNvSpPr>
          <p:nvPr>
            <p:ph idx="1"/>
          </p:nvPr>
        </p:nvSpPr>
        <p:spPr>
          <a:xfrm>
            <a:off x="0" y="1885454"/>
            <a:ext cx="9036496" cy="4968552"/>
          </a:xfrm>
        </p:spPr>
        <p:txBody>
          <a:bodyPr>
            <a:normAutofit/>
          </a:bodyPr>
          <a:lstStyle/>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As </a:t>
            </a:r>
            <a:r>
              <a:rPr lang="pt-BR" sz="2000" dirty="0" smtClean="0">
                <a:solidFill>
                  <a:srgbClr val="000000"/>
                </a:solidFill>
                <a:latin typeface="Arial" pitchFamily="34" charset="0"/>
                <a:cs typeface="Arial" pitchFamily="34" charset="0"/>
              </a:rPr>
              <a:t>atividades disponibilizadas a cada semana permitiram formular iniciativas e organizar adequadamente nosso trabalho na unidade de saúde. Os programas priorizados pelo Ministério da Saúde foram muito bem avaliados e analisados, seus funcionamentos foram analisados e o grau  de implementação e de qualidade dos mesmos na unidade de </a:t>
            </a:r>
            <a:r>
              <a:rPr lang="pt-BR" sz="2000" dirty="0" smtClean="0">
                <a:solidFill>
                  <a:srgbClr val="000000"/>
                </a:solidFill>
                <a:latin typeface="Arial" pitchFamily="34" charset="0"/>
                <a:cs typeface="Arial" pitchFamily="34" charset="0"/>
              </a:rPr>
              <a:t>saúde.</a:t>
            </a:r>
            <a:endParaRPr lang="pt-BR" sz="2000" dirty="0" smtClean="0">
              <a:solidFill>
                <a:srgbClr val="000000"/>
              </a:solidFill>
              <a:latin typeface="Arial" pitchFamily="34" charset="0"/>
              <a:cs typeface="Arial" pitchFamily="34" charset="0"/>
            </a:endParaRPr>
          </a:p>
          <a:p>
            <a:pPr algn="just">
              <a:buNone/>
            </a:pPr>
            <a:endParaRPr lang="pt-BR" sz="2000" dirty="0" smtClean="0">
              <a:solidFill>
                <a:srgbClr val="000000"/>
              </a:solidFill>
              <a:latin typeface="Arial" pitchFamily="34" charset="0"/>
              <a:cs typeface="Arial" pitchFamily="34" charset="0"/>
            </a:endParaRPr>
          </a:p>
          <a:p>
            <a:pPr algn="just">
              <a:buNone/>
            </a:pPr>
            <a:r>
              <a:rPr lang="pt-BR" sz="2000" dirty="0" smtClean="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		Com </a:t>
            </a:r>
            <a:r>
              <a:rPr lang="pt-BR" sz="2000" dirty="0" smtClean="0">
                <a:solidFill>
                  <a:srgbClr val="000000"/>
                </a:solidFill>
                <a:latin typeface="Arial" pitchFamily="34" charset="0"/>
                <a:cs typeface="Arial" pitchFamily="34" charset="0"/>
              </a:rPr>
              <a:t>o desenvolvimento do curso de especialização e a realização </a:t>
            </a:r>
            <a:r>
              <a:rPr lang="pt-BR" sz="2000" dirty="0" smtClean="0">
                <a:solidFill>
                  <a:srgbClr val="000000"/>
                </a:solidFill>
                <a:latin typeface="Arial" pitchFamily="34" charset="0"/>
                <a:cs typeface="Arial" pitchFamily="34" charset="0"/>
              </a:rPr>
              <a:t>da </a:t>
            </a:r>
            <a:r>
              <a:rPr lang="pt-BR" sz="2000" dirty="0" smtClean="0">
                <a:solidFill>
                  <a:srgbClr val="000000"/>
                </a:solidFill>
                <a:latin typeface="Arial" pitchFamily="34" charset="0"/>
                <a:cs typeface="Arial" pitchFamily="34" charset="0"/>
              </a:rPr>
              <a:t>intervenção </a:t>
            </a:r>
            <a:r>
              <a:rPr lang="pt-BR" sz="2000" dirty="0" smtClean="0">
                <a:solidFill>
                  <a:srgbClr val="000000"/>
                </a:solidFill>
                <a:latin typeface="Arial" pitchFamily="34" charset="0"/>
                <a:cs typeface="Arial" pitchFamily="34" charset="0"/>
              </a:rPr>
              <a:t>na </a:t>
            </a:r>
            <a:r>
              <a:rPr lang="pt-BR" sz="2000" dirty="0" smtClean="0">
                <a:solidFill>
                  <a:srgbClr val="000000"/>
                </a:solidFill>
                <a:latin typeface="Arial" pitchFamily="34" charset="0"/>
                <a:cs typeface="Arial" pitchFamily="34" charset="0"/>
              </a:rPr>
              <a:t>Saúde </a:t>
            </a:r>
            <a:r>
              <a:rPr lang="pt-BR" sz="2000" dirty="0" smtClean="0">
                <a:solidFill>
                  <a:srgbClr val="000000"/>
                </a:solidFill>
                <a:latin typeface="Arial" pitchFamily="34" charset="0"/>
                <a:cs typeface="Arial" pitchFamily="34" charset="0"/>
              </a:rPr>
              <a:t>da Criança, nossa equipe de saúde conseguiu ficar progressivamente mais qualificada   </a:t>
            </a:r>
            <a:endParaRPr lang="pt-BR" sz="2000" dirty="0">
              <a:solidFill>
                <a:srgbClr val="000000"/>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s://sp.yimg.com/ib/th?id=JN.a2xxSDEJQRrlpgmIy%2bSX3w&amp;pid=15.1&amp;P=0&amp;w=300&amp;h=3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tângulo 5"/>
          <p:cNvSpPr/>
          <p:nvPr/>
        </p:nvSpPr>
        <p:spPr>
          <a:xfrm>
            <a:off x="179512" y="692697"/>
            <a:ext cx="4752528" cy="2677656"/>
          </a:xfrm>
          <a:prstGeom prst="rect">
            <a:avLst/>
          </a:prstGeom>
          <a:effectLst>
            <a:outerShdw blurRad="50800" dist="38100" dir="8100000" algn="tr" rotWithShape="0">
              <a:prstClr val="black">
                <a:alpha val="40000"/>
              </a:prstClr>
            </a:outerShdw>
          </a:effectLst>
        </p:spPr>
        <p:txBody>
          <a:bodyPr wrap="square">
            <a:spAutoFit/>
          </a:bodyPr>
          <a:lstStyle/>
          <a:p>
            <a:r>
              <a:rPr lang="pt-BR" sz="2800" b="1" dirty="0" smtClean="0">
                <a:latin typeface="Arial Unicode MS" pitchFamily="34" charset="-128"/>
                <a:ea typeface="Arial Unicode MS" pitchFamily="34" charset="-128"/>
                <a:cs typeface="Arial Unicode MS" pitchFamily="34" charset="-128"/>
              </a:rPr>
              <a:t>"O que se faz agora com as crianças é o que elas farão depois com a sociedade.</a:t>
            </a:r>
            <a:r>
              <a:rPr lang="en-US" sz="2800" b="1" dirty="0" smtClean="0">
                <a:latin typeface="Arial Unicode MS" pitchFamily="34" charset="-128"/>
                <a:ea typeface="Arial Unicode MS" pitchFamily="34" charset="-128"/>
                <a:cs typeface="Arial Unicode MS" pitchFamily="34" charset="-128"/>
              </a:rPr>
              <a:t>“</a:t>
            </a:r>
          </a:p>
          <a:p>
            <a:endParaRPr lang="en-US" sz="2800" b="1" dirty="0" smtClean="0">
              <a:latin typeface="Arial Unicode MS" pitchFamily="34" charset="-128"/>
              <a:ea typeface="Arial Unicode MS" pitchFamily="34" charset="-128"/>
              <a:cs typeface="Arial Unicode MS" pitchFamily="34" charset="-128"/>
            </a:endParaRPr>
          </a:p>
          <a:p>
            <a:pPr algn="ctr"/>
            <a:r>
              <a:rPr lang="pt-BR" sz="2400" b="1" dirty="0" smtClean="0"/>
              <a:t>                     Karl Mannheim</a:t>
            </a:r>
            <a:endParaRPr lang="pt-BR" sz="2400" dirty="0" smtClean="0"/>
          </a:p>
          <a:p>
            <a:endParaRPr lang="pt-BR" sz="28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4612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4644008" y="5733256"/>
            <a:ext cx="4032448" cy="584775"/>
          </a:xfrm>
          <a:prstGeom prst="rect">
            <a:avLst/>
          </a:prstGeom>
        </p:spPr>
        <p:txBody>
          <a:bodyPr wrap="square">
            <a:spAutoFit/>
          </a:bodyPr>
          <a:lstStyle/>
          <a:p>
            <a:pPr lvl="1"/>
            <a:r>
              <a:rPr lang="pt-BR" sz="3200" b="1" dirty="0" smtClean="0">
                <a:solidFill>
                  <a:srgbClr val="FF0000"/>
                </a:solidFill>
                <a:latin typeface="Lucida Calligraphy" pitchFamily="66" charset="0"/>
              </a:rPr>
              <a:t>OBRIGADA !</a:t>
            </a:r>
            <a:endParaRPr lang="pt-BR" sz="3200" b="1" dirty="0">
              <a:solidFill>
                <a:srgbClr val="FF0000"/>
              </a:solidFill>
              <a:latin typeface="Lucida Calligraphy" pitchFamily="66" charset="0"/>
            </a:endParaRPr>
          </a:p>
        </p:txBody>
      </p:sp>
    </p:spTree>
    <p:extLst>
      <p:ext uri="{BB962C8B-B14F-4D97-AF65-F5344CB8AC3E}">
        <p14:creationId xmlns:p14="http://schemas.microsoft.com/office/powerpoint/2010/main" val="91255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88640"/>
            <a:ext cx="8640960" cy="7294305"/>
          </a:xfrm>
          <a:prstGeom prst="rect">
            <a:avLst/>
          </a:prstGeom>
        </p:spPr>
        <p:txBody>
          <a:bodyPr wrap="square">
            <a:spAutoFit/>
          </a:bodyPr>
          <a:lstStyle/>
          <a:p>
            <a:pPr algn="ctr">
              <a:lnSpc>
                <a:spcPct val="150000"/>
              </a:lnSpc>
            </a:pPr>
            <a:r>
              <a:rPr lang="pt-BR" sz="2400" b="1" dirty="0">
                <a:latin typeface="Arial" pitchFamily="34" charset="0"/>
                <a:cs typeface="Arial" pitchFamily="34" charset="0"/>
              </a:rPr>
              <a:t>INTRODUÇÃO</a:t>
            </a:r>
          </a:p>
          <a:p>
            <a:pPr>
              <a:lnSpc>
                <a:spcPct val="150000"/>
              </a:lnSpc>
            </a:pPr>
            <a:r>
              <a:rPr lang="pt-BR" sz="2400" b="1" dirty="0">
                <a:solidFill>
                  <a:srgbClr val="000000"/>
                </a:solidFill>
                <a:latin typeface="Arial" pitchFamily="34" charset="0"/>
                <a:cs typeface="Arial" pitchFamily="34" charset="0"/>
              </a:rPr>
              <a:t>Caracterização do município</a:t>
            </a:r>
          </a:p>
          <a:p>
            <a:pPr algn="just">
              <a:lnSpc>
                <a:spcPct val="150000"/>
              </a:lnSpc>
            </a:pPr>
            <a:r>
              <a:rPr lang="pt-BR" sz="2400" dirty="0" smtClean="0">
                <a:latin typeface="Arial" pitchFamily="34" charset="0"/>
                <a:cs typeface="Arial" pitchFamily="34" charset="0"/>
              </a:rPr>
              <a:t> 	</a:t>
            </a:r>
            <a:r>
              <a:rPr lang="pt-BR" sz="2000" dirty="0" smtClean="0">
                <a:solidFill>
                  <a:srgbClr val="000000"/>
                </a:solidFill>
                <a:latin typeface="Arial" pitchFamily="34" charset="0"/>
                <a:cs typeface="Arial" pitchFamily="34" charset="0"/>
              </a:rPr>
              <a:t>Picos situa-se na região centro sul do Piauí e constitui a cidade mais desenvolvida economicamente da região. O município conta com uma população de 79.294 habitantes. Apresenta 36 unidades de saúde com ESF implantadas</a:t>
            </a:r>
            <a:r>
              <a:rPr lang="pt-BR" sz="2000" dirty="0" smtClean="0">
                <a:latin typeface="Arial" pitchFamily="34" charset="0"/>
                <a:cs typeface="Arial" pitchFamily="34" charset="0"/>
              </a:rPr>
              <a:t>.</a:t>
            </a:r>
          </a:p>
          <a:p>
            <a:pPr algn="just"/>
            <a:endParaRPr lang="pt-BR" sz="2000"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smtClean="0">
              <a:latin typeface="Arial" pitchFamily="34" charset="0"/>
              <a:cs typeface="Arial" pitchFamily="34" charset="0"/>
            </a:endParaRPr>
          </a:p>
          <a:p>
            <a:pPr algn="just"/>
            <a:endParaRPr lang="pt-BR" dirty="0"/>
          </a:p>
        </p:txBody>
      </p:sp>
      <p:pic>
        <p:nvPicPr>
          <p:cNvPr id="1026" name="Picture 2" descr="http://1.bp.blogspot.com/-44-qvGSBqkw/UDE9jBfdv3I/AAAAAAAAAD0/VsCVsBjKp8s/s400/Picos_google2.jpg"/>
          <p:cNvPicPr>
            <a:picLocks noChangeAspect="1" noChangeArrowheads="1"/>
          </p:cNvPicPr>
          <p:nvPr/>
        </p:nvPicPr>
        <p:blipFill>
          <a:blip r:embed="rId2" cstate="print"/>
          <a:srcRect/>
          <a:stretch>
            <a:fillRect/>
          </a:stretch>
        </p:blipFill>
        <p:spPr bwMode="auto">
          <a:xfrm>
            <a:off x="539552" y="3284984"/>
            <a:ext cx="3810000" cy="3096344"/>
          </a:xfrm>
          <a:prstGeom prst="rect">
            <a:avLst/>
          </a:prstGeom>
          <a:noFill/>
        </p:spPr>
      </p:pic>
      <p:pic>
        <p:nvPicPr>
          <p:cNvPr id="1028" name="Picture 4" descr="Resultado de imagen para imagens da cidade de picos piaui"/>
          <p:cNvPicPr>
            <a:picLocks noChangeAspect="1" noChangeArrowheads="1"/>
          </p:cNvPicPr>
          <p:nvPr/>
        </p:nvPicPr>
        <p:blipFill>
          <a:blip r:embed="rId3" cstate="print"/>
          <a:srcRect/>
          <a:stretch>
            <a:fillRect/>
          </a:stretch>
        </p:blipFill>
        <p:spPr bwMode="auto">
          <a:xfrm>
            <a:off x="4932040" y="3284984"/>
            <a:ext cx="3672408" cy="30963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620688"/>
            <a:ext cx="8640960" cy="5909310"/>
          </a:xfrm>
          <a:prstGeom prst="rect">
            <a:avLst/>
          </a:prstGeom>
        </p:spPr>
        <p:txBody>
          <a:bodyPr wrap="square">
            <a:spAutoFit/>
          </a:bodyPr>
          <a:lstStyle/>
          <a:p>
            <a:pPr algn="ctr"/>
            <a:r>
              <a:rPr lang="pt-BR" sz="2400" b="1" dirty="0" smtClean="0">
                <a:solidFill>
                  <a:srgbClr val="000000"/>
                </a:solidFill>
                <a:latin typeface="Arial" pitchFamily="34" charset="0"/>
                <a:cs typeface="Arial" pitchFamily="34" charset="0"/>
              </a:rPr>
              <a:t>INTRODUÇÃO</a:t>
            </a:r>
          </a:p>
          <a:p>
            <a:r>
              <a:rPr lang="pt-BR" sz="2400" b="1" dirty="0" smtClean="0">
                <a:solidFill>
                  <a:srgbClr val="000000"/>
                </a:solidFill>
                <a:latin typeface="Arial" pitchFamily="34" charset="0"/>
                <a:cs typeface="Arial" pitchFamily="34" charset="0"/>
              </a:rPr>
              <a:t>Caracterização do sistema de saúde</a:t>
            </a:r>
          </a:p>
          <a:p>
            <a:endParaRPr lang="pt-BR" sz="2000" dirty="0" smtClean="0">
              <a:solidFill>
                <a:srgbClr val="000000"/>
              </a:solidFill>
              <a:latin typeface="Arial" pitchFamily="34" charset="0"/>
              <a:cs typeface="Arial" pitchFamily="34" charset="0"/>
            </a:endParaRPr>
          </a:p>
          <a:p>
            <a:pPr algn="just"/>
            <a:r>
              <a:rPr lang="pt-BR" sz="2000" dirty="0" smtClean="0">
                <a:solidFill>
                  <a:srgbClr val="000000"/>
                </a:solidFill>
                <a:latin typeface="Arial" pitchFamily="34" charset="0"/>
                <a:cs typeface="Arial" pitchFamily="34" charset="0"/>
              </a:rPr>
              <a:t>	Picos representa um polo de saúde muito importante e atende as demandas de toda a macro região conformada por 43 municípios. Para suprir esta enorme demanda o município conta com outras instituições de saúde que complementam as necessidades da população.</a:t>
            </a:r>
          </a:p>
          <a:p>
            <a:pPr algn="just"/>
            <a:endParaRPr lang="pt-BR" sz="2000" dirty="0" smtClean="0">
              <a:solidFill>
                <a:srgbClr val="000000"/>
              </a:solidFill>
              <a:latin typeface="Arial" pitchFamily="34" charset="0"/>
              <a:cs typeface="Arial" pitchFamily="34" charset="0"/>
            </a:endParaRPr>
          </a:p>
          <a:p>
            <a:pPr algn="just">
              <a:lnSpc>
                <a:spcPct val="150000"/>
              </a:lnSpc>
              <a:buFont typeface="Wingdings" pitchFamily="2" charset="2"/>
              <a:buChar char="Ø"/>
            </a:pPr>
            <a:r>
              <a:rPr lang="pt-BR" sz="2000" dirty="0" smtClean="0">
                <a:solidFill>
                  <a:srgbClr val="000000"/>
                </a:solidFill>
                <a:latin typeface="Arial" pitchFamily="34" charset="0"/>
                <a:cs typeface="Arial" pitchFamily="34" charset="0"/>
              </a:rPr>
              <a:t> Sete serviços de atenção especializada </a:t>
            </a:r>
            <a:r>
              <a:rPr lang="pt-BR" sz="2000" dirty="0">
                <a:solidFill>
                  <a:srgbClr val="000000"/>
                </a:solidFill>
                <a:latin typeface="Arial" pitchFamily="34" charset="0"/>
                <a:cs typeface="Arial" pitchFamily="34" charset="0"/>
              </a:rPr>
              <a:t>(</a:t>
            </a:r>
            <a:r>
              <a:rPr lang="pt-BR" sz="2000" dirty="0" smtClean="0">
                <a:solidFill>
                  <a:srgbClr val="000000"/>
                </a:solidFill>
                <a:latin typeface="Arial" pitchFamily="34" charset="0"/>
                <a:cs typeface="Arial" pitchFamily="34" charset="0"/>
              </a:rPr>
              <a:t>radiologia, endoscopia, oftalmologia, gastroenterologia, entre outras.) </a:t>
            </a:r>
          </a:p>
          <a:p>
            <a:pPr algn="just">
              <a:lnSpc>
                <a:spcPct val="150000"/>
              </a:lnSpc>
              <a:buFont typeface="Wingdings" pitchFamily="2" charset="2"/>
              <a:buChar char="Ø"/>
            </a:pPr>
            <a:r>
              <a:rPr lang="pt-BR" sz="2000" dirty="0" smtClean="0">
                <a:solidFill>
                  <a:srgbClr val="000000"/>
                </a:solidFill>
                <a:latin typeface="Arial" pitchFamily="34" charset="0"/>
                <a:cs typeface="Arial" pitchFamily="34" charset="0"/>
              </a:rPr>
              <a:t> Duas </a:t>
            </a:r>
            <a:r>
              <a:rPr lang="pt-BR" sz="2000" dirty="0">
                <a:solidFill>
                  <a:srgbClr val="000000"/>
                </a:solidFill>
                <a:latin typeface="Arial" pitchFamily="34" charset="0"/>
                <a:cs typeface="Arial" pitchFamily="34" charset="0"/>
              </a:rPr>
              <a:t>instituições hospitalares, o Hospital Regional Justino Luz, do governo do Estado Piauí e o Hospital de Dia de Picos, da Prefeitura </a:t>
            </a:r>
            <a:r>
              <a:rPr lang="pt-BR" sz="2000" dirty="0" smtClean="0">
                <a:solidFill>
                  <a:srgbClr val="000000"/>
                </a:solidFill>
                <a:latin typeface="Arial" pitchFamily="34" charset="0"/>
                <a:cs typeface="Arial" pitchFamily="34" charset="0"/>
              </a:rPr>
              <a:t>Municipal.</a:t>
            </a:r>
          </a:p>
          <a:p>
            <a:pPr algn="just">
              <a:lnSpc>
                <a:spcPct val="150000"/>
              </a:lnSpc>
              <a:buFont typeface="Wingdings" pitchFamily="2" charset="2"/>
              <a:buChar char="Ø"/>
            </a:pPr>
            <a:r>
              <a:rPr lang="pt-BR" sz="2000" dirty="0" smtClean="0">
                <a:solidFill>
                  <a:srgbClr val="000000"/>
                </a:solidFill>
                <a:latin typeface="Arial" pitchFamily="34" charset="0"/>
                <a:cs typeface="Arial" pitchFamily="34" charset="0"/>
              </a:rPr>
              <a:t> Sete </a:t>
            </a:r>
            <a:r>
              <a:rPr lang="pt-BR" sz="2000" dirty="0">
                <a:solidFill>
                  <a:srgbClr val="000000"/>
                </a:solidFill>
                <a:latin typeface="Arial" pitchFamily="34" charset="0"/>
                <a:cs typeface="Arial" pitchFamily="34" charset="0"/>
              </a:rPr>
              <a:t>hospitais privados, os quais são conveniados com o SUS (Sistema Único de Saúde)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332656"/>
            <a:ext cx="8640960" cy="6186309"/>
          </a:xfrm>
          <a:prstGeom prst="rect">
            <a:avLst/>
          </a:prstGeom>
        </p:spPr>
        <p:txBody>
          <a:bodyPr wrap="square">
            <a:spAutoFit/>
          </a:bodyPr>
          <a:lstStyle/>
          <a:p>
            <a:pPr algn="ctr"/>
            <a:r>
              <a:rPr lang="pt-BR" sz="2400" b="1" dirty="0">
                <a:solidFill>
                  <a:srgbClr val="000000"/>
                </a:solidFill>
                <a:latin typeface="Arial" pitchFamily="34" charset="0"/>
                <a:cs typeface="Arial" pitchFamily="34" charset="0"/>
              </a:rPr>
              <a:t>INTRODUÇÃO</a:t>
            </a:r>
          </a:p>
          <a:p>
            <a:r>
              <a:rPr lang="pt-BR" sz="2400" b="1" dirty="0">
                <a:solidFill>
                  <a:srgbClr val="000000"/>
                </a:solidFill>
                <a:latin typeface="Arial" pitchFamily="34" charset="0"/>
                <a:cs typeface="Arial" pitchFamily="34" charset="0"/>
              </a:rPr>
              <a:t>Caracterização do sistema de saúde</a:t>
            </a:r>
          </a:p>
          <a:p>
            <a:pPr algn="just">
              <a:lnSpc>
                <a:spcPct val="150000"/>
              </a:lnSpc>
              <a:buFont typeface="Wingdings" pitchFamily="2" charset="2"/>
              <a:buChar char="Ø"/>
            </a:pPr>
            <a:r>
              <a:rPr lang="pt-BR" sz="2000" dirty="0" smtClean="0">
                <a:solidFill>
                  <a:srgbClr val="000000"/>
                </a:solidFill>
                <a:latin typeface="Arial" pitchFamily="34" charset="0"/>
                <a:cs typeface="Arial" pitchFamily="34" charset="0"/>
              </a:rPr>
              <a:t>44 </a:t>
            </a:r>
            <a:r>
              <a:rPr lang="pt-BR" sz="2000" dirty="0">
                <a:solidFill>
                  <a:srgbClr val="000000"/>
                </a:solidFill>
                <a:latin typeface="Arial" pitchFamily="34" charset="0"/>
                <a:cs typeface="Arial" pitchFamily="34" charset="0"/>
              </a:rPr>
              <a:t>clínicas e laboratórios para a realização gratuita dos exames </a:t>
            </a:r>
            <a:r>
              <a:rPr lang="pt-BR" sz="2000" dirty="0" smtClean="0">
                <a:solidFill>
                  <a:srgbClr val="000000"/>
                </a:solidFill>
                <a:latin typeface="Arial" pitchFamily="34" charset="0"/>
                <a:cs typeface="Arial" pitchFamily="34" charset="0"/>
              </a:rPr>
              <a:t>complementares.</a:t>
            </a:r>
          </a:p>
          <a:p>
            <a:pPr algn="just">
              <a:lnSpc>
                <a:spcPct val="150000"/>
              </a:lnSpc>
              <a:buFont typeface="Wingdings" pitchFamily="2" charset="2"/>
              <a:buChar char="Ø"/>
            </a:pPr>
            <a:r>
              <a:rPr lang="pt-BR" sz="2000" dirty="0" smtClean="0">
                <a:solidFill>
                  <a:srgbClr val="000000"/>
                </a:solidFill>
                <a:latin typeface="Arial" pitchFamily="34" charset="0"/>
                <a:cs typeface="Arial" pitchFamily="34" charset="0"/>
              </a:rPr>
              <a:t>Policlínica pública (CAMPI )com consultas </a:t>
            </a:r>
            <a:r>
              <a:rPr lang="pt-BR" sz="2000" dirty="0">
                <a:solidFill>
                  <a:srgbClr val="000000"/>
                </a:solidFill>
                <a:latin typeface="Arial" pitchFamily="34" charset="0"/>
                <a:cs typeface="Arial" pitchFamily="34" charset="0"/>
              </a:rPr>
              <a:t>especializadas, tais como Ortopedia e Traumatologia, Oftalmologia, Cirurgia Geral, Neurologia, Reumatologia, Urologia e Psiquiatria</a:t>
            </a:r>
            <a:r>
              <a:rPr lang="pt-BR" sz="2000" dirty="0" smtClean="0">
                <a:solidFill>
                  <a:srgbClr val="000000"/>
                </a:solidFill>
                <a:latin typeface="Arial" pitchFamily="34" charset="0"/>
                <a:cs typeface="Arial" pitchFamily="34" charset="0"/>
              </a:rPr>
              <a:t>.</a:t>
            </a:r>
          </a:p>
          <a:p>
            <a:pPr algn="just">
              <a:lnSpc>
                <a:spcPct val="150000"/>
              </a:lnSpc>
              <a:buFont typeface="Wingdings" pitchFamily="2" charset="2"/>
              <a:buChar char="Ø"/>
            </a:pPr>
            <a:r>
              <a:rPr lang="pt-BR" sz="2000" dirty="0" smtClean="0">
                <a:solidFill>
                  <a:srgbClr val="000000"/>
                </a:solidFill>
                <a:latin typeface="Arial" pitchFamily="34" charset="0"/>
                <a:cs typeface="Arial" pitchFamily="34" charset="0"/>
              </a:rPr>
              <a:t>Um  </a:t>
            </a:r>
            <a:r>
              <a:rPr lang="pt-BR" sz="2000" dirty="0">
                <a:solidFill>
                  <a:srgbClr val="000000"/>
                </a:solidFill>
                <a:latin typeface="Arial" pitchFamily="34" charset="0"/>
                <a:cs typeface="Arial" pitchFamily="34" charset="0"/>
              </a:rPr>
              <a:t>Centro de Especialidades Odontológicas (CEO) que oferta um atendimento odontológico </a:t>
            </a:r>
            <a:r>
              <a:rPr lang="pt-BR" sz="2000" dirty="0" smtClean="0">
                <a:solidFill>
                  <a:srgbClr val="000000"/>
                </a:solidFill>
                <a:latin typeface="Arial" pitchFamily="34" charset="0"/>
                <a:cs typeface="Arial" pitchFamily="34" charset="0"/>
              </a:rPr>
              <a:t>especializado.</a:t>
            </a:r>
          </a:p>
          <a:p>
            <a:pPr algn="just">
              <a:lnSpc>
                <a:spcPct val="150000"/>
              </a:lnSpc>
            </a:pPr>
            <a:endParaRPr lang="pt-BR" sz="2000" dirty="0" smtClean="0">
              <a:latin typeface="Arial" pitchFamily="34" charset="0"/>
              <a:cs typeface="Arial" pitchFamily="34" charset="0"/>
            </a:endParaRPr>
          </a:p>
          <a:p>
            <a:pPr algn="just">
              <a:lnSpc>
                <a:spcPct val="150000"/>
              </a:lnSpc>
            </a:pPr>
            <a:endParaRPr lang="pt-BR" sz="2400" dirty="0" smtClean="0">
              <a:latin typeface="Arial" pitchFamily="34" charset="0"/>
              <a:cs typeface="Arial" pitchFamily="34" charset="0"/>
            </a:endParaRPr>
          </a:p>
          <a:p>
            <a:pPr>
              <a:lnSpc>
                <a:spcPct val="150000"/>
              </a:lnSpc>
            </a:pPr>
            <a:endParaRPr lang="pt-BR" sz="2400" dirty="0" smtClean="0">
              <a:latin typeface="Arial" pitchFamily="34" charset="0"/>
              <a:cs typeface="Arial" pitchFamily="34" charset="0"/>
            </a:endParaRPr>
          </a:p>
          <a:p>
            <a:pPr>
              <a:lnSpc>
                <a:spcPct val="150000"/>
              </a:lnSpc>
            </a:pPr>
            <a:r>
              <a:rPr lang="pt-BR" sz="2400" dirty="0" smtClean="0">
                <a:latin typeface="Arial" pitchFamily="34" charset="0"/>
                <a:cs typeface="Arial" pitchFamily="34" charset="0"/>
              </a:rPr>
              <a:t> </a:t>
            </a:r>
          </a:p>
        </p:txBody>
      </p:sp>
      <p:pic>
        <p:nvPicPr>
          <p:cNvPr id="21506" name="Picture 2" descr="Resultado de imagen para imagens de campi picos piaui"/>
          <p:cNvPicPr>
            <a:picLocks noChangeAspect="1" noChangeArrowheads="1"/>
          </p:cNvPicPr>
          <p:nvPr/>
        </p:nvPicPr>
        <p:blipFill>
          <a:blip r:embed="rId2" cstate="print"/>
          <a:srcRect/>
          <a:stretch>
            <a:fillRect/>
          </a:stretch>
        </p:blipFill>
        <p:spPr bwMode="auto">
          <a:xfrm>
            <a:off x="467544" y="4293096"/>
            <a:ext cx="3312368" cy="2160240"/>
          </a:xfrm>
          <a:prstGeom prst="rect">
            <a:avLst/>
          </a:prstGeom>
          <a:noFill/>
        </p:spPr>
      </p:pic>
      <p:pic>
        <p:nvPicPr>
          <p:cNvPr id="21508" name="Picture 4" descr="Resultado de imagen para imagens do Hospital Justino Luzpicos piaui"/>
          <p:cNvPicPr>
            <a:picLocks noChangeAspect="1" noChangeArrowheads="1"/>
          </p:cNvPicPr>
          <p:nvPr/>
        </p:nvPicPr>
        <p:blipFill>
          <a:blip r:embed="rId3" cstate="print"/>
          <a:srcRect/>
          <a:stretch>
            <a:fillRect/>
          </a:stretch>
        </p:blipFill>
        <p:spPr bwMode="auto">
          <a:xfrm>
            <a:off x="4932040" y="4293096"/>
            <a:ext cx="3456384" cy="21602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260648"/>
            <a:ext cx="8208912" cy="5786199"/>
          </a:xfrm>
          <a:prstGeom prst="rect">
            <a:avLst/>
          </a:prstGeom>
        </p:spPr>
        <p:txBody>
          <a:bodyPr wrap="square">
            <a:spAutoFit/>
          </a:bodyPr>
          <a:lstStyle/>
          <a:p>
            <a:pPr algn="ctr"/>
            <a:r>
              <a:rPr lang="pt-BR" sz="2400" b="1" dirty="0">
                <a:solidFill>
                  <a:srgbClr val="000000"/>
                </a:solidFill>
                <a:latin typeface="Arial" pitchFamily="34" charset="0"/>
                <a:cs typeface="Arial" pitchFamily="34" charset="0"/>
              </a:rPr>
              <a:t>INTRODUÇÃO</a:t>
            </a:r>
          </a:p>
          <a:p>
            <a:r>
              <a:rPr lang="pt-BR" sz="2400" b="1" dirty="0">
                <a:solidFill>
                  <a:srgbClr val="000000"/>
                </a:solidFill>
                <a:latin typeface="Arial" pitchFamily="34" charset="0"/>
                <a:cs typeface="Arial" pitchFamily="34" charset="0"/>
              </a:rPr>
              <a:t>Caracterização </a:t>
            </a:r>
            <a:r>
              <a:rPr lang="pt-BR" sz="2400" b="1" dirty="0" smtClean="0">
                <a:solidFill>
                  <a:srgbClr val="000000"/>
                </a:solidFill>
                <a:latin typeface="Arial" pitchFamily="34" charset="0"/>
                <a:cs typeface="Arial" pitchFamily="34" charset="0"/>
              </a:rPr>
              <a:t>da unidade de saúde</a:t>
            </a:r>
          </a:p>
          <a:p>
            <a:endParaRPr lang="pt-BR" sz="2400" b="1" u="sng" dirty="0" smtClean="0">
              <a:latin typeface="Arial" pitchFamily="34" charset="0"/>
              <a:cs typeface="Arial" pitchFamily="34" charset="0"/>
            </a:endParaRPr>
          </a:p>
          <a:p>
            <a:pPr algn="just"/>
            <a:r>
              <a:rPr lang="pt-BR" sz="2000" dirty="0" smtClean="0">
                <a:solidFill>
                  <a:srgbClr val="000000"/>
                </a:solidFill>
                <a:latin typeface="Arial" pitchFamily="34" charset="0"/>
                <a:cs typeface="Arial" pitchFamily="34" charset="0"/>
              </a:rPr>
              <a:t>	A </a:t>
            </a:r>
            <a:r>
              <a:rPr lang="pt-BR" sz="2000" dirty="0">
                <a:solidFill>
                  <a:srgbClr val="000000"/>
                </a:solidFill>
                <a:latin typeface="Arial" pitchFamily="34" charset="0"/>
                <a:cs typeface="Arial" pitchFamily="34" charset="0"/>
              </a:rPr>
              <a:t>UBS Ipueiras II é uma das ESF do município de </a:t>
            </a:r>
            <a:r>
              <a:rPr lang="pt-BR" sz="2000" dirty="0" smtClean="0">
                <a:solidFill>
                  <a:srgbClr val="000000"/>
                </a:solidFill>
                <a:latin typeface="Arial" pitchFamily="34" charset="0"/>
                <a:cs typeface="Arial" pitchFamily="34" charset="0"/>
              </a:rPr>
              <a:t>Picos.Localiza-se </a:t>
            </a:r>
            <a:r>
              <a:rPr lang="pt-BR" sz="2000" dirty="0">
                <a:solidFill>
                  <a:srgbClr val="000000"/>
                </a:solidFill>
                <a:latin typeface="Arial" pitchFamily="34" charset="0"/>
                <a:cs typeface="Arial" pitchFamily="34" charset="0"/>
              </a:rPr>
              <a:t>no bairro de mesmo nome e tem a característica de ser uma UBS urbana, totalmente conveniada ao SUS. </a:t>
            </a:r>
            <a:endParaRPr lang="pt-BR" sz="2000" dirty="0" smtClean="0">
              <a:solidFill>
                <a:srgbClr val="000000"/>
              </a:solidFill>
              <a:latin typeface="Arial" pitchFamily="34" charset="0"/>
              <a:cs typeface="Arial" pitchFamily="34" charset="0"/>
            </a:endParaRPr>
          </a:p>
          <a:p>
            <a:pPr algn="just"/>
            <a:r>
              <a:rPr lang="pt-BR" sz="2000" dirty="0">
                <a:solidFill>
                  <a:srgbClr val="000000"/>
                </a:solidFill>
                <a:latin typeface="Arial" pitchFamily="34" charset="0"/>
                <a:cs typeface="Arial" pitchFamily="34" charset="0"/>
              </a:rPr>
              <a:t>	</a:t>
            </a:r>
            <a:r>
              <a:rPr lang="pt-BR" sz="2000" dirty="0" smtClean="0">
                <a:solidFill>
                  <a:srgbClr val="000000"/>
                </a:solidFill>
                <a:latin typeface="Arial" pitchFamily="34" charset="0"/>
                <a:cs typeface="Arial" pitchFamily="34" charset="0"/>
              </a:rPr>
              <a:t>Esta </a:t>
            </a:r>
            <a:r>
              <a:rPr lang="pt-BR" sz="2000" dirty="0">
                <a:solidFill>
                  <a:srgbClr val="000000"/>
                </a:solidFill>
                <a:latin typeface="Arial" pitchFamily="34" charset="0"/>
                <a:cs typeface="Arial" pitchFamily="34" charset="0"/>
              </a:rPr>
              <a:t>unidade de saúde é um local adaptado pela prefeitura municipal como unidade básica </a:t>
            </a:r>
            <a:r>
              <a:rPr lang="pt-BR" sz="2000" dirty="0" smtClean="0">
                <a:solidFill>
                  <a:srgbClr val="000000"/>
                </a:solidFill>
                <a:latin typeface="Arial" pitchFamily="34" charset="0"/>
                <a:cs typeface="Arial" pitchFamily="34" charset="0"/>
              </a:rPr>
              <a:t>e conta com sala de espera ,três consultórios (medico,enfermagem e saúde bucal),sala de procedimento e um banheiro.</a:t>
            </a:r>
          </a:p>
          <a:p>
            <a:pPr algn="just"/>
            <a:endParaRPr lang="pt-BR" sz="2000" dirty="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endParaRPr lang="pt-BR" dirty="0"/>
          </a:p>
        </p:txBody>
      </p:sp>
      <p:pic>
        <p:nvPicPr>
          <p:cNvPr id="1027" name="Picture 3"/>
          <p:cNvPicPr>
            <a:picLocks noChangeAspect="1" noChangeArrowheads="1"/>
          </p:cNvPicPr>
          <p:nvPr/>
        </p:nvPicPr>
        <p:blipFill>
          <a:blip r:embed="rId2" cstate="print"/>
          <a:srcRect/>
          <a:stretch>
            <a:fillRect/>
          </a:stretch>
        </p:blipFill>
        <p:spPr bwMode="auto">
          <a:xfrm>
            <a:off x="2267744" y="3789040"/>
            <a:ext cx="4608511" cy="2880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476672"/>
            <a:ext cx="8424936" cy="5909310"/>
          </a:xfrm>
          <a:prstGeom prst="rect">
            <a:avLst/>
          </a:prstGeom>
        </p:spPr>
        <p:txBody>
          <a:bodyPr wrap="square">
            <a:spAutoFit/>
          </a:bodyPr>
          <a:lstStyle/>
          <a:p>
            <a:pPr algn="ctr"/>
            <a:r>
              <a:rPr lang="pt-BR" sz="2400" b="1" dirty="0">
                <a:solidFill>
                  <a:srgbClr val="000000"/>
                </a:solidFill>
                <a:latin typeface="Arial" pitchFamily="34" charset="0"/>
                <a:cs typeface="Arial" pitchFamily="34" charset="0"/>
              </a:rPr>
              <a:t>INTRODUÇÃO</a:t>
            </a:r>
          </a:p>
          <a:p>
            <a:r>
              <a:rPr lang="pt-BR" sz="2400" b="1" dirty="0">
                <a:solidFill>
                  <a:srgbClr val="000000"/>
                </a:solidFill>
                <a:latin typeface="Arial" pitchFamily="34" charset="0"/>
                <a:cs typeface="Arial" pitchFamily="34" charset="0"/>
              </a:rPr>
              <a:t>Caracterização da unidade de saúde</a:t>
            </a:r>
          </a:p>
          <a:p>
            <a:endParaRPr lang="pt-BR" sz="2400" dirty="0" smtClean="0">
              <a:solidFill>
                <a:srgbClr val="000000"/>
              </a:solidFill>
              <a:latin typeface="Arial" pitchFamily="34" charset="0"/>
              <a:cs typeface="Arial" pitchFamily="34" charset="0"/>
            </a:endParaRPr>
          </a:p>
          <a:p>
            <a:pPr algn="just"/>
            <a:r>
              <a:rPr lang="pt-BR" sz="2000" dirty="0" smtClean="0">
                <a:solidFill>
                  <a:srgbClr val="000000"/>
                </a:solidFill>
                <a:latin typeface="Arial" pitchFamily="34" charset="0"/>
                <a:cs typeface="Arial" pitchFamily="34" charset="0"/>
              </a:rPr>
              <a:t>	A </a:t>
            </a:r>
            <a:r>
              <a:rPr lang="pt-BR" sz="2000" dirty="0">
                <a:solidFill>
                  <a:srgbClr val="000000"/>
                </a:solidFill>
                <a:latin typeface="Arial" pitchFamily="34" charset="0"/>
                <a:cs typeface="Arial" pitchFamily="34" charset="0"/>
              </a:rPr>
              <a:t>UBS conta com uma equipe de saúde atuante, que é formada por um médico clínico geral, um enfermeiro, duas técnicas de enfermagem, três ACS e uma recepcionista. A equipe não está completa, faltam dois </a:t>
            </a:r>
            <a:r>
              <a:rPr lang="pt-BR" sz="2000" dirty="0" smtClean="0">
                <a:solidFill>
                  <a:srgbClr val="000000"/>
                </a:solidFill>
                <a:latin typeface="Arial" pitchFamily="34" charset="0"/>
                <a:cs typeface="Arial" pitchFamily="34" charset="0"/>
              </a:rPr>
              <a:t>ACS. A </a:t>
            </a:r>
            <a:r>
              <a:rPr lang="pt-BR" sz="2000" dirty="0">
                <a:solidFill>
                  <a:srgbClr val="000000"/>
                </a:solidFill>
                <a:latin typeface="Arial" pitchFamily="34" charset="0"/>
                <a:cs typeface="Arial" pitchFamily="34" charset="0"/>
              </a:rPr>
              <a:t>UBS conta também com uma Equipe de Saúde Bucal (ESB), modalidade I, formada por um cirurgião dentista e uma ASB</a:t>
            </a:r>
            <a:r>
              <a:rPr lang="pt-BR" sz="2000" dirty="0" smtClean="0">
                <a:solidFill>
                  <a:srgbClr val="000000"/>
                </a:solidFill>
                <a:latin typeface="Arial" pitchFamily="34" charset="0"/>
                <a:cs typeface="Arial" pitchFamily="34" charset="0"/>
              </a:rPr>
              <a:t>.</a:t>
            </a:r>
          </a:p>
          <a:p>
            <a:pPr algn="just"/>
            <a:endParaRPr lang="pt-BR" sz="2000" dirty="0" smtClean="0">
              <a:latin typeface="Arial" pitchFamily="34" charset="0"/>
              <a:cs typeface="Arial" pitchFamily="34" charset="0"/>
            </a:endParaRPr>
          </a:p>
          <a:p>
            <a:r>
              <a:rPr lang="pt-BR" sz="2400" dirty="0" smtClean="0">
                <a:latin typeface="Arial" pitchFamily="34" charset="0"/>
                <a:cs typeface="Arial" pitchFamily="34" charset="0"/>
              </a:rPr>
              <a:t> </a:t>
            </a:r>
          </a:p>
          <a:p>
            <a:endParaRPr lang="pt-BR" sz="2400" dirty="0">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dirty="0"/>
          </a:p>
        </p:txBody>
      </p:sp>
      <p:pic>
        <p:nvPicPr>
          <p:cNvPr id="2050" name="Picture 2"/>
          <p:cNvPicPr>
            <a:picLocks noChangeAspect="1" noChangeArrowheads="1"/>
          </p:cNvPicPr>
          <p:nvPr/>
        </p:nvPicPr>
        <p:blipFill>
          <a:blip r:embed="rId2" cstate="print"/>
          <a:srcRect/>
          <a:stretch>
            <a:fillRect/>
          </a:stretch>
        </p:blipFill>
        <p:spPr bwMode="auto">
          <a:xfrm rot="10800000">
            <a:off x="2195736" y="3343295"/>
            <a:ext cx="4608512" cy="331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753</TotalTime>
  <Words>899</Words>
  <Application>Microsoft Office PowerPoint</Application>
  <PresentationFormat>Apresentação na tela (4:3)</PresentationFormat>
  <Paragraphs>263</Paragraphs>
  <Slides>43</Slides>
  <Notes>1</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Viagem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Metodologia - Logística </vt:lpstr>
      <vt:lpstr>Metodologia - Logística </vt:lpstr>
      <vt:lpstr>Metodologia - Logística </vt:lpstr>
      <vt:lpstr>Apresentação do PowerPoint</vt:lpstr>
      <vt:lpstr>OBJETIVOS  METAS E RESULTADOS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discussão</vt:lpstr>
      <vt:lpstr>discussão</vt:lpstr>
      <vt:lpstr>discussão</vt:lpstr>
      <vt:lpstr>    Reflexão crítica sobre o processo pessoal de    aprendizagem </vt:lpstr>
      <vt:lpstr> Reflexão crítica sobre o processo pessoal de    aprendizagem </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MARISLAIDE</dc:creator>
  <cp:lastModifiedBy>Miquéias</cp:lastModifiedBy>
  <cp:revision>251</cp:revision>
  <dcterms:created xsi:type="dcterms:W3CDTF">2015-07-23T22:00:10Z</dcterms:created>
  <dcterms:modified xsi:type="dcterms:W3CDTF">2015-08-22T01:51:08Z</dcterms:modified>
</cp:coreProperties>
</file>