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6" r:id="rId2"/>
    <p:sldId id="30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08" r:id="rId11"/>
    <p:sldId id="309" r:id="rId12"/>
    <p:sldId id="310" r:id="rId13"/>
    <p:sldId id="295" r:id="rId14"/>
    <p:sldId id="265" r:id="rId15"/>
    <p:sldId id="298" r:id="rId16"/>
    <p:sldId id="267" r:id="rId17"/>
    <p:sldId id="299" r:id="rId18"/>
    <p:sldId id="268" r:id="rId19"/>
    <p:sldId id="270" r:id="rId20"/>
    <p:sldId id="300" r:id="rId21"/>
    <p:sldId id="271" r:id="rId22"/>
    <p:sldId id="301" r:id="rId23"/>
    <p:sldId id="272" r:id="rId24"/>
    <p:sldId id="302" r:id="rId25"/>
    <p:sldId id="273" r:id="rId26"/>
    <p:sldId id="303" r:id="rId27"/>
    <p:sldId id="274" r:id="rId28"/>
    <p:sldId id="280" r:id="rId29"/>
    <p:sldId id="304" r:id="rId30"/>
    <p:sldId id="281" r:id="rId31"/>
    <p:sldId id="305" r:id="rId32"/>
    <p:sldId id="282" r:id="rId33"/>
    <p:sldId id="290" r:id="rId34"/>
    <p:sldId id="292" r:id="rId35"/>
    <p:sldId id="297" r:id="rId3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P" initials="H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planilha%20de%20coletas%20de%20dados\2014_11_06%20Coleta%20de%20dados%20HAS%20e%20DM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planilha%20de%20coletas%20de%20dados\2014_11_06%20Coleta%20de%20dados%20HAS%20e%20DM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planilha%20de%20coletas%20de%20dados\2014_11_06%20Coleta%20de%20dados%20HAS%20e%20DM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planilha%20de%20coletas%20de%20dados\2014_11_06%20Coleta%20de%20dados%20HAS%20e%20DM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BK-OS%201933\Desktop\GISELLE\GISELLE\VIDA%20PROFISSIONAL\UFPEL\T7\INTERVEN&#199;&#195;O\INTERVEN&#199;&#195;O%20SEM%2013\Planilha%20de%20coleta%20de%20dados%20final\Tarefa%20Coleta%20de%20dados%20final%20Mariso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planilha%20de%20coletas%20de%20dados\2014_11_06%20Coleta%20de%20dados%20HAS%20e%20DM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planilha%20de%20coletas%20de%20dados\2014_11_06%20Coleta%20de%20dados%20HAS%20e%20DM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P\Desktop\planilha%20de%20coletas%20de%20dados\2014_11_06%20Coleta%20de%20dados%20HAS%20e%20DM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01604139025383"/>
          <c:y val="0.33643690372036827"/>
          <c:w val="0.84677502714591002"/>
          <c:h val="0.593408716119780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invertIfNegative val="0"/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0.48039215686274511</c:v>
                </c:pt>
                <c:pt idx="1">
                  <c:v>0.84313725490196079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784960"/>
        <c:axId val="33786496"/>
      </c:barChart>
      <c:catAx>
        <c:axId val="3378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3786496"/>
        <c:crosses val="autoZero"/>
        <c:auto val="1"/>
        <c:lblAlgn val="ctr"/>
        <c:lblOffset val="100"/>
        <c:noMultiLvlLbl val="0"/>
      </c:catAx>
      <c:valAx>
        <c:axId val="3378649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33784960"/>
        <c:crosses val="autoZero"/>
        <c:crossBetween val="between"/>
        <c:majorUnit val="0.1"/>
        <c:minorUnit val="2.0000000000000042E-2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317327766179605"/>
          <c:y val="0.28214334916181144"/>
          <c:w val="0.83924843423799977"/>
          <c:h val="0.603572481118305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0.36000000000000032</c:v>
                </c:pt>
                <c:pt idx="1">
                  <c:v>0.72000000000000064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447744"/>
        <c:axId val="34449280"/>
      </c:barChart>
      <c:catAx>
        <c:axId val="34447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449280"/>
        <c:crosses val="autoZero"/>
        <c:auto val="1"/>
        <c:lblAlgn val="ctr"/>
        <c:lblOffset val="100"/>
        <c:noMultiLvlLbl val="0"/>
      </c:catAx>
      <c:valAx>
        <c:axId val="3444928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447744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29411764705882382"/>
          <c:w val="0.84426229508196127"/>
          <c:h val="0.588235294117642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0.97959183673469941</c:v>
                </c:pt>
                <c:pt idx="1">
                  <c:v>0.96511627906976749</c:v>
                </c:pt>
                <c:pt idx="2">
                  <c:v>0.96078431372549433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4530048"/>
        <c:axId val="34531584"/>
      </c:barChart>
      <c:catAx>
        <c:axId val="3453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531584"/>
        <c:crosses val="autoZero"/>
        <c:auto val="1"/>
        <c:lblAlgn val="ctr"/>
        <c:lblOffset val="100"/>
        <c:noMultiLvlLbl val="0"/>
      </c:catAx>
      <c:valAx>
        <c:axId val="345315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4530048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53191489361687"/>
          <c:y val="0.29151344037102234"/>
          <c:w val="0.8361702127659576"/>
          <c:h val="0.590406967840036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0.88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561472"/>
        <c:axId val="35563008"/>
      </c:barChart>
      <c:catAx>
        <c:axId val="3556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563008"/>
        <c:crosses val="autoZero"/>
        <c:auto val="1"/>
        <c:lblAlgn val="ctr"/>
        <c:lblOffset val="100"/>
        <c:noMultiLvlLbl val="0"/>
      </c:catAx>
      <c:valAx>
        <c:axId val="355630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561472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717194833480969"/>
          <c:y val="0.35251798561151082"/>
          <c:w val="0.84646631641871162"/>
          <c:h val="0.53237410071942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hipertensos com prescrição de medicamentos da Farmácia Popular/Hiperdia priorizada.     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0.97959183673469596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585024"/>
        <c:axId val="35615488"/>
      </c:barChart>
      <c:catAx>
        <c:axId val="3558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615488"/>
        <c:crosses val="autoZero"/>
        <c:auto val="1"/>
        <c:lblAlgn val="ctr"/>
        <c:lblOffset val="100"/>
        <c:noMultiLvlLbl val="0"/>
      </c:catAx>
      <c:valAx>
        <c:axId val="3561548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585024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91691674177399"/>
          <c:y val="0.35251798561151082"/>
          <c:w val="0.83958504147347746"/>
          <c:h val="0.5323741007194244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Indicadores!$S$21</c:f>
              <c:strCache>
                <c:ptCount val="1"/>
                <c:pt idx="0">
                  <c:v>Proporção de diabéticos com prescrição de medicamentos da Farmácia Popular/Hiperdia priorizada.     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Indicadores!$T$20:$W$20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Indicadores!$T$21:$W$21</c:f>
              <c:numCache>
                <c:formatCode>0.0%</c:formatCode>
                <c:ptCount val="4"/>
                <c:pt idx="0">
                  <c:v>0.88888888888888884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920512"/>
        <c:axId val="35930496"/>
      </c:barChart>
      <c:catAx>
        <c:axId val="3592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930496"/>
        <c:crosses val="autoZero"/>
        <c:auto val="1"/>
        <c:lblAlgn val="ctr"/>
        <c:lblOffset val="100"/>
        <c:noMultiLvlLbl val="0"/>
      </c:catAx>
      <c:valAx>
        <c:axId val="359304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920512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85245901639344"/>
          <c:y val="0.28937832452754891"/>
          <c:w val="0.84426229508196127"/>
          <c:h val="0.59340871611977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0.97959183673469385</c:v>
                </c:pt>
                <c:pt idx="1">
                  <c:v>0.96511627906976749</c:v>
                </c:pt>
                <c:pt idx="2">
                  <c:v>0.96078431372549022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5970048"/>
        <c:axId val="35975936"/>
      </c:barChart>
      <c:catAx>
        <c:axId val="35970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975936"/>
        <c:crosses val="autoZero"/>
        <c:auto val="1"/>
        <c:lblAlgn val="ctr"/>
        <c:lblOffset val="100"/>
        <c:noMultiLvlLbl val="0"/>
      </c:catAx>
      <c:valAx>
        <c:axId val="359759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5970048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266124717918421"/>
          <c:y val="0.29368029739777407"/>
          <c:w val="0.83991769254898896"/>
          <c:h val="0.587360594795533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0.88</c:v>
                </c:pt>
                <c:pt idx="3">
                  <c:v>0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6022528"/>
        <c:axId val="36036608"/>
      </c:barChart>
      <c:catAx>
        <c:axId val="36022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6036608"/>
        <c:crosses val="autoZero"/>
        <c:auto val="1"/>
        <c:lblAlgn val="ctr"/>
        <c:lblOffset val="100"/>
        <c:noMultiLvlLbl val="0"/>
      </c:catAx>
      <c:valAx>
        <c:axId val="360366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6022528"/>
        <c:crosses val="autoZero"/>
        <c:crossBetween val="between"/>
        <c:majorUnit val="0.1"/>
        <c:minorUnit val="2.0000000000000011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99D62-3671-4A36-B960-3948A5076419}" type="datetimeFigureOut">
              <a:rPr lang="pt-BR" smtClean="0"/>
              <a:pPr/>
              <a:t>29/10/2015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358F-B086-4972-8DD2-269FB89681C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99D62-3671-4A36-B960-3948A5076419}" type="datetimeFigureOut">
              <a:rPr lang="pt-BR" smtClean="0"/>
              <a:pPr/>
              <a:t>29/10/2015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358F-B086-4972-8DD2-269FB8968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99D62-3671-4A36-B960-3948A5076419}" type="datetimeFigureOut">
              <a:rPr lang="pt-BR" smtClean="0"/>
              <a:pPr/>
              <a:t>29/10/2015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358F-B086-4972-8DD2-269FB8968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99D62-3671-4A36-B960-3948A5076419}" type="datetimeFigureOut">
              <a:rPr lang="pt-BR" smtClean="0"/>
              <a:pPr/>
              <a:t>29/10/2015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358F-B086-4972-8DD2-269FB8968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99D62-3671-4A36-B960-3948A5076419}" type="datetimeFigureOut">
              <a:rPr lang="pt-BR" smtClean="0"/>
              <a:pPr/>
              <a:t>29/10/2015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358F-B086-4972-8DD2-269FB89681C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99D62-3671-4A36-B960-3948A5076419}" type="datetimeFigureOut">
              <a:rPr lang="pt-BR" smtClean="0"/>
              <a:pPr/>
              <a:t>29/10/2015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358F-B086-4972-8DD2-269FB8968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99D62-3671-4A36-B960-3948A5076419}" type="datetimeFigureOut">
              <a:rPr lang="pt-BR" smtClean="0"/>
              <a:pPr/>
              <a:t>29/10/2015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358F-B086-4972-8DD2-269FB8968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99D62-3671-4A36-B960-3948A5076419}" type="datetimeFigureOut">
              <a:rPr lang="pt-BR" smtClean="0"/>
              <a:pPr/>
              <a:t>29/10/2015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358F-B086-4972-8DD2-269FB8968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99D62-3671-4A36-B960-3948A5076419}" type="datetimeFigureOut">
              <a:rPr lang="pt-BR" smtClean="0"/>
              <a:pPr/>
              <a:t>29/10/2015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358F-B086-4972-8DD2-269FB89681C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99D62-3671-4A36-B960-3948A5076419}" type="datetimeFigureOut">
              <a:rPr lang="pt-BR" smtClean="0"/>
              <a:pPr/>
              <a:t>29/10/2015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358F-B086-4972-8DD2-269FB89681C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699D62-3671-4A36-B960-3948A5076419}" type="datetimeFigureOut">
              <a:rPr lang="pt-BR" smtClean="0"/>
              <a:pPr/>
              <a:t>29/10/2015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71358F-B086-4972-8DD2-269FB89681C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699D62-3671-4A36-B960-3948A5076419}" type="datetimeFigureOut">
              <a:rPr lang="pt-BR" smtClean="0"/>
              <a:pPr/>
              <a:t>29/10/2015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D71358F-B086-4972-8DD2-269FB89681C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57290" y="285749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pt-BR" sz="3000" b="1" dirty="0"/>
              <a:t>Melhoria da Atenção aos usuários com Hipertensão Arterial Sistêmica e/ou Diabetes mellitus da UBS Barra de Quarai, Barra de Quarai/RS</a:t>
            </a:r>
            <a:endParaRPr lang="pt-BR" sz="3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5070654"/>
            <a:ext cx="7406640" cy="1752600"/>
          </a:xfrm>
        </p:spPr>
        <p:txBody>
          <a:bodyPr/>
          <a:lstStyle/>
          <a:p>
            <a:pPr algn="ctr"/>
            <a:r>
              <a:rPr lang="pt-BR" dirty="0" smtClean="0"/>
              <a:t>Marisol Guevara </a:t>
            </a:r>
            <a:r>
              <a:rPr lang="pt-BR" dirty="0" err="1" smtClean="0"/>
              <a:t>Peñate</a:t>
            </a:r>
            <a:endParaRPr lang="pt-BR" dirty="0" smtClean="0"/>
          </a:p>
          <a:p>
            <a:pPr algn="ctr"/>
            <a:r>
              <a:rPr lang="pt-BR" sz="2400" dirty="0" smtClean="0"/>
              <a:t>Orientadora: </a:t>
            </a:r>
            <a:r>
              <a:rPr lang="pt-BR" sz="2400" dirty="0" err="1" smtClean="0"/>
              <a:t>Giselle</a:t>
            </a:r>
            <a:r>
              <a:rPr lang="pt-BR" sz="2400" dirty="0" smtClean="0"/>
              <a:t> Lima Aguiar </a:t>
            </a:r>
          </a:p>
          <a:p>
            <a:endParaRPr lang="pt-BR" dirty="0"/>
          </a:p>
        </p:txBody>
      </p:sp>
      <p:pic>
        <p:nvPicPr>
          <p:cNvPr id="4" name="Imagem 3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91880" y="333375"/>
            <a:ext cx="2519363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9889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geral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Melhorar a Atenção aos Usuários com Hipertensão Arterial Sistêmica e/ou Diabéticos mellitus na UBS, Barra de Quarai/RS </a:t>
            </a:r>
            <a:endParaRPr lang="pt-BR" b="1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1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Objetivos específicos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pt-BR" dirty="0"/>
              <a:t>Ampliar a  cobertura da atenção a hipertensos e Diabéticos.</a:t>
            </a:r>
          </a:p>
          <a:p>
            <a:pPr>
              <a:lnSpc>
                <a:spcPct val="170000"/>
              </a:lnSpc>
            </a:pPr>
            <a:r>
              <a:rPr lang="pt-BR" dirty="0"/>
              <a:t>Melhorar a qualidade de atenção à hipertensão e/ou diabéticos.</a:t>
            </a:r>
          </a:p>
          <a:p>
            <a:pPr>
              <a:lnSpc>
                <a:spcPct val="170000"/>
              </a:lnSpc>
            </a:pPr>
            <a:r>
              <a:rPr lang="pt-BR" dirty="0"/>
              <a:t> Melhorar a adesão de hipertensos ao programa.</a:t>
            </a:r>
          </a:p>
          <a:p>
            <a:pPr>
              <a:lnSpc>
                <a:spcPct val="170000"/>
              </a:lnSpc>
            </a:pPr>
            <a:r>
              <a:rPr lang="pt-BR" dirty="0"/>
              <a:t>Melhorar o registro de informações.</a:t>
            </a:r>
          </a:p>
          <a:p>
            <a:pPr>
              <a:lnSpc>
                <a:spcPct val="170000"/>
              </a:lnSpc>
            </a:pPr>
            <a:r>
              <a:rPr lang="pt-BR" dirty="0"/>
              <a:t> Mapear hipertensos e Diabéticos com risco para Doença cardiovascular. </a:t>
            </a:r>
            <a:endParaRPr lang="pt-BR" dirty="0" smtClean="0"/>
          </a:p>
          <a:p>
            <a:pPr>
              <a:lnSpc>
                <a:spcPct val="170000"/>
              </a:lnSpc>
            </a:pPr>
            <a:r>
              <a:rPr lang="pt-BR" dirty="0"/>
              <a:t>Promover a  saúde de hipertensos e diabéticos.</a:t>
            </a:r>
          </a:p>
          <a:p>
            <a:pPr>
              <a:lnSpc>
                <a:spcPct val="170000"/>
              </a:lnSpc>
            </a:pPr>
            <a:endParaRPr lang="pt-BR" dirty="0"/>
          </a:p>
          <a:p>
            <a:pPr marL="82296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861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pt-BR" sz="6300" dirty="0" smtClean="0"/>
              <a:t>Este projeto está estruturado para ser desenvolvido no período de 16</a:t>
            </a:r>
            <a:r>
              <a:rPr lang="pt-BR" sz="6300" b="1" dirty="0" smtClean="0"/>
              <a:t> </a:t>
            </a:r>
            <a:r>
              <a:rPr lang="pt-BR" sz="6300" dirty="0" smtClean="0"/>
              <a:t>semanas na UBS, no município de Barra de Quarai-RS. A nossa população-alvo serão os usuários com Hipertensão Arterial Sistêmica e/ou Diabetes Mellitus residentes na área de abrangência. </a:t>
            </a:r>
          </a:p>
          <a:p>
            <a:pPr>
              <a:lnSpc>
                <a:spcPct val="150000"/>
              </a:lnSpc>
            </a:pPr>
            <a:endParaRPr lang="pt-BR" sz="5500" dirty="0" smtClean="0"/>
          </a:p>
          <a:p>
            <a:pPr>
              <a:lnSpc>
                <a:spcPct val="150000"/>
              </a:lnSpc>
            </a:pPr>
            <a:endParaRPr lang="pt-BR" sz="5500" dirty="0" smtClean="0"/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  <a:buNone/>
            </a:pPr>
            <a:endParaRPr lang="pt-BR" dirty="0" smtClean="0"/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9125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pt-BR" b="1" dirty="0" smtClean="0"/>
              <a:t>Logística.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Manual Técnico de Hipertensão Arterial e Diabetes </a:t>
            </a:r>
            <a:r>
              <a:rPr lang="pt-BR" dirty="0" err="1" smtClean="0"/>
              <a:t>Mellitus</a:t>
            </a:r>
            <a:r>
              <a:rPr lang="pt-BR" dirty="0" smtClean="0"/>
              <a:t> do Ministério de Saúde, 2013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Fichas de atendimento de Hipertensos e Diabéticos 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Fichas espelhos de hipertensos e diabéticos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Planilha eletrônica de coleta de </a:t>
            </a:r>
            <a:r>
              <a:rPr lang="pt-BR" dirty="0" smtClean="0"/>
              <a:t>dados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Disponibilidade de </a:t>
            </a:r>
            <a:r>
              <a:rPr lang="pt-BR" dirty="0" smtClean="0"/>
              <a:t>carteirinhas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Disponibilidade de transporte </a:t>
            </a:r>
          </a:p>
          <a:p>
            <a:pPr>
              <a:lnSpc>
                <a:spcPct val="150000"/>
              </a:lnSpc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522156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b="1" dirty="0" smtClean="0"/>
              <a:t>Objetivo  1</a:t>
            </a:r>
            <a:r>
              <a:rPr lang="pt-BR" dirty="0" smtClean="0"/>
              <a:t>: Ampliar a cobertura de hipertensos e diabéticos da área de abrangência</a:t>
            </a:r>
            <a:r>
              <a:rPr lang="pt-BR" dirty="0" smtClean="0"/>
              <a:t>.</a:t>
            </a:r>
          </a:p>
          <a:p>
            <a:pPr algn="just">
              <a:lnSpc>
                <a:spcPct val="160000"/>
              </a:lnSpc>
            </a:pPr>
            <a:endParaRPr lang="pt-BR" dirty="0" smtClean="0"/>
          </a:p>
          <a:p>
            <a:pPr algn="just">
              <a:lnSpc>
                <a:spcPct val="160000"/>
              </a:lnSpc>
            </a:pPr>
            <a:r>
              <a:rPr lang="pt-BR" b="1" dirty="0" smtClean="0"/>
              <a:t>Meta 1.1</a:t>
            </a:r>
            <a:r>
              <a:rPr lang="pt-BR" dirty="0" smtClean="0"/>
              <a:t>: Cadastrar 95% dos hipertensos da área de abrangência no Programa de Atenção à Hipertensão Arterial e à Diabetes </a:t>
            </a:r>
            <a:r>
              <a:rPr lang="pt-BR" dirty="0" err="1" smtClean="0"/>
              <a:t>Mellitus</a:t>
            </a:r>
            <a:r>
              <a:rPr lang="pt-BR" dirty="0" smtClean="0"/>
              <a:t> da unidade de saúde</a:t>
            </a:r>
            <a:r>
              <a:rPr lang="pt-BR" b="1" dirty="0" smtClean="0"/>
              <a:t> </a:t>
            </a:r>
            <a:endParaRPr lang="pt-BR" dirty="0" smtClean="0"/>
          </a:p>
          <a:p>
            <a:pPr algn="just">
              <a:lnSpc>
                <a:spcPct val="160000"/>
              </a:lnSpc>
            </a:pPr>
            <a:r>
              <a:rPr lang="pt-BR" b="1" dirty="0" smtClean="0"/>
              <a:t>Resultados:</a:t>
            </a:r>
            <a:r>
              <a:rPr lang="pt-BR" dirty="0" smtClean="0"/>
              <a:t> Durante o período chegamos a 102 </a:t>
            </a:r>
            <a:r>
              <a:rPr lang="pt-BR" dirty="0" smtClean="0"/>
              <a:t>usuários hipertensos. </a:t>
            </a:r>
            <a:r>
              <a:rPr lang="pt-BR" dirty="0"/>
              <a:t>D</a:t>
            </a:r>
            <a:r>
              <a:rPr lang="pt-BR" dirty="0" smtClean="0"/>
              <a:t>urante </a:t>
            </a:r>
            <a:r>
              <a:rPr lang="pt-BR" dirty="0" smtClean="0"/>
              <a:t>o primeiro mês da intervenção, garantimos cadastrar 49 (48%) quase a metade da estimativa de usuários hipertensos da área, </a:t>
            </a:r>
            <a:r>
              <a:rPr lang="pt-BR" dirty="0" smtClean="0"/>
              <a:t>no </a:t>
            </a:r>
            <a:r>
              <a:rPr lang="pt-BR" dirty="0" smtClean="0"/>
              <a:t>segundo mês atingimos 86 (</a:t>
            </a:r>
            <a:r>
              <a:rPr lang="pt-BR" dirty="0" smtClean="0"/>
              <a:t>84,3</a:t>
            </a:r>
            <a:r>
              <a:rPr lang="pt-BR" dirty="0" smtClean="0"/>
              <a:t>%) e no terceiro mês, chegamos a 102 alcançando o 100% da estimativa de </a:t>
            </a:r>
            <a:r>
              <a:rPr lang="pt-BR" dirty="0" smtClean="0"/>
              <a:t>usuários </a:t>
            </a:r>
            <a:r>
              <a:rPr lang="pt-BR" dirty="0" smtClean="0"/>
              <a:t>hipertensos de nossa área de </a:t>
            </a:r>
            <a:r>
              <a:rPr lang="pt-BR" dirty="0" smtClean="0"/>
              <a:t>abrangência. </a:t>
            </a:r>
            <a:endParaRPr lang="pt-BR" dirty="0" smtClean="0"/>
          </a:p>
          <a:p>
            <a:pPr algn="just">
              <a:lnSpc>
                <a:spcPct val="160000"/>
              </a:lnSpc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1800" dirty="0" smtClean="0"/>
              <a:t>- Proporção de hipertensos cadastrados na ESF 2 Barra de </a:t>
            </a:r>
            <a:r>
              <a:rPr lang="pt-BR" sz="1800" dirty="0" err="1" smtClean="0"/>
              <a:t>Quaraí-RS</a:t>
            </a:r>
            <a:r>
              <a:rPr lang="pt-BR" sz="1800" dirty="0" smtClean="0"/>
              <a:t>- 2015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0001860"/>
              </p:ext>
            </p:extLst>
          </p:nvPr>
        </p:nvGraphicFramePr>
        <p:xfrm>
          <a:off x="1435100" y="908720"/>
          <a:ext cx="7499350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500" b="1" dirty="0" smtClean="0"/>
              <a:t>Meta 1.2</a:t>
            </a:r>
            <a:r>
              <a:rPr lang="pt-BR" sz="2500" dirty="0" smtClean="0"/>
              <a:t>: Cadastrar 95% dos diabéticos da área de abrangência no Programa de Atenção à Hipertensão Arterial e à Diabetes </a:t>
            </a:r>
            <a:r>
              <a:rPr lang="pt-BR" sz="2500" dirty="0" err="1" smtClean="0"/>
              <a:t>Mellitus</a:t>
            </a:r>
            <a:r>
              <a:rPr lang="pt-BR" sz="2500" dirty="0" smtClean="0"/>
              <a:t> da unidade de saúde</a:t>
            </a:r>
          </a:p>
          <a:p>
            <a:r>
              <a:rPr lang="pt-BR" sz="2500" b="1" dirty="0" smtClean="0"/>
              <a:t>Resultados</a:t>
            </a:r>
            <a:r>
              <a:rPr lang="pt-BR" sz="2500" b="1" dirty="0" smtClean="0"/>
              <a:t>: </a:t>
            </a:r>
            <a:r>
              <a:rPr lang="pt-BR" sz="2500" dirty="0" smtClean="0"/>
              <a:t>Durante </a:t>
            </a:r>
            <a:r>
              <a:rPr lang="pt-BR" sz="2500" dirty="0" smtClean="0"/>
              <a:t>o primeiro mês da intervenção garantimos cadastrar 9 (36</a:t>
            </a:r>
            <a:r>
              <a:rPr lang="pt-BR" sz="2500" dirty="0" smtClean="0"/>
              <a:t>%) diabéticos, </a:t>
            </a:r>
            <a:r>
              <a:rPr lang="pt-BR" sz="2500" dirty="0" smtClean="0"/>
              <a:t>no segundo mês, atingimos 18 (72%) e no terceiro mês, chegamos a 25 alcançando </a:t>
            </a:r>
            <a:r>
              <a:rPr lang="pt-BR" sz="2500" dirty="0" smtClean="0"/>
              <a:t>100% </a:t>
            </a:r>
            <a:r>
              <a:rPr lang="pt-BR" sz="2500" dirty="0" smtClean="0"/>
              <a:t>da estimativa de usuários diabéticos de nossa área de abrangência. 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1800" dirty="0" smtClean="0"/>
              <a:t>Proporção de diabéticos cadastrados do ESF2 Barra de Quarai - RS, 2015.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r>
              <a:rPr lang="pt-BR" sz="2400" b="1" dirty="0" smtClean="0"/>
              <a:t>Objetivo 2:</a:t>
            </a:r>
            <a:r>
              <a:rPr lang="pt-BR" sz="2400" dirty="0" smtClean="0"/>
              <a:t> Melhorar a qualidade da atenção a hipertensos e/ou diabéticos</a:t>
            </a:r>
            <a:r>
              <a:rPr lang="pt-BR" sz="2400" b="1" dirty="0" smtClean="0"/>
              <a:t> </a:t>
            </a:r>
            <a:endParaRPr lang="pt-BR" sz="2400" b="1" dirty="0" smtClean="0"/>
          </a:p>
          <a:p>
            <a:endParaRPr lang="pt-BR" sz="2400" dirty="0" smtClean="0"/>
          </a:p>
          <a:p>
            <a:r>
              <a:rPr lang="pt-BR" sz="2400" b="1" dirty="0" smtClean="0"/>
              <a:t>Meta 2.1:</a:t>
            </a:r>
            <a:r>
              <a:rPr lang="pt-BR" sz="2400" dirty="0" smtClean="0"/>
              <a:t> Realizar exame clínico apropriado periódicos em 100% dos hipertensos.</a:t>
            </a:r>
          </a:p>
          <a:p>
            <a:r>
              <a:rPr lang="pt-BR" sz="2400" b="1" dirty="0" smtClean="0"/>
              <a:t>Meta 2.2</a:t>
            </a:r>
            <a:r>
              <a:rPr lang="pt-BR" sz="2400" dirty="0" smtClean="0"/>
              <a:t>:Realizar exame clínico apropriado em 100% dos diabéticos.</a:t>
            </a:r>
          </a:p>
          <a:p>
            <a:r>
              <a:rPr lang="pt-BR" sz="2400" b="1" dirty="0" smtClean="0"/>
              <a:t>Resultados: </a:t>
            </a:r>
            <a:r>
              <a:rPr lang="pt-BR" sz="2400" dirty="0" smtClean="0"/>
              <a:t>Foi possível realizar </a:t>
            </a:r>
            <a:r>
              <a:rPr lang="pt-BR" sz="2400" dirty="0" smtClean="0"/>
              <a:t>a </a:t>
            </a:r>
            <a:r>
              <a:rPr lang="pt-BR" sz="2400" dirty="0" smtClean="0"/>
              <a:t>100% dos hipertensos e </a:t>
            </a:r>
            <a:r>
              <a:rPr lang="pt-BR" sz="2400" dirty="0" smtClean="0"/>
              <a:t>diabéticos </a:t>
            </a:r>
            <a:r>
              <a:rPr lang="pt-BR" sz="2400" dirty="0" smtClean="0"/>
              <a:t>cadastrados durante o período da intervenção o exame clínico adequado e de qualidade de acordo com o protocolo e sem </a:t>
            </a:r>
            <a:r>
              <a:rPr lang="pt-BR" sz="2400" dirty="0" smtClean="0"/>
              <a:t>dificuldades. </a:t>
            </a:r>
            <a:endParaRPr lang="pt-BR" sz="2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4800600"/>
          </a:xfrm>
        </p:spPr>
        <p:txBody>
          <a:bodyPr>
            <a:normAutofit fontScale="70000" lnSpcReduction="20000"/>
          </a:bodyPr>
          <a:lstStyle/>
          <a:p>
            <a:r>
              <a:rPr lang="pt-BR" sz="3400" b="1" dirty="0" smtClean="0"/>
              <a:t>Meta 2.3 </a:t>
            </a:r>
            <a:r>
              <a:rPr lang="pt-BR" sz="3400" dirty="0" smtClean="0"/>
              <a:t>Garantir a 100% dos hipertensos a realização de exames complementares em dia de acordo com o protocolo</a:t>
            </a:r>
          </a:p>
          <a:p>
            <a:r>
              <a:rPr lang="pt-BR" sz="3400" b="1" dirty="0" smtClean="0"/>
              <a:t>Resultados: </a:t>
            </a:r>
            <a:r>
              <a:rPr lang="pt-BR" sz="3400" dirty="0" smtClean="0"/>
              <a:t>No </a:t>
            </a:r>
            <a:r>
              <a:rPr lang="pt-BR" sz="3400" dirty="0" smtClean="0"/>
              <a:t>primeiro mês foram avaliados 48 (</a:t>
            </a:r>
            <a:r>
              <a:rPr lang="pt-BR" sz="3400" dirty="0" smtClean="0"/>
              <a:t>98,0%) usuários, </a:t>
            </a:r>
            <a:r>
              <a:rPr lang="pt-BR" sz="3400" dirty="0" smtClean="0"/>
              <a:t>no segundo mês atingimos 83 (</a:t>
            </a:r>
            <a:r>
              <a:rPr lang="pt-BR" sz="3400" dirty="0" smtClean="0"/>
              <a:t>96,5</a:t>
            </a:r>
            <a:r>
              <a:rPr lang="pt-BR" sz="3400" dirty="0" smtClean="0"/>
              <a:t>%) e no terceiro mês, atingimos 98 </a:t>
            </a:r>
            <a:r>
              <a:rPr lang="pt-BR" sz="3400" dirty="0" smtClean="0"/>
              <a:t>(96,1</a:t>
            </a:r>
            <a:r>
              <a:rPr lang="pt-BR" sz="3400" dirty="0" smtClean="0"/>
              <a:t>%) dos hipertensos da área de abrangência, já que os usuários pendentes foram cadastrados na última semana da intervenção, sendo necessário solicitar os exames complementares e eletrocardiograma, de acordo com o protocolo de saúde, não dando tempo sua avaliação até encerrar a intervenção. </a:t>
            </a:r>
          </a:p>
          <a:p>
            <a:pPr>
              <a:buNone/>
            </a:pPr>
            <a:r>
              <a:rPr lang="pt-BR" dirty="0" smtClean="0"/>
              <a:t> </a:t>
            </a:r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1357298"/>
            <a:ext cx="7862150" cy="489110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dirty="0" smtClean="0"/>
              <a:t>A HAS e o DM são condições inicialmente assintomáticas, altamente prevalentes, de alto custo social e de grande impacto no perfil de morbimortalidade da população brasileira, trazendo um desafio para o sistema público de saúde, sendo que a cronicidade dessas condições torna este desafio ainda maior.</a:t>
            </a:r>
          </a:p>
          <a:p>
            <a:pPr algn="just">
              <a:lnSpc>
                <a:spcPct val="170000"/>
              </a:lnSpc>
            </a:pPr>
            <a:r>
              <a:rPr lang="pt-BR" dirty="0" smtClean="0"/>
              <a:t>A ESF é a porta de entrada e o primeiro contato do usuário com o sistema de saúde.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117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1800" dirty="0" smtClean="0"/>
              <a:t>Proporção de hipertensos com os exames complementares em dia de acordo com o protocolo na ESF 2 Barra de Quarai -RS- 2015.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03648" y="1780456"/>
            <a:ext cx="7498080" cy="5077544"/>
          </a:xfrm>
        </p:spPr>
        <p:txBody>
          <a:bodyPr>
            <a:normAutofit/>
          </a:bodyPr>
          <a:lstStyle/>
          <a:p>
            <a:r>
              <a:rPr lang="pt-BR" sz="2600" b="1" dirty="0" smtClean="0"/>
              <a:t>Meta 2.4 </a:t>
            </a:r>
            <a:r>
              <a:rPr lang="pt-BR" sz="2600" dirty="0" smtClean="0"/>
              <a:t>Garantir a 100% dos diabéticos a realização de exames complementares em dia de acordo com o protocolo.</a:t>
            </a:r>
          </a:p>
          <a:p>
            <a:r>
              <a:rPr lang="pt-BR" sz="2600" b="1" dirty="0" smtClean="0"/>
              <a:t>Resultados: </a:t>
            </a:r>
            <a:r>
              <a:rPr lang="pt-BR" sz="2600" b="1" dirty="0" smtClean="0"/>
              <a:t>N</a:t>
            </a:r>
            <a:r>
              <a:rPr lang="pt-BR" sz="2600" dirty="0" smtClean="0"/>
              <a:t>o </a:t>
            </a:r>
            <a:r>
              <a:rPr lang="pt-BR" sz="2600" dirty="0" smtClean="0"/>
              <a:t>primeiro mês foram  </a:t>
            </a:r>
            <a:r>
              <a:rPr lang="pt-BR" sz="2600" dirty="0" smtClean="0"/>
              <a:t>cadastrados 9</a:t>
            </a:r>
            <a:r>
              <a:rPr lang="pt-BR" sz="2600" dirty="0" smtClean="0"/>
              <a:t>, no segundo </a:t>
            </a:r>
            <a:r>
              <a:rPr lang="pt-BR" sz="2600" dirty="0" smtClean="0"/>
              <a:t>mês 18, </a:t>
            </a:r>
            <a:r>
              <a:rPr lang="pt-BR" sz="2600" dirty="0" smtClean="0"/>
              <a:t>atingindo </a:t>
            </a:r>
            <a:r>
              <a:rPr lang="pt-BR" sz="2600" dirty="0" smtClean="0"/>
              <a:t>em dois </a:t>
            </a:r>
            <a:r>
              <a:rPr lang="pt-BR" sz="2600" dirty="0" smtClean="0"/>
              <a:t>meses </a:t>
            </a:r>
            <a:r>
              <a:rPr lang="pt-BR" sz="2600" dirty="0" smtClean="0"/>
              <a:t>100% </a:t>
            </a:r>
            <a:r>
              <a:rPr lang="pt-BR" sz="2600" dirty="0" smtClean="0"/>
              <a:t>dos diabéticos com </a:t>
            </a:r>
            <a:r>
              <a:rPr lang="pt-BR" sz="2600" dirty="0" smtClean="0"/>
              <a:t>exames. Já </a:t>
            </a:r>
            <a:r>
              <a:rPr lang="pt-BR" sz="2600" dirty="0" smtClean="0"/>
              <a:t>no terceiro mês, atingimos 22 </a:t>
            </a:r>
            <a:r>
              <a:rPr lang="pt-BR" sz="2600" dirty="0" smtClean="0"/>
              <a:t>(</a:t>
            </a:r>
            <a:r>
              <a:rPr lang="pt-BR" sz="2600" dirty="0" smtClean="0"/>
              <a:t>88%) usuários avaliados, tendo pendência só de três para fechar este indicador pela mesma causa exposta </a:t>
            </a:r>
            <a:r>
              <a:rPr lang="pt-BR" sz="2600" dirty="0" smtClean="0"/>
              <a:t>anteriormente.</a:t>
            </a:r>
            <a:endParaRPr lang="pt-BR" sz="2600" dirty="0" smtClean="0"/>
          </a:p>
          <a:p>
            <a:pPr>
              <a:buNone/>
            </a:pPr>
            <a:r>
              <a:rPr lang="pt-BR" dirty="0" smtClean="0"/>
              <a:t> </a:t>
            </a:r>
          </a:p>
          <a:p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1800" dirty="0" smtClean="0"/>
              <a:t>- Proporção de diabéticos com os exames complementares em dia de acordo com o protocolo na ESF dois Barra de Quarai -RS- 2015.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708392" cy="5149552"/>
          </a:xfrm>
        </p:spPr>
        <p:txBody>
          <a:bodyPr>
            <a:normAutofit/>
          </a:bodyPr>
          <a:lstStyle/>
          <a:p>
            <a:r>
              <a:rPr lang="pt-BR" sz="2600" b="1" dirty="0" smtClean="0"/>
              <a:t>Meta 2.5</a:t>
            </a:r>
            <a:r>
              <a:rPr lang="pt-BR" sz="2600" dirty="0" smtClean="0"/>
              <a:t> Priorizar a prescrição de medicamentos da farmácia popular para 100% dos hipertensos cadastrados na unidade de saúde.</a:t>
            </a:r>
          </a:p>
          <a:p>
            <a:r>
              <a:rPr lang="pt-BR" sz="2600" b="1" dirty="0" smtClean="0"/>
              <a:t>Resultados: </a:t>
            </a:r>
            <a:r>
              <a:rPr lang="pt-BR" sz="2600" dirty="0" smtClean="0"/>
              <a:t>No primeiro mês, dos 49 usuários hipertensos, 48 (98%) receberam prescrição de medicamentos da Farmácia Popular/HIPERDIA, no segundo mês, atingimos 86 já com 100% e no terceiro mês 102 (100%) com fornecimento de medicamentos da farmácia.   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t-BR" sz="1800" dirty="0" smtClean="0"/>
              <a:t>Proporção de hipertensos com prescrição de medicamentos da farmácia Popular/</a:t>
            </a:r>
            <a:r>
              <a:rPr lang="pt-BR" sz="1800" dirty="0" err="1" smtClean="0"/>
              <a:t>Hiperdia</a:t>
            </a:r>
            <a:r>
              <a:rPr lang="pt-BR" sz="1800" dirty="0" smtClean="0"/>
              <a:t> priorizada na ESF 2 Barra de Quarai -RS- 2015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 </a:t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70000" lnSpcReduction="20000"/>
          </a:bodyPr>
          <a:lstStyle/>
          <a:p>
            <a:r>
              <a:rPr lang="pt-BR" sz="3400" b="1" dirty="0" smtClean="0"/>
              <a:t>Meta 2.6 </a:t>
            </a:r>
            <a:r>
              <a:rPr lang="pt-BR" sz="3400" dirty="0" smtClean="0"/>
              <a:t>Priorizar a prescrição de medicamentos da farmácia popular para 100% dos diabéticos cadastrados na unidade de saúde.</a:t>
            </a:r>
          </a:p>
          <a:p>
            <a:r>
              <a:rPr lang="pt-BR" sz="3400" dirty="0" smtClean="0"/>
              <a:t> </a:t>
            </a:r>
            <a:r>
              <a:rPr lang="pt-BR" sz="3400" b="1" dirty="0" smtClean="0"/>
              <a:t>Resultados:</a:t>
            </a:r>
            <a:r>
              <a:rPr lang="pt-BR" sz="3400" dirty="0"/>
              <a:t> </a:t>
            </a:r>
            <a:r>
              <a:rPr lang="pt-BR" sz="3400" dirty="0"/>
              <a:t>C</a:t>
            </a:r>
            <a:r>
              <a:rPr lang="pt-BR" sz="3400" dirty="0" smtClean="0"/>
              <a:t>onseguimos </a:t>
            </a:r>
            <a:r>
              <a:rPr lang="pt-BR" sz="3400" dirty="0" smtClean="0"/>
              <a:t>cumprir também </a:t>
            </a:r>
            <a:r>
              <a:rPr lang="pt-BR" sz="3400" dirty="0" smtClean="0"/>
              <a:t>100</a:t>
            </a:r>
            <a:r>
              <a:rPr lang="pt-BR" sz="3400" dirty="0" smtClean="0"/>
              <a:t>% desta meta no encerramento da intervenção. No primeiro mês,  receberam </a:t>
            </a:r>
            <a:r>
              <a:rPr lang="pt-BR" sz="3400" dirty="0" smtClean="0"/>
              <a:t>prescrição de medicamentos </a:t>
            </a:r>
            <a:r>
              <a:rPr lang="pt-BR" sz="3400" dirty="0" smtClean="0"/>
              <a:t>da Farmácia </a:t>
            </a:r>
            <a:r>
              <a:rPr lang="pt-BR" sz="3400" dirty="0" smtClean="0"/>
              <a:t>Popular/HIPERDIA </a:t>
            </a:r>
            <a:r>
              <a:rPr lang="pt-BR" sz="3400" dirty="0" smtClean="0"/>
              <a:t>8 </a:t>
            </a:r>
            <a:r>
              <a:rPr lang="pt-BR" sz="3400" dirty="0" smtClean="0"/>
              <a:t>(88,9</a:t>
            </a:r>
            <a:r>
              <a:rPr lang="pt-BR" sz="3400" dirty="0" smtClean="0"/>
              <a:t>%) </a:t>
            </a:r>
            <a:r>
              <a:rPr lang="pt-BR" sz="3400" dirty="0" smtClean="0"/>
              <a:t>dos 9 </a:t>
            </a:r>
            <a:r>
              <a:rPr lang="pt-BR" sz="3400" dirty="0" smtClean="0"/>
              <a:t>diabéticos cadastrados, no segundo mês, atingimos 18 (100%) e no terceiro mês, 24 </a:t>
            </a:r>
            <a:r>
              <a:rPr lang="pt-BR" sz="3400" dirty="0" smtClean="0"/>
              <a:t>(</a:t>
            </a:r>
            <a:r>
              <a:rPr lang="pt-BR" sz="3400" dirty="0" smtClean="0"/>
              <a:t>100%) </a:t>
            </a:r>
            <a:r>
              <a:rPr lang="pt-BR" sz="3400" dirty="0" smtClean="0"/>
              <a:t>usuários </a:t>
            </a:r>
            <a:r>
              <a:rPr lang="pt-BR" sz="3400" dirty="0" smtClean="0"/>
              <a:t>com tratamento medicamentoso e fornecido pela </a:t>
            </a:r>
            <a:r>
              <a:rPr lang="pt-BR" sz="3400" dirty="0" smtClean="0"/>
              <a:t>farmácia, </a:t>
            </a:r>
            <a:r>
              <a:rPr lang="pt-BR" sz="3400" dirty="0" smtClean="0"/>
              <a:t>porque dos 25 </a:t>
            </a:r>
            <a:r>
              <a:rPr lang="pt-BR" sz="3400" dirty="0" smtClean="0"/>
              <a:t>usuários cadastrados, um </a:t>
            </a:r>
            <a:r>
              <a:rPr lang="pt-BR" sz="3400" dirty="0" smtClean="0"/>
              <a:t>deles </a:t>
            </a:r>
            <a:r>
              <a:rPr lang="pt-BR" sz="3400" dirty="0" smtClean="0"/>
              <a:t>faz controle </a:t>
            </a:r>
            <a:r>
              <a:rPr lang="pt-BR" sz="3400" dirty="0" smtClean="0"/>
              <a:t>só com tratamento não farmacológico, alimentação saudável e prática de atividade física.    </a:t>
            </a:r>
          </a:p>
          <a:p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1600" dirty="0" smtClean="0"/>
              <a:t>Proporção de diabéticos com prescrição de medicamentos da farmácia Popular/</a:t>
            </a:r>
            <a:r>
              <a:rPr lang="pt-BR" sz="1600" dirty="0" err="1" smtClean="0"/>
              <a:t>Hiperdia</a:t>
            </a:r>
            <a:r>
              <a:rPr lang="pt-BR" sz="1600" dirty="0" smtClean="0"/>
              <a:t> priorizada na ESF 2 Barra de Quarai -RS- 2015</a:t>
            </a:r>
            <a:br>
              <a:rPr lang="pt-BR" sz="1600" dirty="0" smtClean="0"/>
            </a:br>
            <a:endParaRPr lang="pt-BR" sz="1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331640" y="1052736"/>
            <a:ext cx="7498080" cy="4800600"/>
          </a:xfrm>
        </p:spPr>
        <p:txBody>
          <a:bodyPr>
            <a:noAutofit/>
          </a:bodyPr>
          <a:lstStyle/>
          <a:p>
            <a:r>
              <a:rPr lang="pt-BR" sz="1600" b="1" dirty="0" smtClean="0"/>
              <a:t>Meta 2.7 </a:t>
            </a:r>
            <a:r>
              <a:rPr lang="pt-BR" sz="1600" dirty="0" smtClean="0"/>
              <a:t>Realizar avaliação da necessidade de atendimento odontológico em 100% dos hipertensos. </a:t>
            </a:r>
          </a:p>
          <a:p>
            <a:r>
              <a:rPr lang="pt-BR" sz="1600" b="1" dirty="0" smtClean="0"/>
              <a:t> Meta 2.8 </a:t>
            </a:r>
            <a:r>
              <a:rPr lang="pt-BR" sz="1600" dirty="0" smtClean="0"/>
              <a:t>Realizar avaliação da necessidade de atendimento odontológico em 100% dos diabéticos</a:t>
            </a:r>
            <a:r>
              <a:rPr lang="pt-BR" sz="1600" dirty="0" smtClean="0"/>
              <a:t>.</a:t>
            </a:r>
          </a:p>
          <a:p>
            <a:endParaRPr lang="pt-BR" sz="1600" dirty="0" smtClean="0"/>
          </a:p>
          <a:p>
            <a:r>
              <a:rPr lang="pt-BR" sz="1600" b="1" dirty="0" smtClean="0"/>
              <a:t>Objetivo 3: </a:t>
            </a:r>
            <a:r>
              <a:rPr lang="pt-BR" sz="1600" dirty="0" smtClean="0"/>
              <a:t>Melhorar a adesão de hipertensos e/ou diabéticos ao programa.</a:t>
            </a:r>
          </a:p>
          <a:p>
            <a:r>
              <a:rPr lang="pt-BR" sz="1600" b="1" dirty="0" smtClean="0"/>
              <a:t>Meta 3.1 </a:t>
            </a:r>
            <a:r>
              <a:rPr lang="pt-BR" sz="1600" dirty="0" smtClean="0"/>
              <a:t>Buscar 100% dos hipertensos faltosos às consultas na unidade de saúde conforme a periodicidade recomendada.</a:t>
            </a:r>
          </a:p>
          <a:p>
            <a:r>
              <a:rPr lang="pt-BR" sz="1600" b="1" dirty="0" smtClean="0"/>
              <a:t> Meta 3.2: </a:t>
            </a:r>
            <a:r>
              <a:rPr lang="pt-BR" sz="1600" dirty="0" smtClean="0"/>
              <a:t>Buscar 100% dos diabéticos faltosos às consultas na unidade de saúde conforme a periodicidade recomendada.</a:t>
            </a:r>
          </a:p>
          <a:p>
            <a:pPr>
              <a:buNone/>
            </a:pPr>
            <a:endParaRPr lang="pt-BR" sz="1400" dirty="0" smtClean="0"/>
          </a:p>
          <a:p>
            <a:r>
              <a:rPr lang="pt-BR" sz="1600" b="1" dirty="0" smtClean="0"/>
              <a:t>Objetivo 4:</a:t>
            </a:r>
            <a:r>
              <a:rPr lang="pt-BR" sz="1600" dirty="0" smtClean="0"/>
              <a:t> Melhorar o registro das informações:</a:t>
            </a:r>
          </a:p>
          <a:p>
            <a:r>
              <a:rPr lang="pt-BR" sz="1600" b="1" dirty="0" smtClean="0"/>
              <a:t>Meta 4.1: </a:t>
            </a:r>
            <a:r>
              <a:rPr lang="pt-BR" sz="1600" dirty="0" smtClean="0"/>
              <a:t>Manter ficha de acompanhamento de 100% dos hipertensos cadastrados na unidade de saúde.</a:t>
            </a:r>
          </a:p>
          <a:p>
            <a:r>
              <a:rPr lang="pt-BR" sz="1600" b="1" dirty="0" smtClean="0"/>
              <a:t>Meta 4.2</a:t>
            </a:r>
            <a:r>
              <a:rPr lang="pt-BR" sz="1600" dirty="0" smtClean="0"/>
              <a:t> Manter ficha de acompanhamento de 100% dos diabéticos cadastrados na unidade de saúde.</a:t>
            </a:r>
          </a:p>
          <a:p>
            <a:endParaRPr lang="pt-BR" sz="1600" dirty="0" smtClean="0"/>
          </a:p>
          <a:p>
            <a:r>
              <a:rPr lang="pt-BR" sz="1600" b="1" dirty="0" smtClean="0"/>
              <a:t>Resultados: </a:t>
            </a:r>
            <a:r>
              <a:rPr lang="pt-BR" sz="1600" dirty="0" smtClean="0"/>
              <a:t>Todas  estas metas </a:t>
            </a:r>
            <a:r>
              <a:rPr lang="pt-BR" sz="1600" dirty="0" smtClean="0"/>
              <a:t>acima foram alcançadas </a:t>
            </a:r>
            <a:r>
              <a:rPr lang="pt-BR" sz="1600" dirty="0" smtClean="0"/>
              <a:t>em 100</a:t>
            </a:r>
            <a:r>
              <a:rPr lang="pt-BR" sz="1600" dirty="0" smtClean="0"/>
              <a:t>% em todos os meses da intervenção.</a:t>
            </a:r>
            <a:endParaRPr lang="pt-BR" sz="1400" dirty="0" smtClean="0"/>
          </a:p>
          <a:p>
            <a:endParaRPr lang="pt-BR" sz="1400" dirty="0" smtClean="0"/>
          </a:p>
          <a:p>
            <a:endParaRPr lang="pt-BR" sz="1400" dirty="0" smtClean="0"/>
          </a:p>
          <a:p>
            <a:pPr>
              <a:buNone/>
            </a:pPr>
            <a:r>
              <a:rPr lang="pt-BR" sz="1400" dirty="0" smtClean="0"/>
              <a:t> </a:t>
            </a:r>
            <a:endParaRPr lang="pt-B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55000" lnSpcReduction="20000"/>
          </a:bodyPr>
          <a:lstStyle/>
          <a:p>
            <a:r>
              <a:rPr lang="pt-BR" sz="3800" b="1" dirty="0"/>
              <a:t>O</a:t>
            </a:r>
            <a:r>
              <a:rPr lang="pt-BR" sz="3800" b="1" dirty="0" smtClean="0"/>
              <a:t>bjetivo </a:t>
            </a:r>
            <a:r>
              <a:rPr lang="pt-BR" sz="3800" b="1" dirty="0" smtClean="0"/>
              <a:t>5: </a:t>
            </a:r>
            <a:r>
              <a:rPr lang="pt-BR" sz="3800" dirty="0" smtClean="0"/>
              <a:t>Mapear hipertensos e diabéticos de risco para doença cardiovascular</a:t>
            </a:r>
            <a:r>
              <a:rPr lang="pt-BR" sz="3800" dirty="0" smtClean="0"/>
              <a:t>.</a:t>
            </a:r>
          </a:p>
          <a:p>
            <a:endParaRPr lang="pt-BR" sz="3800" dirty="0" smtClean="0"/>
          </a:p>
          <a:p>
            <a:r>
              <a:rPr lang="pt-BR" sz="3800" b="1" dirty="0" smtClean="0"/>
              <a:t>Meta 5.1</a:t>
            </a:r>
            <a:r>
              <a:rPr lang="pt-BR" sz="3800" dirty="0" smtClean="0"/>
              <a:t> - Realizar estratificação do risco cardiovascular em 100% dos hipertensos cadastrados na unidade de saúde.</a:t>
            </a:r>
          </a:p>
          <a:p>
            <a:r>
              <a:rPr lang="pt-BR" sz="3800" dirty="0" smtClean="0"/>
              <a:t> </a:t>
            </a:r>
            <a:r>
              <a:rPr lang="pt-BR" sz="3800" b="1" dirty="0" smtClean="0"/>
              <a:t>Resultados: </a:t>
            </a:r>
            <a:r>
              <a:rPr lang="pt-BR" sz="3800" dirty="0" smtClean="0"/>
              <a:t>No primeiro </a:t>
            </a:r>
            <a:r>
              <a:rPr lang="pt-BR" sz="3800" dirty="0" smtClean="0"/>
              <a:t>mês, atingimos 48 (98%) dos usuários hipertensos cadastrados. No segundo mês, atingimos 83 (96,5%) e no terceiro mês, 98 (96,1%) dos hipertensos da área de abrangência, ficando com pendência só três </a:t>
            </a:r>
            <a:r>
              <a:rPr lang="pt-BR" sz="3800" dirty="0" smtClean="0"/>
              <a:t>deles, </a:t>
            </a:r>
            <a:r>
              <a:rPr lang="pt-BR" sz="3800" dirty="0" smtClean="0"/>
              <a:t>já que os usuários pendentes foram cadastrados na última semana da intervenção, sendo necessário solicitar os exames complementares e eletrocardiograma, de acordo com o protocolo de saúde, não dando tempo sua avaliação até encerrar a intervenção. 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1800" dirty="0" err="1" smtClean="0"/>
              <a:t>Pr-oporção</a:t>
            </a:r>
            <a:r>
              <a:rPr lang="pt-BR" sz="1800" dirty="0" smtClean="0"/>
              <a:t> de hipertensos com estratificação de risco cardiovascular na ESF 2 Barra de Quarai -RS- 2015.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1538" y="1428736"/>
            <a:ext cx="7862150" cy="4819664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Busca-se assim garantir maior eficiência na adesão e acompanhamento dos usuários, através da busca ativa e efetiva dos agentes comunitários de saúde, do controle da pressão arterial e glicemia, aumentando a efetividade do Programa </a:t>
            </a:r>
            <a:r>
              <a:rPr lang="pt-BR" dirty="0" err="1" smtClean="0"/>
              <a:t>Hiperdia</a:t>
            </a:r>
            <a:r>
              <a:rPr lang="pt-BR" dirty="0" smtClean="0"/>
              <a:t>, realidade que incita gestores e trabalhadores do Sistema Único de Saúde a efetivar ações que visem o controle dessas doenças.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077544"/>
          </a:xfrm>
        </p:spPr>
        <p:txBody>
          <a:bodyPr>
            <a:normAutofit/>
          </a:bodyPr>
          <a:lstStyle/>
          <a:p>
            <a:r>
              <a:rPr lang="pt-BR" sz="2600" b="1" dirty="0" smtClean="0"/>
              <a:t>Meta 5.2 </a:t>
            </a:r>
            <a:r>
              <a:rPr lang="pt-BR" sz="2600" dirty="0" smtClean="0"/>
              <a:t>Realizar estratificação do risco cardiovascular em 100% dos diabéticos cadastrados na unidade de saúde.</a:t>
            </a:r>
          </a:p>
          <a:p>
            <a:r>
              <a:rPr lang="pt-BR" sz="2600" b="1" dirty="0" smtClean="0"/>
              <a:t>Resultados: </a:t>
            </a:r>
            <a:r>
              <a:rPr lang="pt-BR" sz="2600" dirty="0" smtClean="0"/>
              <a:t>No </a:t>
            </a:r>
            <a:r>
              <a:rPr lang="pt-BR" sz="2600" dirty="0" smtClean="0"/>
              <a:t>primeiro mês foram cadastrados 9 (100%) dos diabéticos, no segundo 18 (100%) e no terceiro mês, chegamos a 22 (88%) pela  mesma causa exposta </a:t>
            </a:r>
            <a:r>
              <a:rPr lang="pt-BR" sz="2600" dirty="0" smtClean="0"/>
              <a:t>anteriormente. </a:t>
            </a:r>
            <a:endParaRPr lang="pt-BR" sz="2600" dirty="0" smtClean="0"/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 </a:t>
            </a:r>
          </a:p>
          <a:p>
            <a:endParaRPr lang="pt-BR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1800" dirty="0" smtClean="0"/>
              <a:t>- Proporção de diabéticos com estratificação de risco cardiovascular na ESF 2 Barra de </a:t>
            </a:r>
            <a:r>
              <a:rPr lang="pt-BR" sz="1800" dirty="0" err="1" smtClean="0"/>
              <a:t>Quarai-RS</a:t>
            </a:r>
            <a:r>
              <a:rPr lang="pt-BR" sz="1800" dirty="0" smtClean="0"/>
              <a:t>, 2015.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03648" y="32405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Objetivos – Metas -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400600"/>
          </a:xfrm>
        </p:spPr>
        <p:txBody>
          <a:bodyPr>
            <a:normAutofit fontScale="70000" lnSpcReduction="20000"/>
          </a:bodyPr>
          <a:lstStyle/>
          <a:p>
            <a:r>
              <a:rPr lang="pt-BR" sz="2600" b="1" dirty="0" smtClean="0"/>
              <a:t>Objetivo </a:t>
            </a:r>
            <a:r>
              <a:rPr lang="pt-BR" sz="2600" b="1" dirty="0" smtClean="0"/>
              <a:t>6:</a:t>
            </a:r>
            <a:r>
              <a:rPr lang="pt-BR" sz="2600" dirty="0" smtClean="0"/>
              <a:t> Promover a saúde de hipertensos e diabéticos</a:t>
            </a:r>
            <a:r>
              <a:rPr lang="pt-BR" sz="2600" dirty="0" smtClean="0"/>
              <a:t>.</a:t>
            </a:r>
          </a:p>
          <a:p>
            <a:endParaRPr lang="pt-BR" sz="2600" dirty="0" smtClean="0"/>
          </a:p>
          <a:p>
            <a:r>
              <a:rPr lang="pt-BR" sz="2600" b="1" dirty="0" smtClean="0"/>
              <a:t>Meta 6.1 </a:t>
            </a:r>
            <a:r>
              <a:rPr lang="pt-BR" sz="2600" dirty="0" smtClean="0"/>
              <a:t>Garantir orientação nutricional sobre alimentação saudável a 100% dos hipertensos.</a:t>
            </a:r>
          </a:p>
          <a:p>
            <a:r>
              <a:rPr lang="pt-BR" sz="2600" b="1" dirty="0" smtClean="0"/>
              <a:t>Meta 6.2 </a:t>
            </a:r>
            <a:r>
              <a:rPr lang="pt-BR" sz="2600" dirty="0" smtClean="0"/>
              <a:t>Garantir orientação nutricional sobre alimentação saudável a 100% dos diabéticos</a:t>
            </a:r>
          </a:p>
          <a:p>
            <a:r>
              <a:rPr lang="pt-BR" sz="2600" b="1" dirty="0" smtClean="0"/>
              <a:t>Meta 6.3</a:t>
            </a:r>
            <a:r>
              <a:rPr lang="pt-BR" sz="2600" dirty="0" smtClean="0"/>
              <a:t> Garantir orientação em relação à prática regular de atividade física a 100% dos pacientes hipertensos.</a:t>
            </a:r>
          </a:p>
          <a:p>
            <a:r>
              <a:rPr lang="pt-BR" sz="2600" b="1" dirty="0" smtClean="0"/>
              <a:t>Meta </a:t>
            </a:r>
            <a:r>
              <a:rPr lang="pt-BR" sz="2600" b="1" dirty="0" smtClean="0"/>
              <a:t>6.4 </a:t>
            </a:r>
            <a:r>
              <a:rPr lang="pt-BR" sz="2600" dirty="0" smtClean="0"/>
              <a:t>Garantir orientação em relação à prática regular de atividade física a 100% dos pacientes diabéticos</a:t>
            </a:r>
            <a:r>
              <a:rPr lang="pt-BR" sz="2600" dirty="0" smtClean="0"/>
              <a:t>.</a:t>
            </a:r>
          </a:p>
          <a:p>
            <a:r>
              <a:rPr lang="pt-BR" sz="2600" b="1" dirty="0"/>
              <a:t>Meta 6.5 </a:t>
            </a:r>
            <a:r>
              <a:rPr lang="pt-BR" sz="2600" dirty="0"/>
              <a:t> Garantir orientação sobre os riscos do tabagismo a 100% dos pacientes hipertensos</a:t>
            </a:r>
          </a:p>
          <a:p>
            <a:r>
              <a:rPr lang="pt-BR" sz="2600" b="1" dirty="0" smtClean="0"/>
              <a:t>Meta </a:t>
            </a:r>
            <a:r>
              <a:rPr lang="pt-BR" sz="2600" b="1" dirty="0"/>
              <a:t>6.6  </a:t>
            </a:r>
            <a:r>
              <a:rPr lang="pt-BR" sz="2600" dirty="0"/>
              <a:t>Garantir orientação sobre os riscos do tabagismo a 100% dos pacientes diabéticos</a:t>
            </a:r>
          </a:p>
          <a:p>
            <a:r>
              <a:rPr lang="pt-BR" sz="2600" b="1" dirty="0"/>
              <a:t> Meta 6.7 </a:t>
            </a:r>
            <a:r>
              <a:rPr lang="pt-BR" sz="2600" dirty="0"/>
              <a:t>Garantir orientação sobre higiene bucal a 100% dos pacientes hipertensos</a:t>
            </a:r>
          </a:p>
          <a:p>
            <a:r>
              <a:rPr lang="pt-BR" sz="2600" b="1" dirty="0"/>
              <a:t>Meta 6.8 </a:t>
            </a:r>
            <a:r>
              <a:rPr lang="pt-BR" sz="2600" dirty="0"/>
              <a:t>Garantir orientação sobre higiene bucal a 100% dos pacientes diabéticos</a:t>
            </a:r>
          </a:p>
          <a:p>
            <a:r>
              <a:rPr lang="pt-BR" sz="2600" b="1" dirty="0" smtClean="0"/>
              <a:t>Resultados:  </a:t>
            </a:r>
            <a:r>
              <a:rPr lang="pt-BR" sz="2600" dirty="0"/>
              <a:t>Todas  estas metas acima foram alcançadas em 100% em todos os meses da intervenção.</a:t>
            </a:r>
          </a:p>
          <a:p>
            <a:endParaRPr lang="pt-BR" sz="2900" dirty="0"/>
          </a:p>
          <a:p>
            <a:endParaRPr lang="pt-BR" sz="2600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just">
              <a:lnSpc>
                <a:spcPct val="170000"/>
              </a:lnSpc>
            </a:pPr>
            <a:r>
              <a:rPr lang="pt-BR" sz="3400" dirty="0" smtClean="0"/>
              <a:t>Qualificamos o acolhimento com consultas de forma agendada com espaço para a consulta espontânea com atividade de promoção e prevenção, identificação e classificação de risco evitando agravo de duas doenças e complicações cardiovasculares, neurológica, renais e oftalmológicas, com busca ativa aqueles </a:t>
            </a:r>
            <a:r>
              <a:rPr lang="pt-BR" sz="3400" dirty="0" smtClean="0"/>
              <a:t>que, </a:t>
            </a:r>
            <a:r>
              <a:rPr lang="pt-BR" sz="3400" dirty="0" smtClean="0"/>
              <a:t>por </a:t>
            </a:r>
            <a:r>
              <a:rPr lang="pt-BR" sz="3400" dirty="0" smtClean="0"/>
              <a:t>vezes, </a:t>
            </a:r>
            <a:r>
              <a:rPr lang="pt-BR" sz="3400" dirty="0" smtClean="0"/>
              <a:t>não estavam comparecendo, com preenchimento adequado dos registros e a qualificação da atenção com exames clínicos, explorando o nível sensibilidade das extremidades ou falta dela, com a presencia ou não de pulsos no pé diabético, indicação de exames complementares seguindo o protocolo de saúde do Ministério da saúde e com acompanhamento especializado </a:t>
            </a:r>
            <a:r>
              <a:rPr lang="pt-BR" sz="3400" dirty="0" smtClean="0"/>
              <a:t>àqueles </a:t>
            </a:r>
            <a:r>
              <a:rPr lang="pt-BR" sz="3400" dirty="0" smtClean="0"/>
              <a:t>que precisaram.</a:t>
            </a:r>
          </a:p>
          <a:p>
            <a:pPr algn="just">
              <a:lnSpc>
                <a:spcPct val="170000"/>
              </a:lnSpc>
            </a:pPr>
            <a:r>
              <a:rPr lang="pt-BR" sz="3400" dirty="0" smtClean="0"/>
              <a:t>Para </a:t>
            </a:r>
            <a:r>
              <a:rPr lang="pt-BR" sz="3400" dirty="0" smtClean="0"/>
              <a:t>tudo </a:t>
            </a:r>
            <a:r>
              <a:rPr lang="pt-BR" sz="3400" dirty="0" smtClean="0"/>
              <a:t>isso foi necessário capacitação com atribuição  de </a:t>
            </a:r>
            <a:r>
              <a:rPr lang="pt-BR" sz="3400" dirty="0" smtClean="0"/>
              <a:t>funções </a:t>
            </a:r>
            <a:r>
              <a:rPr lang="pt-BR" sz="3400" dirty="0"/>
              <a:t>a</a:t>
            </a:r>
            <a:r>
              <a:rPr lang="pt-BR" sz="3400" dirty="0" smtClean="0"/>
              <a:t>os </a:t>
            </a:r>
            <a:r>
              <a:rPr lang="pt-BR" sz="3400" dirty="0" smtClean="0"/>
              <a:t>profissionais  da equipe .</a:t>
            </a:r>
          </a:p>
          <a:p>
            <a:pPr algn="just">
              <a:lnSpc>
                <a:spcPct val="170000"/>
              </a:lnSpc>
              <a:buNone/>
            </a:pPr>
            <a:endParaRPr lang="pt-BR" dirty="0" smtClean="0"/>
          </a:p>
          <a:p>
            <a:pPr algn="just">
              <a:lnSpc>
                <a:spcPct val="170000"/>
              </a:lnSpc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</a:t>
            </a:r>
            <a:r>
              <a:rPr lang="pt-BR" dirty="0" smtClean="0"/>
              <a:t>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lnSpc>
                <a:spcPct val="160000"/>
              </a:lnSpc>
            </a:pPr>
            <a:r>
              <a:rPr lang="pt-BR" altLang="pt-BR" dirty="0" smtClean="0"/>
              <a:t>O curso </a:t>
            </a:r>
            <a:r>
              <a:rPr lang="pt-BR" altLang="pt-BR" dirty="0" smtClean="0"/>
              <a:t>superou </a:t>
            </a:r>
            <a:r>
              <a:rPr lang="pt-BR" altLang="pt-BR" dirty="0" smtClean="0"/>
              <a:t>minhas expectativas iniciais</a:t>
            </a:r>
          </a:p>
          <a:p>
            <a:pPr algn="just">
              <a:lnSpc>
                <a:spcPct val="160000"/>
              </a:lnSpc>
            </a:pPr>
            <a:r>
              <a:rPr lang="pt-BR" altLang="pt-BR" dirty="0" smtClean="0"/>
              <a:t> </a:t>
            </a:r>
            <a:r>
              <a:rPr lang="pt-BR" altLang="pt-BR" dirty="0" smtClean="0"/>
              <a:t>Pondo  </a:t>
            </a:r>
            <a:r>
              <a:rPr lang="pt-BR" altLang="pt-BR" dirty="0" smtClean="0"/>
              <a:t>em  Prática minha ética </a:t>
            </a:r>
            <a:r>
              <a:rPr lang="pt-BR" altLang="pt-BR" dirty="0" smtClean="0"/>
              <a:t>Profissional</a:t>
            </a:r>
            <a:endParaRPr lang="pt-BR" altLang="pt-BR" dirty="0" smtClean="0"/>
          </a:p>
          <a:p>
            <a:pPr algn="just">
              <a:lnSpc>
                <a:spcPct val="160000"/>
              </a:lnSpc>
            </a:pPr>
            <a:r>
              <a:rPr lang="pt-BR" altLang="pt-BR" dirty="0" smtClean="0"/>
              <a:t> Comprometimento com o cumprimento do </a:t>
            </a:r>
            <a:r>
              <a:rPr lang="pt-BR" altLang="pt-BR" dirty="0" smtClean="0"/>
              <a:t>curso</a:t>
            </a:r>
            <a:endParaRPr lang="pt-BR" altLang="pt-BR" dirty="0" smtClean="0"/>
          </a:p>
          <a:p>
            <a:pPr>
              <a:lnSpc>
                <a:spcPct val="160000"/>
              </a:lnSpc>
            </a:pPr>
            <a:r>
              <a:rPr lang="pt-BR" altLang="pt-BR" dirty="0" smtClean="0"/>
              <a:t> Preparação, superação acadêmica e ganho em conhecimento científico </a:t>
            </a:r>
          </a:p>
          <a:p>
            <a:pPr>
              <a:lnSpc>
                <a:spcPct val="160000"/>
              </a:lnSpc>
            </a:pPr>
            <a:r>
              <a:rPr lang="pt-BR" altLang="pt-BR" dirty="0" smtClean="0"/>
              <a:t>Comprometimento na qualidade dos serviços e no registros das </a:t>
            </a:r>
            <a:r>
              <a:rPr lang="pt-BR" altLang="pt-BR" dirty="0" smtClean="0"/>
              <a:t>informações</a:t>
            </a:r>
            <a:endParaRPr lang="pt-BR" altLang="pt-BR" dirty="0" smtClean="0"/>
          </a:p>
          <a:p>
            <a:pPr>
              <a:lnSpc>
                <a:spcPct val="160000"/>
              </a:lnSpc>
            </a:pPr>
            <a:r>
              <a:rPr lang="pt-BR" dirty="0" smtClean="0"/>
              <a:t>Ganho em integralidade e organização e humanização  </a:t>
            </a:r>
            <a:endParaRPr lang="pt-BR" altLang="pt-BR" dirty="0" smtClean="0"/>
          </a:p>
          <a:p>
            <a:pPr>
              <a:lnSpc>
                <a:spcPct val="160000"/>
              </a:lnSpc>
            </a:pPr>
            <a:r>
              <a:rPr lang="pt-BR" altLang="pt-BR" dirty="0" smtClean="0"/>
              <a:t>Comprometimento com minha missão e meu </a:t>
            </a:r>
            <a:r>
              <a:rPr lang="pt-BR" altLang="pt-BR" dirty="0" smtClean="0"/>
              <a:t>país</a:t>
            </a:r>
            <a:endParaRPr lang="pt-BR" altLang="pt-BR" dirty="0" smtClean="0"/>
          </a:p>
          <a:p>
            <a:pPr>
              <a:lnSpc>
                <a:spcPct val="160000"/>
              </a:lnSpc>
            </a:pPr>
            <a:endParaRPr lang="pt-BR" altLang="pt-BR" b="1" dirty="0" smtClean="0"/>
          </a:p>
          <a:p>
            <a:pPr>
              <a:lnSpc>
                <a:spcPct val="160000"/>
              </a:lnSpc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435608" y="4143380"/>
            <a:ext cx="7498080" cy="1785950"/>
          </a:xfrm>
        </p:spPr>
        <p:txBody>
          <a:bodyPr>
            <a:normAutofit/>
          </a:bodyPr>
          <a:lstStyle/>
          <a:p>
            <a:r>
              <a:rPr lang="pt-BR" sz="2800" dirty="0" smtClean="0"/>
              <a:t>Marisol Guevara </a:t>
            </a:r>
            <a:r>
              <a:rPr lang="pt-BR" sz="2800" dirty="0" err="1" smtClean="0"/>
              <a:t>Peñate</a:t>
            </a:r>
            <a:r>
              <a:rPr lang="pt-BR" sz="2800" dirty="0" smtClean="0"/>
              <a:t>.</a:t>
            </a:r>
          </a:p>
          <a:p>
            <a:r>
              <a:rPr lang="pt-BR" sz="2800" dirty="0" smtClean="0"/>
              <a:t>Médico do programa mais médicos.</a:t>
            </a:r>
          </a:p>
          <a:p>
            <a:r>
              <a:rPr lang="pt-BR" sz="2800" dirty="0" smtClean="0"/>
              <a:t>Email:Marisolguevarapenate@gmail.com</a:t>
            </a:r>
          </a:p>
          <a:p>
            <a:pPr>
              <a:buNone/>
            </a:pPr>
            <a:endParaRPr lang="pt-BR" sz="2800" dirty="0"/>
          </a:p>
        </p:txBody>
      </p:sp>
      <p:pic>
        <p:nvPicPr>
          <p:cNvPr id="4" name="Imagem 3" descr="http://unasus.ufpel.edu.br/site/wp-content/uploads/2013/10/ESF-Ufpel-01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785794"/>
            <a:ext cx="3929090" cy="228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5053034"/>
          </a:xfrm>
        </p:spPr>
        <p:txBody>
          <a:bodyPr>
            <a:normAutofit fontScale="85000" lnSpcReduction="10000"/>
          </a:bodyPr>
          <a:lstStyle/>
          <a:p>
            <a:r>
              <a:rPr lang="pt-BR" dirty="0" smtClean="0"/>
              <a:t>Município de Barra do </a:t>
            </a:r>
            <a:r>
              <a:rPr lang="pt-BR" dirty="0" err="1" smtClean="0"/>
              <a:t>Quaraí</a:t>
            </a:r>
            <a:r>
              <a:rPr lang="pt-BR" dirty="0" smtClean="0"/>
              <a:t> - RS</a:t>
            </a:r>
          </a:p>
          <a:p>
            <a:r>
              <a:rPr lang="pt-BR" dirty="0" smtClean="0"/>
              <a:t>População de 4.016 habitantes</a:t>
            </a:r>
          </a:p>
          <a:p>
            <a:r>
              <a:rPr lang="pt-BR" dirty="0" smtClean="0"/>
              <a:t>1 USB com pronto atendimento 24horas</a:t>
            </a:r>
          </a:p>
          <a:p>
            <a:r>
              <a:rPr lang="pt-BR" dirty="0" smtClean="0"/>
              <a:t>2 ESF uma urbana e uma rural mantendo 100% de cobertura.</a:t>
            </a:r>
          </a:p>
          <a:p>
            <a:r>
              <a:rPr lang="pt-BR" dirty="0" smtClean="0"/>
              <a:t>1 NAAB (Núcleo de Apoio Atenção Básica).</a:t>
            </a:r>
          </a:p>
          <a:p>
            <a:r>
              <a:rPr lang="pt-BR" dirty="0" smtClean="0"/>
              <a:t>1 Academia de Saúde</a:t>
            </a:r>
          </a:p>
          <a:p>
            <a:r>
              <a:rPr lang="pt-BR" dirty="0" smtClean="0"/>
              <a:t>1 Laboratório de analises</a:t>
            </a:r>
          </a:p>
          <a:p>
            <a:r>
              <a:rPr lang="pt-BR" dirty="0" smtClean="0"/>
              <a:t>1 Fisioterapia </a:t>
            </a:r>
          </a:p>
          <a:p>
            <a:r>
              <a:rPr lang="pt-BR" dirty="0" smtClean="0"/>
              <a:t>1 Farmácia</a:t>
            </a:r>
          </a:p>
          <a:p>
            <a:r>
              <a:rPr lang="pt-BR" dirty="0" smtClean="0"/>
              <a:t>2 Equipes de Saúde Bucal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7/75/RioGrandedoSul_Municip_BarradoQuarai.svg/280px-RioGrandedoSul_Municip_BarradoQuarai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14290"/>
            <a:ext cx="3929090" cy="3788767"/>
          </a:xfrm>
          <a:prstGeom prst="rect">
            <a:avLst/>
          </a:prstGeom>
          <a:noFill/>
        </p:spPr>
      </p:pic>
      <p:pic>
        <p:nvPicPr>
          <p:cNvPr id="5" name="Picture 2" descr="http://www.trinacional.com/imagens/cidade/ilh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70939" y="3643314"/>
            <a:ext cx="5103549" cy="26765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trinacional.com/imagens/cidade/barr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571480"/>
            <a:ext cx="7715304" cy="57950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http://www.rgstur.com/wp-content/uploads/2014/08/espinil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290"/>
            <a:ext cx="4762500" cy="3571875"/>
          </a:xfrm>
          <a:prstGeom prst="rect">
            <a:avLst/>
          </a:prstGeom>
          <a:noFill/>
        </p:spPr>
      </p:pic>
      <p:pic>
        <p:nvPicPr>
          <p:cNvPr id="19464" name="Picture 8" descr="parque-do-espinilho-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5" y="3000372"/>
            <a:ext cx="5287707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ESF 2</a:t>
            </a:r>
          </a:p>
          <a:p>
            <a:r>
              <a:rPr lang="pt-BR" dirty="0" smtClean="0"/>
              <a:t>Área rural</a:t>
            </a:r>
          </a:p>
          <a:p>
            <a:r>
              <a:rPr lang="pt-BR" dirty="0" smtClean="0"/>
              <a:t>Famílias cadastradas 246</a:t>
            </a:r>
          </a:p>
          <a:p>
            <a:r>
              <a:rPr lang="pt-BR" dirty="0" smtClean="0"/>
              <a:t>672 pessoas</a:t>
            </a:r>
          </a:p>
          <a:p>
            <a:r>
              <a:rPr lang="pt-BR" dirty="0" smtClean="0"/>
              <a:t>102 hipertensos</a:t>
            </a:r>
          </a:p>
          <a:p>
            <a:r>
              <a:rPr lang="pt-BR" dirty="0" smtClean="0"/>
              <a:t>25 diabéticos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Antes da intervenção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2976" y="1500174"/>
            <a:ext cx="7790712" cy="4748226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As consulta ocorriam somente por demanda espontânea;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Não existia cadastro de hipertensos e diabéticos;</a:t>
            </a:r>
          </a:p>
          <a:p>
            <a:pPr algn="just">
              <a:lnSpc>
                <a:spcPct val="150000"/>
              </a:lnSpc>
            </a:pPr>
            <a:r>
              <a:rPr lang="pt-BR" dirty="0" smtClean="0"/>
              <a:t>Não havia engajamento da equipe  na atenção a população de hipertensos e diabéticos.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3888</TotalTime>
  <Words>1461</Words>
  <Application>Microsoft Office PowerPoint</Application>
  <PresentationFormat>Apresentação na tela (4:3)</PresentationFormat>
  <Paragraphs>146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Solstício</vt:lpstr>
      <vt:lpstr>Melhoria da Atenção aos usuários com Hipertensão Arterial Sistêmica e/ou Diabetes mellitus da UBS Barra de Quarai, Barra de Quarai/RS</vt:lpstr>
      <vt:lpstr>Introdução </vt:lpstr>
      <vt:lpstr>Introdução </vt:lpstr>
      <vt:lpstr>Introdução </vt:lpstr>
      <vt:lpstr>Apresentação do PowerPoint</vt:lpstr>
      <vt:lpstr>Apresentação do PowerPoint</vt:lpstr>
      <vt:lpstr>Apresentação do PowerPoint</vt:lpstr>
      <vt:lpstr>Introdução </vt:lpstr>
      <vt:lpstr>Antes da intervenção</vt:lpstr>
      <vt:lpstr>Objetivo geral </vt:lpstr>
      <vt:lpstr>Objetivos específicos </vt:lpstr>
      <vt:lpstr>Metodologia </vt:lpstr>
      <vt:lpstr>Metodologia </vt:lpstr>
      <vt:lpstr>Objetivos – Metas - Resultados</vt:lpstr>
      <vt:lpstr>- Proporção de hipertensos cadastrados na ESF 2 Barra de Quaraí-RS- 2015 </vt:lpstr>
      <vt:lpstr>Objetivos – Metas - Resultados</vt:lpstr>
      <vt:lpstr>Proporção de diabéticos cadastrados do ESF2 Barra de Quarai - RS, 2015. </vt:lpstr>
      <vt:lpstr>Objetivos – Metas - Resultados</vt:lpstr>
      <vt:lpstr>Objetivos – Metas - Resultados</vt:lpstr>
      <vt:lpstr>Proporção de hipertensos com os exames complementares em dia de acordo com o protocolo na ESF 2 Barra de Quarai -RS- 2015. </vt:lpstr>
      <vt:lpstr>Objetivos – Metas - Resultados</vt:lpstr>
      <vt:lpstr>- Proporção de diabéticos com os exames complementares em dia de acordo com o protocolo na ESF dois Barra de Quarai -RS- 2015. </vt:lpstr>
      <vt:lpstr>Objetivos – Metas - Resultados</vt:lpstr>
      <vt:lpstr>Proporção de hipertensos com prescrição de medicamentos da farmácia Popular/Hiperdia priorizada na ESF 2 Barra de Quarai -RS- 2015   </vt:lpstr>
      <vt:lpstr>Objetivos – Metas - Resultados</vt:lpstr>
      <vt:lpstr>Proporção de diabéticos com prescrição de medicamentos da farmácia Popular/Hiperdia priorizada na ESF 2 Barra de Quarai -RS- 2015 </vt:lpstr>
      <vt:lpstr>Objetivos – Metas - Resultados</vt:lpstr>
      <vt:lpstr>Objetivos – Metas - Resultados</vt:lpstr>
      <vt:lpstr>Pr-oporção de hipertensos com estratificação de risco cardiovascular na ESF 2 Barra de Quarai -RS- 2015. </vt:lpstr>
      <vt:lpstr>Objetivos – Metas - Resultados</vt:lpstr>
      <vt:lpstr>- Proporção de diabéticos com estratificação de risco cardiovascular na ESF 2 Barra de Quarai-RS, 2015. </vt:lpstr>
      <vt:lpstr>Objetivos – Metas - Resultados</vt:lpstr>
      <vt:lpstr>Discussão </vt:lpstr>
      <vt:lpstr>Reflexão crítica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Melhoria da Atenção à Saúde dos Usuários Hipertensos e Diabéticos na ESF 2, Barra de Quarai/RS</dc:title>
  <dc:creator>HP</dc:creator>
  <cp:lastModifiedBy>Fernanda</cp:lastModifiedBy>
  <cp:revision>89</cp:revision>
  <dcterms:created xsi:type="dcterms:W3CDTF">2015-08-23T19:01:43Z</dcterms:created>
  <dcterms:modified xsi:type="dcterms:W3CDTF">2015-10-29T13:53:59Z</dcterms:modified>
</cp:coreProperties>
</file>