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98" r:id="rId4"/>
    <p:sldId id="301" r:id="rId5"/>
    <p:sldId id="302" r:id="rId6"/>
    <p:sldId id="264" r:id="rId7"/>
    <p:sldId id="265" r:id="rId8"/>
    <p:sldId id="267" r:id="rId9"/>
    <p:sldId id="268" r:id="rId10"/>
    <p:sldId id="269" r:id="rId11"/>
    <p:sldId id="299" r:id="rId12"/>
    <p:sldId id="303" r:id="rId13"/>
    <p:sldId id="300" r:id="rId14"/>
    <p:sldId id="304" r:id="rId15"/>
    <p:sldId id="270" r:id="rId16"/>
    <p:sldId id="305" r:id="rId17"/>
    <p:sldId id="322" r:id="rId18"/>
    <p:sldId id="271" r:id="rId19"/>
    <p:sldId id="307" r:id="rId20"/>
    <p:sldId id="308" r:id="rId21"/>
    <p:sldId id="309" r:id="rId22"/>
    <p:sldId id="310" r:id="rId23"/>
    <p:sldId id="311" r:id="rId24"/>
    <p:sldId id="312" r:id="rId25"/>
    <p:sldId id="323" r:id="rId26"/>
    <p:sldId id="313" r:id="rId27"/>
    <p:sldId id="306" r:id="rId28"/>
    <p:sldId id="326" r:id="rId29"/>
    <p:sldId id="314" r:id="rId30"/>
    <p:sldId id="325" r:id="rId31"/>
    <p:sldId id="315" r:id="rId32"/>
    <p:sldId id="316" r:id="rId33"/>
    <p:sldId id="324" r:id="rId34"/>
    <p:sldId id="274" r:id="rId35"/>
    <p:sldId id="293" r:id="rId36"/>
    <p:sldId id="318" r:id="rId37"/>
    <p:sldId id="317" r:id="rId38"/>
    <p:sldId id="297" r:id="rId39"/>
    <p:sldId id="319" r:id="rId40"/>
    <p:sldId id="320" r:id="rId41"/>
    <p:sldId id="321" r:id="rId42"/>
    <p:sldId id="257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80147823503195"/>
          <c:y val="0.12322095417288075"/>
          <c:w val="0.86019852176496803"/>
          <c:h val="0.77752743327258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0.24946236559139784</c:v>
                </c:pt>
                <c:pt idx="1">
                  <c:v>0.49892473118279568</c:v>
                </c:pt>
                <c:pt idx="2">
                  <c:v>0.74623655913978493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261048"/>
        <c:axId val="312266144"/>
      </c:barChart>
      <c:catAx>
        <c:axId val="312261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12266144"/>
        <c:crosses val="autoZero"/>
        <c:auto val="1"/>
        <c:lblAlgn val="ctr"/>
        <c:lblOffset val="100"/>
        <c:noMultiLvlLbl val="0"/>
      </c:catAx>
      <c:valAx>
        <c:axId val="31226614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12261048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79836286941257E-2"/>
          <c:y val="5.3592500574390349E-2"/>
          <c:w val="0.90766476290418729"/>
          <c:h val="0.87967172954690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 mary ultima.xls]Indicadores'!$C$19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'[Planilha Coleta de Dados final mary ultima.xls]Indicadores'!$D$18:$G$18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mary ultima.xls]Indicadores'!$D$19:$G$19</c:f>
              <c:numCache>
                <c:formatCode>0.0%</c:formatCode>
                <c:ptCount val="4"/>
                <c:pt idx="0">
                  <c:v>1</c:v>
                </c:pt>
                <c:pt idx="1">
                  <c:v>0.99476439790575921</c:v>
                </c:pt>
                <c:pt idx="2">
                  <c:v>0.99487179487179489</c:v>
                </c:pt>
                <c:pt idx="3">
                  <c:v>0.99630086313193589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044800"/>
        <c:axId val="254045976"/>
      </c:barChart>
      <c:catAx>
        <c:axId val="25404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4045976"/>
        <c:crosses val="autoZero"/>
        <c:auto val="1"/>
        <c:lblAlgn val="ctr"/>
        <c:lblOffset val="100"/>
        <c:noMultiLvlLbl val="0"/>
      </c:catAx>
      <c:valAx>
        <c:axId val="25404597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4044800"/>
        <c:crosses val="autoZero"/>
        <c:crossBetween val="between"/>
        <c:majorUnit val="0.1"/>
        <c:minorUnit val="4.0000000000000008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0.81034482758620685</c:v>
                </c:pt>
                <c:pt idx="1">
                  <c:v>0.79525862068965514</c:v>
                </c:pt>
                <c:pt idx="2">
                  <c:v>0.81988472622478381</c:v>
                </c:pt>
                <c:pt idx="3">
                  <c:v>0.85161290322580641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2264968"/>
        <c:axId val="312263008"/>
      </c:barChart>
      <c:catAx>
        <c:axId val="31226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263008"/>
        <c:crosses val="autoZero"/>
        <c:auto val="1"/>
        <c:lblAlgn val="ctr"/>
        <c:lblOffset val="100"/>
        <c:noMultiLvlLbl val="0"/>
      </c:catAx>
      <c:valAx>
        <c:axId val="31226300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264968"/>
        <c:crosses val="autoZero"/>
        <c:crossBetween val="between"/>
        <c:majorUnit val="0.1"/>
        <c:minorUnit val="4.0000000000000008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 mary ultima.xls]Indicadores'!$C$54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 Coleta de Dados final mary ultima.xls]Indicadores'!$D$53:$G$53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mary ultima.xls]Indicadores'!$D$54:$G$54</c:f>
              <c:numCache>
                <c:formatCode>0.0%</c:formatCode>
                <c:ptCount val="4"/>
                <c:pt idx="0">
                  <c:v>0.47413793103448276</c:v>
                </c:pt>
                <c:pt idx="1">
                  <c:v>0.56681034482758619</c:v>
                </c:pt>
                <c:pt idx="2">
                  <c:v>0.67146974063400577</c:v>
                </c:pt>
                <c:pt idx="3">
                  <c:v>0.72815533980582525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262224"/>
        <c:axId val="312265752"/>
      </c:barChart>
      <c:catAx>
        <c:axId val="31226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265752"/>
        <c:crosses val="autoZero"/>
        <c:auto val="1"/>
        <c:lblAlgn val="ctr"/>
        <c:lblOffset val="100"/>
        <c:noMultiLvlLbl val="0"/>
      </c:catAx>
      <c:valAx>
        <c:axId val="31226575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26222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Coleta de Dados final mary ultima.xls]Indicadores'!$C$54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 Coleta de Dados final mary ultima.xls]Indicadores'!$D$53:$G$53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mary ultima.xls]Indicadores'!$D$54:$G$54</c:f>
              <c:numCache>
                <c:formatCode>0.0%</c:formatCode>
                <c:ptCount val="4"/>
                <c:pt idx="0">
                  <c:v>0.47413793103448276</c:v>
                </c:pt>
                <c:pt idx="1">
                  <c:v>0.56681034482758619</c:v>
                </c:pt>
                <c:pt idx="2">
                  <c:v>0.67146974063400577</c:v>
                </c:pt>
                <c:pt idx="3">
                  <c:v>0.72815533980582525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263792"/>
        <c:axId val="312259480"/>
      </c:barChart>
      <c:catAx>
        <c:axId val="31226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259480"/>
        <c:crosses val="autoZero"/>
        <c:auto val="1"/>
        <c:lblAlgn val="ctr"/>
        <c:lblOffset val="100"/>
        <c:noMultiLvlLbl val="0"/>
      </c:catAx>
      <c:valAx>
        <c:axId val="31225948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26379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1836B45-252E-4073-80F7-697EAEA7E7D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6B45-252E-4073-80F7-697EAEA7E7D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1836B45-252E-4073-80F7-697EAEA7E7D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1836B45-252E-4073-80F7-697EAEA7E7D6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C4B24D-C90D-4C08-81AC-629298994E1B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819400"/>
            <a:ext cx="8208912" cy="1752600"/>
          </a:xfrm>
        </p:spPr>
        <p:txBody>
          <a:bodyPr/>
          <a:lstStyle/>
          <a:p>
            <a:r>
              <a:rPr lang="pt-BR" sz="2800" dirty="0" smtClean="0"/>
              <a:t>melhoria da </a:t>
            </a:r>
            <a:r>
              <a:rPr lang="pt-BR" sz="2800" dirty="0"/>
              <a:t>Atenção à Saúde dos Idosos na UBS Nonoai, Nonoai/RS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360040"/>
            <a:ext cx="7406640" cy="1628800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BR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91880" y="5013176"/>
            <a:ext cx="549731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Especializanda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Marivelly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Rojas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Ulloa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Orientadora: Fabiana Barros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Marinho Maia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03848" y="630932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Pelotas,  2015</a:t>
            </a:r>
          </a:p>
          <a:p>
            <a:pPr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331640" y="188640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5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570088" cy="64807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/>
              </a:rPr>
              <a:t>Metodologia/Ações</a:t>
            </a:r>
            <a:endParaRPr lang="pt-BR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 Agendamento de consultas pela recepcionista.</a:t>
            </a:r>
          </a:p>
          <a:p>
            <a:pPr algn="just"/>
            <a:r>
              <a:rPr lang="pt-BR" dirty="0" smtClean="0"/>
              <a:t>Identificação de faltosos e busca ativa com </a:t>
            </a:r>
            <a:r>
              <a:rPr lang="pt-BR" dirty="0" err="1" smtClean="0"/>
              <a:t>ACSs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Atividade educativa com </a:t>
            </a:r>
            <a:r>
              <a:rPr lang="pt-BR" dirty="0" smtClean="0"/>
              <a:t>população nas comunidades.</a:t>
            </a:r>
          </a:p>
          <a:p>
            <a:pPr algn="just"/>
            <a:r>
              <a:rPr lang="pt-BR" dirty="0" smtClean="0"/>
              <a:t>Reuniões de equipe semanal.</a:t>
            </a:r>
          </a:p>
          <a:p>
            <a:pPr algn="just"/>
            <a:r>
              <a:rPr lang="pt-BR" dirty="0" smtClean="0"/>
              <a:t>Monitoramento pela enfermeira e medico revisão de arquivos.</a:t>
            </a:r>
          </a:p>
          <a:p>
            <a:pPr algn="just"/>
            <a:r>
              <a:rPr lang="pt-BR" dirty="0" smtClean="0"/>
              <a:t>Avaliação com a equipe, gestores e comunidade.</a:t>
            </a:r>
          </a:p>
          <a:p>
            <a:pPr algn="just"/>
            <a:r>
              <a:rPr lang="pt-BR" dirty="0" smtClean="0"/>
              <a:t>Busca ativa sistemática com os </a:t>
            </a:r>
            <a:r>
              <a:rPr lang="pt-BR" dirty="0" err="1" smtClean="0"/>
              <a:t>ACSs</a:t>
            </a:r>
            <a:r>
              <a:rPr lang="pt-BR" dirty="0" smtClean="0"/>
              <a:t>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5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8640" y="2636912"/>
            <a:ext cx="9144000" cy="388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Monitoramento e</a:t>
            </a:r>
            <a:r>
              <a:rPr kumimoji="0" lang="pt-BR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avaliação:</a:t>
            </a:r>
          </a:p>
          <a:p>
            <a:pPr marL="2743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900" dirty="0"/>
              <a:t> </a:t>
            </a:r>
            <a:r>
              <a:rPr lang="pt-BR" sz="2900" dirty="0" smtClean="0"/>
              <a:t>Exame físico.                              </a:t>
            </a:r>
            <a:endParaRPr lang="pt-BR" sz="2900" dirty="0"/>
          </a:p>
          <a:p>
            <a:pPr marL="2743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900" dirty="0"/>
              <a:t> Busca </a:t>
            </a:r>
            <a:r>
              <a:rPr lang="pt-BR" sz="2900" dirty="0" smtClean="0"/>
              <a:t>ativa.</a:t>
            </a:r>
            <a:endParaRPr lang="pt-BR" sz="2900" dirty="0"/>
          </a:p>
          <a:p>
            <a:pPr marL="2743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900" dirty="0" smtClean="0"/>
              <a:t>Orientações higiene, cárie</a:t>
            </a:r>
          </a:p>
          <a:p>
            <a:pPr marL="0" lvl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pt-BR" sz="2900" dirty="0" smtClean="0"/>
              <a:t>   e nutrição.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864267" y="3212976"/>
            <a:ext cx="446026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274320" lvl="1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700" dirty="0"/>
              <a:t>Primeira </a:t>
            </a:r>
            <a:r>
              <a:rPr lang="pt-BR" sz="2700" dirty="0" smtClean="0"/>
              <a:t>Consulta.                                   </a:t>
            </a:r>
            <a:endParaRPr lang="pt-BR" sz="2700" dirty="0"/>
          </a:p>
          <a:p>
            <a:pPr marL="274320" lvl="1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700" dirty="0"/>
              <a:t> Tratamento </a:t>
            </a:r>
            <a:r>
              <a:rPr lang="pt-BR" sz="2700" dirty="0" smtClean="0"/>
              <a:t>continuado.</a:t>
            </a:r>
            <a:endParaRPr lang="pt-BR" sz="2700" dirty="0"/>
          </a:p>
          <a:p>
            <a:pPr marL="274320" lvl="1" indent="-27432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700" dirty="0" smtClean="0"/>
              <a:t>Registros atualizados.</a:t>
            </a:r>
            <a:endParaRPr lang="pt-BR" sz="2700" dirty="0"/>
          </a:p>
          <a:p>
            <a:endParaRPr lang="pt-BR" sz="1200" dirty="0" smtClean="0"/>
          </a:p>
          <a:p>
            <a:endParaRPr lang="pt-BR" sz="1200" dirty="0" smtClean="0"/>
          </a:p>
          <a:p>
            <a:endParaRPr lang="pt-BR" sz="1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71600" y="116632"/>
            <a:ext cx="749808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b="1" smtClean="0">
                <a:solidFill>
                  <a:srgbClr val="FF0000"/>
                </a:solidFill>
                <a:effectLst/>
              </a:rPr>
              <a:t>Metodologia/Ações</a:t>
            </a:r>
            <a:endParaRPr lang="pt-BR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48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79513" y="2708920"/>
            <a:ext cx="8890300" cy="2736304"/>
          </a:xfrm>
        </p:spPr>
        <p:txBody>
          <a:bodyPr>
            <a:normAutofit/>
          </a:bodyPr>
          <a:lstStyle/>
          <a:p>
            <a:pPr lvl="0"/>
            <a:r>
              <a:rPr lang="pt-BR" sz="2600" cap="none" spc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Organização e gestão do serviço</a:t>
            </a:r>
            <a:r>
              <a:rPr lang="pt-B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BR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lvl="1" indent="-274320" algn="l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900" dirty="0">
                <a:solidFill>
                  <a:schemeClr val="tx1"/>
                </a:solidFill>
              </a:rPr>
              <a:t>Contato com a </a:t>
            </a:r>
            <a:r>
              <a:rPr lang="pt-BR" sz="2900" dirty="0" smtClean="0">
                <a:solidFill>
                  <a:schemeClr val="tx1"/>
                </a:solidFill>
              </a:rPr>
              <a:t>comunidade.</a:t>
            </a:r>
            <a:endParaRPr lang="pt-BR" sz="2900" dirty="0">
              <a:solidFill>
                <a:schemeClr val="tx1"/>
              </a:solidFill>
            </a:endParaRPr>
          </a:p>
          <a:p>
            <a:pPr marL="274320" lvl="1" indent="-274320" algn="l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900" dirty="0">
                <a:solidFill>
                  <a:schemeClr val="tx1"/>
                </a:solidFill>
              </a:rPr>
              <a:t> Organização da busca </a:t>
            </a:r>
            <a:r>
              <a:rPr lang="pt-BR" sz="2900" dirty="0" smtClean="0">
                <a:solidFill>
                  <a:schemeClr val="tx1"/>
                </a:solidFill>
              </a:rPr>
              <a:t>ativa com </a:t>
            </a:r>
            <a:r>
              <a:rPr lang="pt-BR" sz="2900" dirty="0" err="1" smtClean="0">
                <a:solidFill>
                  <a:schemeClr val="tx1"/>
                </a:solidFill>
              </a:rPr>
              <a:t>ACSs</a:t>
            </a:r>
            <a:r>
              <a:rPr lang="pt-BR" sz="2900" dirty="0" smtClean="0">
                <a:solidFill>
                  <a:schemeClr val="tx1"/>
                </a:solidFill>
              </a:rPr>
              <a:t>.</a:t>
            </a:r>
            <a:endParaRPr lang="pt-BR" sz="2900" dirty="0">
              <a:solidFill>
                <a:schemeClr val="tx1"/>
              </a:solidFill>
            </a:endParaRPr>
          </a:p>
          <a:p>
            <a:pPr marL="274320" lvl="1" indent="-274320" algn="l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900" dirty="0">
                <a:solidFill>
                  <a:schemeClr val="tx1"/>
                </a:solidFill>
              </a:rPr>
              <a:t> Planejamento </a:t>
            </a:r>
            <a:r>
              <a:rPr lang="pt-BR" sz="2900" dirty="0" smtClean="0">
                <a:solidFill>
                  <a:schemeClr val="tx1"/>
                </a:solidFill>
              </a:rPr>
              <a:t>das atividades.</a:t>
            </a:r>
            <a:endParaRPr lang="pt-BR" sz="2900" dirty="0">
              <a:solidFill>
                <a:schemeClr val="tx1"/>
              </a:solidFill>
            </a:endParaRPr>
          </a:p>
          <a:p>
            <a:pPr marL="274320" lvl="1" indent="-274320" algn="l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900" dirty="0">
                <a:solidFill>
                  <a:schemeClr val="tx1"/>
                </a:solidFill>
              </a:rPr>
              <a:t> Organização dos </a:t>
            </a:r>
            <a:r>
              <a:rPr lang="pt-BR" sz="2900" dirty="0" smtClean="0">
                <a:solidFill>
                  <a:schemeClr val="tx1"/>
                </a:solidFill>
              </a:rPr>
              <a:t>registros.</a:t>
            </a:r>
            <a:endParaRPr lang="pt-BR" sz="29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71600" y="116632"/>
            <a:ext cx="749808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b="1" smtClean="0">
                <a:solidFill>
                  <a:srgbClr val="FF0000"/>
                </a:solidFill>
                <a:effectLst/>
              </a:rPr>
              <a:t>Metodologia/Ações</a:t>
            </a:r>
            <a:endParaRPr lang="pt-BR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86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285860"/>
            <a:ext cx="8928992" cy="53835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pt-BR" sz="2600" cap="none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600" cap="none" spc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600" cap="none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Engajamento público </a:t>
            </a:r>
            <a:endParaRPr lang="pt-BR" sz="2600" cap="none" spc="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600" cap="none" spc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lvl="1" indent="-274320" algn="l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900" dirty="0">
                <a:solidFill>
                  <a:schemeClr val="tx1"/>
                </a:solidFill>
              </a:rPr>
              <a:t>   Reunião de orientação com os familiares.</a:t>
            </a:r>
          </a:p>
          <a:p>
            <a:pPr marL="274320" lvl="1" indent="-274320" algn="l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900" dirty="0">
                <a:solidFill>
                  <a:schemeClr val="tx1"/>
                </a:solidFill>
              </a:rPr>
              <a:t>   Manutenção dos registros atualizados.</a:t>
            </a:r>
          </a:p>
          <a:p>
            <a:pPr marL="274320" lvl="1" indent="-274320" algn="l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900" dirty="0">
                <a:solidFill>
                  <a:schemeClr val="tx1"/>
                </a:solidFill>
              </a:rPr>
              <a:t>   Participação da comunidade nos encontros comunitários e nas atividades da UBS.</a:t>
            </a:r>
          </a:p>
          <a:p>
            <a:pPr algn="just">
              <a:buSzPct val="300000"/>
              <a:buFont typeface="Wingdings 2"/>
              <a:buChar char="•"/>
            </a:pPr>
            <a:endParaRPr lang="pt-BR" sz="20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972156" y="1285860"/>
            <a:ext cx="3886124" cy="487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15616" y="258060"/>
            <a:ext cx="749808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b="1" smtClean="0">
                <a:solidFill>
                  <a:srgbClr val="FF0000"/>
                </a:solidFill>
                <a:effectLst/>
              </a:rPr>
              <a:t>Metodologia/Ações</a:t>
            </a:r>
            <a:endParaRPr lang="pt-BR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59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815" y="1401060"/>
            <a:ext cx="8928992" cy="53835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pt-BR" sz="2600" cap="none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600" cap="none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2600" cap="none" spc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prática </a:t>
            </a:r>
            <a:r>
              <a:rPr lang="pt-BR" sz="2600" cap="none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clínica</a:t>
            </a:r>
          </a:p>
          <a:p>
            <a:pPr lvl="0" algn="just"/>
            <a:endParaRPr lang="pt-BR" sz="2600" cap="none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lvl="1" indent="-274320" algn="l">
              <a:lnSpc>
                <a:spcPct val="8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900" dirty="0">
                <a:solidFill>
                  <a:schemeClr val="tx1"/>
                </a:solidFill>
              </a:rPr>
              <a:t>Qualificação da equipe capacitações.</a:t>
            </a:r>
          </a:p>
          <a:p>
            <a:pPr marL="274320" lvl="1" indent="-274320" algn="l">
              <a:lnSpc>
                <a:spcPct val="8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900" dirty="0">
                <a:solidFill>
                  <a:schemeClr val="tx1"/>
                </a:solidFill>
              </a:rPr>
              <a:t> Orientações a comunidade nos grupos </a:t>
            </a:r>
            <a:r>
              <a:rPr lang="pt-BR" sz="2900" dirty="0" smtClean="0">
                <a:solidFill>
                  <a:schemeClr val="tx1"/>
                </a:solidFill>
              </a:rPr>
              <a:t>de hipertensos e </a:t>
            </a:r>
            <a:r>
              <a:rPr lang="pt-BR" sz="2900" dirty="0" err="1" smtClean="0">
                <a:solidFill>
                  <a:schemeClr val="tx1"/>
                </a:solidFill>
              </a:rPr>
              <a:t>diabeticos</a:t>
            </a:r>
            <a:r>
              <a:rPr lang="pt-BR" sz="2900" dirty="0" smtClean="0">
                <a:solidFill>
                  <a:schemeClr val="tx1"/>
                </a:solidFill>
              </a:rPr>
              <a:t>..</a:t>
            </a:r>
            <a:endParaRPr lang="pt-BR" sz="2900" dirty="0">
              <a:solidFill>
                <a:schemeClr val="tx1"/>
              </a:solidFill>
            </a:endParaRPr>
          </a:p>
          <a:p>
            <a:pPr marL="274320" lvl="1" indent="-274320" algn="l">
              <a:lnSpc>
                <a:spcPct val="8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sz="2900" dirty="0">
                <a:solidFill>
                  <a:schemeClr val="tx1"/>
                </a:solidFill>
              </a:rPr>
              <a:t> Registros </a:t>
            </a:r>
            <a:r>
              <a:rPr lang="pt-BR" sz="2900" dirty="0" smtClean="0">
                <a:solidFill>
                  <a:schemeClr val="tx1"/>
                </a:solidFill>
              </a:rPr>
              <a:t>adequados, atualizados </a:t>
            </a:r>
            <a:r>
              <a:rPr lang="pt-BR" sz="2900" dirty="0">
                <a:solidFill>
                  <a:schemeClr val="tx1"/>
                </a:solidFill>
              </a:rPr>
              <a:t>e revisados pelo medico e enfermeira.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972156" y="1285860"/>
            <a:ext cx="3886124" cy="487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15616" y="258060"/>
            <a:ext cx="749808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b="1" dirty="0" smtClean="0">
                <a:solidFill>
                  <a:srgbClr val="FF0000"/>
                </a:solidFill>
                <a:effectLst/>
              </a:rPr>
              <a:t>Metodologia/Ações</a:t>
            </a:r>
            <a:endParaRPr lang="pt-BR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40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u="sng" dirty="0" smtClean="0">
                <a:solidFill>
                  <a:srgbClr val="FF0000"/>
                </a:solidFill>
              </a:rPr>
              <a:t>Logística</a:t>
            </a:r>
            <a:endParaRPr lang="pt-BR" sz="4000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Protocolo: </a:t>
            </a:r>
            <a:r>
              <a:rPr lang="pt-BR" b="1" dirty="0" smtClean="0"/>
              <a:t>Envelhecimento </a:t>
            </a:r>
            <a:r>
              <a:rPr lang="pt-BR" b="1" dirty="0"/>
              <a:t>e saúde da pessoa idosa</a:t>
            </a:r>
            <a:r>
              <a:rPr lang="pt-BR" dirty="0"/>
              <a:t> / Ministério da Saúde, Secretaria de Atenção à Saúde, Departamento de Atenção Básica – Brasília: Ministério da Saúde, 2007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Ficha Espelho disponibilizada pelo curso.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Planilha coleta de dados disponibilizada pelo curso.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18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u="sng" dirty="0" smtClean="0">
                <a:solidFill>
                  <a:srgbClr val="FF0000"/>
                </a:solidFill>
              </a:rPr>
              <a:t>Logística</a:t>
            </a:r>
            <a:endParaRPr lang="pt-BR" sz="4000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928992" cy="5184576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Capacitação dos profissionais e ACS.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Acolhimento adequado aos usuários com preenchimento de dados.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Atendimento diferenciado e de qualidade nas consultas.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Pedido de exames complementares, educação para a saúde individual nas consultas com o medico.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Agendamento de consultas pela recepcionista.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Monitoramento de dados da intervenção pelo medico e enfermeira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94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u="sng" dirty="0" smtClean="0">
                <a:solidFill>
                  <a:srgbClr val="FF0000"/>
                </a:solidFill>
              </a:rPr>
              <a:t>Objetivo geral:</a:t>
            </a:r>
            <a:endParaRPr lang="pt-BR" sz="4000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da Atenção à Saúde dos Idosos na UBS Nonoai, Nonoai/ RS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32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OBJETIVOS ESPECÍFICOS/METAS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37430" y="1268760"/>
            <a:ext cx="8503920" cy="511256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Objetivo </a:t>
            </a:r>
            <a:r>
              <a:rPr lang="pt-BR" sz="2400" b="1" dirty="0">
                <a:solidFill>
                  <a:srgbClr val="FF0000"/>
                </a:solidFill>
              </a:rPr>
              <a:t>1</a:t>
            </a:r>
            <a:r>
              <a:rPr lang="pt-BR" sz="2400" b="1" dirty="0" smtClean="0"/>
              <a:t>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do Programa de Saúde do Idoso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/>
          </a:p>
          <a:p>
            <a:r>
              <a:rPr lang="pt-BR" sz="2400" b="1" dirty="0"/>
              <a:t>Meta 1.1</a:t>
            </a:r>
            <a:r>
              <a:rPr lang="pt-BR" sz="2400" b="1" dirty="0" smtClean="0"/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atenção à saúde do idoso da área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saúde para 100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83065482"/>
              </p:ext>
            </p:extLst>
          </p:nvPr>
        </p:nvGraphicFramePr>
        <p:xfrm>
          <a:off x="1457042" y="2708920"/>
          <a:ext cx="6264696" cy="261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611560" y="5484892"/>
            <a:ext cx="8224592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59410" algn="just">
              <a:lnSpc>
                <a:spcPct val="150000"/>
              </a:lnSpc>
              <a:spcAft>
                <a:spcPts val="0"/>
              </a:spcAft>
              <a:tabLst>
                <a:tab pos="4860925" algn="l"/>
              </a:tabLst>
            </a:pPr>
            <a:r>
              <a:rPr lang="pt-BR" sz="1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1: Cobertura do programa de atenção à saúde do idoso na unidade de saúde Nonoai /RS, 2015.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OBJETIVOS ESPECÍFICOS/METAS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idoso na Unidade de Saúde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Multidimensional Rápida de 100% dos idosos da área de abrangência utilizando como modelo a proposta de avaliação do Ministério da Saúde.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100% das consultas, incluindo exame físico dos pés, com palpação dos pulsos tibial posterior e pedioso e medida da sensibilidade a cada 3 meses para diabéticos.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2.3: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a solicitação de exames complementares periódicos em 100% dos idosos hipertensos e/ou diabéticos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2.4: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a 100% dos idosos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93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sz="2400" dirty="0" smtClean="0"/>
          </a:p>
          <a:p>
            <a:pPr algn="just"/>
            <a:r>
              <a:rPr lang="pt-BR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IMPORTÂNCIA DA AÇÃO </a:t>
            </a:r>
            <a:r>
              <a:rPr lang="pt-B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PROGRAMÁTICA</a:t>
            </a:r>
            <a:r>
              <a:rPr lang="pt-BR" sz="2400" b="1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Idosos: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faixa etária mais predominante a nível mundial.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Prevenção, detecção precoce, controle e tratamento das complicações das doenças de base.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Mudanças nos estilos de vida.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Saúde da família.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APS.</a:t>
            </a:r>
          </a:p>
          <a:p>
            <a:r>
              <a:rPr lang="pt-BR" sz="2400" dirty="0"/>
              <a:t>Garantir a Saúde do Idoso mediante assistência domiciliar.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a saúde bucal.</a:t>
            </a:r>
          </a:p>
          <a:p>
            <a:pPr algn="just"/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</a:t>
            </a:r>
            <a:endParaRPr 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503920" cy="5256584"/>
          </a:xfrm>
        </p:spPr>
        <p:txBody>
          <a:bodyPr>
            <a:normAutofit fontScale="92500" lnSpcReduction="10000"/>
          </a:bodyPr>
          <a:lstStyle/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2.5: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Cadastrar 100% dos idosos acamados ou com problemas de locomoção 2.5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Meta:2. 6. 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ealizar visita domiciliar a 100% dos idosos acamados ou com problemas de locomoção.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Meta: 2.7.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Rastrear 100% dos idosos para Hipertensão Arterial Sistêmica (HAS).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Meta: 2.8.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Rastrear 100% dos idosos com pressão arterial sustentada maior que 135/80 mmHg ou com diagnóstico de hipertensão arterial para Diabetes Mellitus (DM).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Meta:2.9.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dos idosos.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2.10: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a primeira consulta odontológica para 100% dos idosos.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993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de idosos com Avaliação Multidisciplinar Rápida em Dia.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com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exame clinico apropriado em dia.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548680"/>
            <a:ext cx="8534400" cy="1224136"/>
          </a:xfrm>
        </p:spPr>
        <p:txBody>
          <a:bodyPr>
            <a:no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99,6% =808 idosos.</a:t>
            </a:r>
            <a:b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9302343"/>
              </p:ext>
            </p:extLst>
          </p:nvPr>
        </p:nvGraphicFramePr>
        <p:xfrm>
          <a:off x="301625" y="1628800"/>
          <a:ext cx="8446839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683568" y="4941168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59410" algn="just">
              <a:lnSpc>
                <a:spcPct val="150000"/>
              </a:lnSpc>
              <a:spcAft>
                <a:spcPts val="0"/>
              </a:spcAft>
              <a:tabLst>
                <a:tab pos="4860925" algn="l"/>
              </a:tabLst>
            </a:pPr>
            <a:r>
              <a:rPr lang="pt-BR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pt-BR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pt-BR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de idosos hipertensos e ou diabéticos com solicitação de exames complementares periódicos em dia. </a:t>
            </a:r>
            <a:r>
              <a:rPr lang="pt-BR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Nonoai</a:t>
            </a:r>
            <a:r>
              <a:rPr lang="pt-BR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/RS, 2015.</a:t>
            </a: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85,2%=792 idosos.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04155852"/>
              </p:ext>
            </p:extLst>
          </p:nvPr>
        </p:nvGraphicFramePr>
        <p:xfrm>
          <a:off x="301625" y="1527175"/>
          <a:ext cx="8504238" cy="341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301752" y="5157192"/>
            <a:ext cx="83026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539115" algn="just">
              <a:lnSpc>
                <a:spcPct val="115000"/>
              </a:lnSpc>
              <a:spcAft>
                <a:spcPts val="0"/>
              </a:spcAft>
              <a:tabLst>
                <a:tab pos="4860925" algn="l"/>
              </a:tabLst>
            </a:pPr>
            <a:r>
              <a:rPr lang="pt-BR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</a:t>
            </a:r>
            <a:r>
              <a:rPr lang="pt-BR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lang="pt-BR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Proporção de idosos com prescrição de medicamentos de farmácia popular priorizada. </a:t>
            </a:r>
            <a:r>
              <a:rPr lang="pt-BR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Nonoai</a:t>
            </a:r>
            <a:r>
              <a:rPr lang="pt-BR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/RS, 2015.</a:t>
            </a:r>
            <a:endParaRPr lang="pt-B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Resultados: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acamados ou com problemas de locomoção cadastrados.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proporção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acamados ou com problemas de locomoção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visita domiciliar.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verificação da pressão arterial na ultima consulta.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rastreados para diabetes.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proporção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idosos com avaliação da necessidade de atendimento odontológico.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93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72,8% =675 idosos.</a:t>
            </a:r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9944518"/>
              </p:ext>
            </p:extLst>
          </p:nvPr>
        </p:nvGraphicFramePr>
        <p:xfrm>
          <a:off x="301625" y="1527175"/>
          <a:ext cx="8504238" cy="334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01752" y="5157192"/>
            <a:ext cx="8534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719455" algn="just">
              <a:lnSpc>
                <a:spcPct val="115000"/>
              </a:lnSpc>
              <a:spcAft>
                <a:spcPts val="0"/>
              </a:spcAft>
              <a:tabLst>
                <a:tab pos="4860925" algn="l"/>
              </a:tabLst>
            </a:pPr>
            <a:r>
              <a:rPr lang="pt-BR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</a:t>
            </a:r>
            <a:r>
              <a:rPr lang="pt-BR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4: </a:t>
            </a:r>
            <a:r>
              <a:rPr lang="pt-BR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Proporção de idosos com primeira consulta odontológica programada. </a:t>
            </a:r>
            <a:r>
              <a:rPr lang="pt-BR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Nonoai</a:t>
            </a:r>
            <a:r>
              <a:rPr lang="pt-BR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/RS, 2015.</a:t>
            </a:r>
            <a:endParaRPr lang="pt-B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OBJETIVOS ESPECÍFICOS/METAS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572000"/>
          </a:xfrm>
        </p:spPr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dos idosos ao Programa de Saúde do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Idoso.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Buscar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dos idosos faltosos às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consultas programadas.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de idosos faltosos que receberam busca ativa.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1993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OBJETIVOS ESPECÍFICOS/METAS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4.1: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Manter registro específico de 100% das pessoas idosas.</a:t>
            </a:r>
          </a:p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4.2: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Distribuir a Caderneta de Saúde da Pessoa Idosa a100% dos idosos cadastrados</a:t>
            </a:r>
          </a:p>
          <a:p>
            <a:endParaRPr lang="pt-BR" sz="2000" dirty="0" smtClean="0"/>
          </a:p>
          <a:p>
            <a:pPr marL="0" indent="0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951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pt-BR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com registro na ficha espelho em dia.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com caderneta de saúde da pessoa idosa.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OBJETIVOS ESPECÍFICOS/METAS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3200" b="1" u="sng" dirty="0" smtClean="0">
                <a:solidFill>
                  <a:srgbClr val="FF0000"/>
                </a:solidFill>
              </a:rPr>
              <a:t>Objetivo 5</a:t>
            </a:r>
            <a:r>
              <a:rPr lang="pt-BR" sz="3200" b="1" dirty="0" smtClean="0"/>
              <a:t>: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Mapear os idosos de risco da área de abrangência.</a:t>
            </a:r>
          </a:p>
          <a:p>
            <a:pPr marL="0" indent="0">
              <a:buNone/>
            </a:pP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: 5.1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Rastrear 100% das pessoas idosas para risco de morbimortalidade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Meta: 5.2.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Investigar a presença de indicadores de fragilização na velhice em 100% das pessoas idosas.</a:t>
            </a:r>
          </a:p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Meta: 5.3.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Avaliar a rede social de 100% dos idosos.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291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5472608"/>
          </a:xfrm>
        </p:spPr>
        <p:txBody>
          <a:bodyPr/>
          <a:lstStyle/>
          <a:p>
            <a:pPr algn="just"/>
            <a:r>
              <a:rPr lang="pt-B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CARACTERIZAÇÃO DO MUNICÍPIO</a:t>
            </a:r>
            <a:r>
              <a:rPr lang="pt-BR" sz="2400" b="1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pt-BR" sz="2400" b="1" dirty="0" smtClean="0">
              <a:solidFill>
                <a:srgbClr val="4F271C">
                  <a:satMod val="13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Área:  </a:t>
            </a:r>
            <a:r>
              <a:rPr lang="pt-BR" alt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469,313 </a:t>
            </a:r>
            <a:r>
              <a:rPr lang="pt-BR" alt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KM</a:t>
            </a:r>
            <a:r>
              <a:rPr lang="pt-BR" altLang="pt-BR" sz="2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2;</a:t>
            </a:r>
            <a:endParaRPr lang="pt-BR" altLang="pt-BR" sz="2400" baseline="30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Distancia até </a:t>
            </a:r>
            <a:r>
              <a:rPr lang="pt-BR" alt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alt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capital:  </a:t>
            </a:r>
            <a:r>
              <a:rPr lang="pt-BR" alt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416 </a:t>
            </a:r>
            <a:r>
              <a:rPr lang="pt-BR" alt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km;</a:t>
            </a:r>
            <a:endParaRPr lang="pt-BR" alt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População: 12074 habitantes</a:t>
            </a:r>
            <a:r>
              <a:rPr lang="pt-BR" sz="2400" dirty="0" smtClean="0"/>
              <a:t> </a:t>
            </a:r>
            <a:r>
              <a:rPr lang="pt-BR" sz="2400" dirty="0"/>
              <a:t>(IBGE, 2015</a:t>
            </a:r>
            <a:r>
              <a:rPr lang="pt-BR" sz="2400" dirty="0" smtClean="0"/>
              <a:t>)</a:t>
            </a:r>
            <a:r>
              <a:rPr lang="pt-BR" alt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Mistura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alemães, polacos, italianos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brasileiros.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Área rural: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maior extensão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territorial.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Base econômica: Agricultura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 UBS tradicionais com ESF 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cidade;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Aguas do Rio Uruguai e que faz divisa fluvial com o estado de Santa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Catarina.</a:t>
            </a: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2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 avaliação de risco para morbimortalidade em dia.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 avaliação para fragilização na velhice em dia.</a:t>
            </a:r>
            <a:endParaRPr lang="pt-BR" sz="2800" dirty="0"/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 avaliação de rede social em dia.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OBJETIVOS ESPECÍFICOS/METAS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</a:rPr>
              <a:t>Objetivo 6</a:t>
            </a:r>
            <a:r>
              <a:rPr lang="pt-BR" sz="2400" b="1" dirty="0" smtClean="0"/>
              <a:t>: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Promover a saúde dos idosos 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/>
              <a:t>Meta 6.1: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para hábitos alimentares saudáveis a 100% das pessoas idosas.</a:t>
            </a:r>
          </a:p>
          <a:p>
            <a:pPr algn="just"/>
            <a:r>
              <a:rPr lang="pt-BR" sz="2400" b="1" dirty="0" smtClean="0"/>
              <a:t>Meta 6.2: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para a prática regular de atividade física a 100% idosos.</a:t>
            </a:r>
          </a:p>
          <a:p>
            <a:r>
              <a:rPr lang="pt-BR" sz="2800" b="1" dirty="0"/>
              <a:t>Meta 6.3: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orientações sobre higiene bucal (incluindo higiene de próteses dentárias) para 100% dos idosos cadastrados.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291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 receberam orientação nutricional para hábitos saudáveis.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Meta de </a:t>
            </a: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alcançada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na proporção de idosos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 receberam orientação sobre prática de atividade física regular.</a:t>
            </a: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35291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72,8% =675 idosos.</a:t>
            </a:r>
            <a:r>
              <a:rPr lang="pt-BR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3891209"/>
              </p:ext>
            </p:extLst>
          </p:nvPr>
        </p:nvGraphicFramePr>
        <p:xfrm>
          <a:off x="301625" y="1527175"/>
          <a:ext cx="8504238" cy="363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67544" y="5373216"/>
            <a:ext cx="8534400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539115" algn="just">
              <a:lnSpc>
                <a:spcPct val="115000"/>
              </a:lnSpc>
              <a:spcAft>
                <a:spcPts val="0"/>
              </a:spcAft>
              <a:tabLst>
                <a:tab pos="4860925" algn="l"/>
                <a:tab pos="5220970" algn="l"/>
              </a:tabLst>
            </a:pPr>
            <a:r>
              <a:rPr lang="pt-BR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</a:t>
            </a:r>
            <a:r>
              <a:rPr lang="pt-BR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5: </a:t>
            </a:r>
            <a:r>
              <a:rPr lang="pt-BR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Proporção de idosos com orientação individual de cuidados de saúde bucal em dia. </a:t>
            </a:r>
            <a:r>
              <a:rPr lang="pt-BR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Nonoai /</a:t>
            </a:r>
            <a:r>
              <a:rPr lang="pt-BR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RS, 2015.</a:t>
            </a:r>
            <a:endParaRPr lang="pt-BR" sz="2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marR="359410" algn="just">
              <a:lnSpc>
                <a:spcPct val="150000"/>
              </a:lnSpc>
              <a:spcAft>
                <a:spcPts val="0"/>
              </a:spcAft>
              <a:tabLst>
                <a:tab pos="4860925" algn="l"/>
              </a:tabLst>
            </a:pP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solidFill>
                  <a:srgbClr val="FF0000"/>
                </a:solidFill>
              </a:rPr>
              <a:t>Dificuldades na meta de cobertura: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Falta de profissionais na ESF. </a:t>
            </a:r>
          </a:p>
          <a:p>
            <a:r>
              <a:rPr lang="pt-BR" dirty="0" smtClean="0"/>
              <a:t>Falta de consultórios para consultas odontológicas.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u="sng" dirty="0" smtClean="0"/>
          </a:p>
        </p:txBody>
      </p:sp>
    </p:spTree>
    <p:extLst>
      <p:ext uri="{BB962C8B-B14F-4D97-AF65-F5344CB8AC3E}">
        <p14:creationId xmlns:p14="http://schemas.microsoft.com/office/powerpoint/2010/main" val="31007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FF0000"/>
                </a:solidFill>
              </a:rPr>
              <a:t>Discussão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da intervenção para a </a:t>
            </a:r>
            <a:r>
              <a:rPr lang="pt-B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Ampliação da cobertura dos idosos.</a:t>
            </a:r>
          </a:p>
          <a:p>
            <a:pPr>
              <a:lnSpc>
                <a:spcPct val="17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Qualificação da atenção com destaque para ampliação dos exames laboratoriais, eletrocardiograma, a realização do teste de glicemia na hora da consulta e avaliação de risco e fragilização para a velhice.</a:t>
            </a:r>
          </a:p>
          <a:p>
            <a:pPr>
              <a:lnSpc>
                <a:spcPct val="17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Atenção redobrada na hora de classificar os usuários como de alto risco e aqueles com cifras de pressão e glicose alta.</a:t>
            </a:r>
          </a:p>
          <a:p>
            <a:pPr>
              <a:lnSpc>
                <a:spcPct val="17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Melhorou a dinâmica da UBS desde a porta de entrada, triagem e orientações. </a:t>
            </a:r>
          </a:p>
          <a:p>
            <a:pPr>
              <a:lnSpc>
                <a:spcPct val="17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União dos profissionais da saúde para garantir os resultados positivos da intervenção.</a:t>
            </a:r>
          </a:p>
        </p:txBody>
      </p:sp>
    </p:spTree>
    <p:extLst>
      <p:ext uri="{BB962C8B-B14F-4D97-AF65-F5344CB8AC3E}">
        <p14:creationId xmlns:p14="http://schemas.microsoft.com/office/powerpoint/2010/main" val="7968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FF0000"/>
                </a:solidFill>
              </a:rPr>
              <a:t>Discussão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o </a:t>
            </a:r>
            <a:r>
              <a:rPr lang="pt-BR" sz="2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r>
              <a:rPr lang="pt-BR" sz="2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Promoveu o trabalho em equipe.</a:t>
            </a:r>
          </a:p>
          <a:p>
            <a:pPr algn="just">
              <a:lnSpc>
                <a:spcPct val="160000"/>
              </a:lnSpc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Relação direita medico-usuário-enfermeira-técnicas de enfermagem.</a:t>
            </a:r>
          </a:p>
          <a:p>
            <a:pPr algn="just">
              <a:lnSpc>
                <a:spcPct val="160000"/>
              </a:lnSpc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Retroalimentação entre médicos, enfermeiras, nutricionistas e dentistas.</a:t>
            </a:r>
          </a:p>
          <a:p>
            <a:pPr algn="just">
              <a:lnSpc>
                <a:spcPct val="160000"/>
              </a:lnSpc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Participação ativa de todos os componentes da equipe.</a:t>
            </a:r>
          </a:p>
          <a:p>
            <a:pPr algn="just">
              <a:lnSpc>
                <a:spcPct val="160000"/>
              </a:lnSpc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 melhoria do registro e o agendamento dos Hipertensos e Diabéticos aperfeiçoaram a agenda para a atenção à demanda espontânea.</a:t>
            </a:r>
          </a:p>
          <a:p>
            <a:pPr algn="just">
              <a:lnSpc>
                <a:spcPct val="160000"/>
              </a:lnSpc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Envolvimento da equipe no processo de trabalho.</a:t>
            </a:r>
          </a:p>
          <a:p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901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FF0000"/>
                </a:solidFill>
              </a:rPr>
              <a:t>Discussão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da intervenção para a </a:t>
            </a:r>
            <a:r>
              <a:rPr lang="pt-B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Satisfação com a prioridade no atendimento.</a:t>
            </a:r>
          </a:p>
          <a:p>
            <a:pPr>
              <a:lnSpc>
                <a:spcPct val="16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Visitas domiciliares aos idosos acamados e com problemas de locomoção.</a:t>
            </a:r>
          </a:p>
          <a:p>
            <a:pPr>
              <a:lnSpc>
                <a:spcPct val="16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Boa cobertura.</a:t>
            </a:r>
          </a:p>
          <a:p>
            <a:pPr>
              <a:lnSpc>
                <a:spcPct val="16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Aprendizado sobre os fatores de risco e prevenção as quedas.</a:t>
            </a:r>
          </a:p>
          <a:p>
            <a:pPr>
              <a:lnSpc>
                <a:spcPct val="16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Atividades de educação para a saúde.</a:t>
            </a:r>
          </a:p>
          <a:p>
            <a:pPr>
              <a:lnSpc>
                <a:spcPct val="16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Maior aproximação dos membros das famílias.</a:t>
            </a:r>
          </a:p>
          <a:p>
            <a:pPr>
              <a:lnSpc>
                <a:spcPct val="16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Melhoras na compreensão das pessoas idosas.</a:t>
            </a:r>
          </a:p>
          <a:p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777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Nível de incorporação a rotina do serviço: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1178376" y="1412776"/>
            <a:ext cx="7498080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Intervenção  incorporada a rotina do serviço.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Melhorias na disponibilidade de carros para movimentar a equipe e os dentistas para as visitas domiciliares.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Intenções que nosso projeto se espalhe também a outras Unidades.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Melhor saúde na nossa comunidade.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Ampliação a outros públicos alvo.</a:t>
            </a:r>
          </a:p>
        </p:txBody>
      </p:sp>
    </p:spTree>
    <p:extLst>
      <p:ext uri="{BB962C8B-B14F-4D97-AF65-F5344CB8AC3E}">
        <p14:creationId xmlns:p14="http://schemas.microsoft.com/office/powerpoint/2010/main" val="22791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Reflexão crítica sobre aprendizagem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1178376" y="1412776"/>
            <a:ext cx="749808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Expectativas iniciais: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Conhecer as principais doenças e grupos de riscos presentes em Nonoai.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Conhecer as condições de saúde pública que a intervenção iria abordar na minha comunidade para melhorar a saúde da minha população.</a:t>
            </a:r>
          </a:p>
        </p:txBody>
      </p:sp>
    </p:spTree>
    <p:extLst>
      <p:ext uri="{BB962C8B-B14F-4D97-AF65-F5344CB8AC3E}">
        <p14:creationId xmlns:p14="http://schemas.microsoft.com/office/powerpoint/2010/main" val="10249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Nonoai: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54501" cy="4824536"/>
          </a:xfrm>
        </p:spPr>
      </p:pic>
    </p:spTree>
    <p:extLst>
      <p:ext uri="{BB962C8B-B14F-4D97-AF65-F5344CB8AC3E}">
        <p14:creationId xmlns:p14="http://schemas.microsoft.com/office/powerpoint/2010/main" val="17862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640960" cy="665185"/>
          </a:xfrm>
        </p:spPr>
        <p:txBody>
          <a:bodyPr>
            <a:no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Significado do curso para minha pratica profissional: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405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Melhoras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língua portuguesa, na hora de  escrever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facilitou a leitura dos protocolos preconizados pelo Ministério da Saúde do Brasil.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Contribuiu com a experiência de viver um trabalho em equipe.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Programação e realização de visitas domiciliares.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Conhecer a realidade das condições de vida das pessoas da área de abrangência.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Conhecer a população que frequenta a UBS.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01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6396"/>
          </a:xfrm>
        </p:spPr>
        <p:txBody>
          <a:bodyPr>
            <a:norm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Aprendizados mais relevantes: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4665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Não adianta ter todos os recursos, se não existir equipe concentrada em fazer acontecer a intervenção.</a:t>
            </a:r>
          </a:p>
          <a:p>
            <a:pPr algn="just">
              <a:lnSpc>
                <a:spcPct val="17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meu atendimento na UBS precisa de um envolvimento além do consultório.</a:t>
            </a:r>
          </a:p>
          <a:p>
            <a:pPr algn="just">
              <a:lnSpc>
                <a:spcPct val="17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Precisamos sempre manter a disciplina na realização dos objetivos.</a:t>
            </a:r>
          </a:p>
          <a:p>
            <a:pPr algn="just">
              <a:lnSpc>
                <a:spcPct val="17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Precisamos mostrar aos usuários quem realmente somos, necessitamos mostrar carinho para com eles, ensinando não só o lado médico e sim o lado humanista da gente para que se sintam confiantes e nos permitam “cuidar” deles.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53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lita helena\Desktop\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3" y="2996952"/>
            <a:ext cx="4814800" cy="3827125"/>
          </a:xfrm>
          <a:prstGeom prst="rect">
            <a:avLst/>
          </a:prstGeom>
          <a:noFill/>
        </p:spPr>
      </p:pic>
      <p:pic>
        <p:nvPicPr>
          <p:cNvPr id="5" name="Picture 4" descr="C:\Users\talita helena\Desktop\saude-da-fami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356992"/>
            <a:ext cx="4139952" cy="3455043"/>
          </a:xfrm>
          <a:prstGeom prst="rect">
            <a:avLst/>
          </a:prstGeom>
          <a:noFill/>
        </p:spPr>
      </p:pic>
      <p:pic>
        <p:nvPicPr>
          <p:cNvPr id="6" name="Picture 2" descr="C:\Users\talita helena\Desktop\Logo_UNA-SUS_Vertical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95936" cy="2996952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580112" y="378336"/>
            <a:ext cx="2761084" cy="2186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28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311024"/>
            <a:ext cx="8503920" cy="50703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b="1" dirty="0">
                <a:solidFill>
                  <a:srgbClr val="FF0000"/>
                </a:solidFill>
              </a:rPr>
              <a:t>Caracterização	</a:t>
            </a:r>
            <a:r>
              <a:rPr lang="pt-BR" b="1" dirty="0" smtClean="0">
                <a:solidFill>
                  <a:srgbClr val="FF0000"/>
                </a:solidFill>
              </a:rPr>
              <a:t>da UBS</a:t>
            </a:r>
          </a:p>
          <a:p>
            <a:pPr marL="82296" indent="0">
              <a:buNone/>
            </a:pPr>
            <a:r>
              <a:rPr lang="pt-BR" b="1" dirty="0">
                <a:solidFill>
                  <a:srgbClr val="FF0000"/>
                </a:solidFill>
              </a:rPr>
              <a:t>	</a:t>
            </a:r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UBS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urbana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atenção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misto 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Tradicional com ESF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Equipes Saúde da família.</a:t>
            </a:r>
          </a:p>
          <a:p>
            <a:pPr marL="0" indent="0" algn="just">
              <a:buNone/>
            </a:pP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ESF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incompleta: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 médicos de família, 1 ginecologista,1 pediatra,1 nutricionista,2 fisioterapeutas,2 enfermeiras,4 técnicas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enfermagem,1 farmacêutica,19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ACS,1 assistente social, 3 administradores,3 recepcionistas,6 motoristas e 2 auxiliares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farmácia.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86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b="1" dirty="0" smtClean="0">
                <a:solidFill>
                  <a:srgbClr val="FF0000"/>
                </a:solidFill>
              </a:rPr>
              <a:t>Caracterização</a:t>
            </a:r>
            <a:r>
              <a:rPr lang="pt-BR" b="1" dirty="0">
                <a:solidFill>
                  <a:srgbClr val="FF0000"/>
                </a:solidFill>
              </a:rPr>
              <a:t>	</a:t>
            </a:r>
            <a:r>
              <a:rPr lang="pt-BR" b="1" dirty="0" smtClean="0">
                <a:solidFill>
                  <a:srgbClr val="FF0000"/>
                </a:solidFill>
              </a:rPr>
              <a:t>da UBS</a:t>
            </a:r>
          </a:p>
          <a:p>
            <a:pPr marL="82296" indent="0">
              <a:buNone/>
            </a:pPr>
            <a:r>
              <a:rPr lang="pt-BR" b="1" dirty="0">
                <a:solidFill>
                  <a:srgbClr val="FF0000"/>
                </a:solidFill>
              </a:rPr>
              <a:t>	</a:t>
            </a: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opulação 12074 pessoas: Urbana/Rural.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Temos cadastrados: 930 Idosos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Estimativa do CAP: 930.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Realidade do município: 1237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tem Saúde Bucal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Há NASF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Fácil acesso para usuários da zona rural.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Vinculada ao SUS pela prefeitura.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/>
              <a:t/>
            </a:r>
            <a:br>
              <a:rPr lang="pt-BR" sz="4000" dirty="0"/>
            </a:br>
            <a:r>
              <a:rPr lang="pt-B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Antes da intervenção: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2800" dirty="0"/>
              <a:t>Idosos atendidos quando procuravam na fila da UBS</a:t>
            </a:r>
            <a:r>
              <a:rPr lang="pt-BR" sz="2800" dirty="0" smtClean="0"/>
              <a:t>.</a:t>
            </a:r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r>
              <a:rPr lang="pt-BR" sz="2800" dirty="0"/>
              <a:t>Não existia a busca</a:t>
            </a:r>
          </a:p>
          <a:p>
            <a:pPr marL="0" indent="0">
              <a:buNone/>
            </a:pPr>
            <a:r>
              <a:rPr lang="pt-BR" sz="2800" dirty="0"/>
              <a:t>ativa aos faltosos.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                                                                                               Desconhecimento </a:t>
            </a:r>
          </a:p>
          <a:p>
            <a:pPr marL="0" indent="0">
              <a:buNone/>
            </a:pPr>
            <a:r>
              <a:rPr lang="pt-BR" sz="2800" dirty="0"/>
              <a:t>                                                                                                            dos hábitos </a:t>
            </a:r>
          </a:p>
          <a:p>
            <a:pPr marL="0" indent="0">
              <a:buNone/>
            </a:pPr>
            <a:r>
              <a:rPr lang="pt-BR" sz="2800" dirty="0"/>
              <a:t>                                                                                                            alimentares.</a:t>
            </a:r>
          </a:p>
          <a:p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r>
              <a:rPr lang="pt-BR" sz="2800" dirty="0"/>
              <a:t>Desconhecimento dos                                </a:t>
            </a:r>
            <a:r>
              <a:rPr lang="pt-BR" sz="2800" dirty="0" smtClean="0"/>
              <a:t> Desconhecimento das medicações</a:t>
            </a:r>
          </a:p>
          <a:p>
            <a:pPr marL="0" indent="0">
              <a:buNone/>
            </a:pPr>
            <a:r>
              <a:rPr lang="pt-BR" sz="2800" dirty="0" smtClean="0"/>
              <a:t>fatores </a:t>
            </a:r>
            <a:r>
              <a:rPr lang="pt-BR" sz="2800" dirty="0"/>
              <a:t>de risco para                                                    em uso.</a:t>
            </a:r>
          </a:p>
          <a:p>
            <a:pPr marL="0" indent="0">
              <a:buNone/>
            </a:pPr>
            <a:r>
              <a:rPr lang="pt-BR" sz="2800" dirty="0"/>
              <a:t>doenças cardiovasculares.                                          </a:t>
            </a:r>
          </a:p>
          <a:p>
            <a:pPr algn="just"/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04864"/>
            <a:ext cx="3456384" cy="22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r>
              <a:rPr lang="pt-BR" dirty="0" smtClean="0"/>
              <a:t>As </a:t>
            </a:r>
            <a:r>
              <a:rPr lang="pt-BR" dirty="0"/>
              <a:t>ações </a:t>
            </a:r>
            <a:r>
              <a:rPr lang="pt-BR" dirty="0" smtClean="0"/>
              <a:t>foram </a:t>
            </a:r>
            <a:r>
              <a:rPr lang="pt-BR" dirty="0"/>
              <a:t>desenvolvidas nos seguintes eixos: </a:t>
            </a:r>
            <a:endParaRPr lang="pt-BR" dirty="0" smtClean="0"/>
          </a:p>
          <a:p>
            <a:r>
              <a:rPr lang="pt-BR" dirty="0"/>
              <a:t>M</a:t>
            </a:r>
            <a:r>
              <a:rPr lang="pt-BR" dirty="0" smtClean="0"/>
              <a:t>onitoramento </a:t>
            </a:r>
            <a:r>
              <a:rPr lang="pt-BR" dirty="0"/>
              <a:t>e </a:t>
            </a:r>
            <a:r>
              <a:rPr lang="pt-BR" dirty="0" smtClean="0"/>
              <a:t>avaliação</a:t>
            </a:r>
            <a:r>
              <a:rPr lang="pt-BR" dirty="0"/>
              <a:t>.</a:t>
            </a:r>
            <a:endParaRPr lang="pt-BR" dirty="0" smtClean="0"/>
          </a:p>
          <a:p>
            <a:r>
              <a:rPr lang="pt-BR" dirty="0"/>
              <a:t>O</a:t>
            </a:r>
            <a:r>
              <a:rPr lang="pt-BR" dirty="0" smtClean="0"/>
              <a:t>rganização </a:t>
            </a:r>
            <a:r>
              <a:rPr lang="pt-BR" dirty="0"/>
              <a:t>e gestão do </a:t>
            </a:r>
            <a:r>
              <a:rPr lang="pt-BR" dirty="0" smtClean="0"/>
              <a:t>serviço.</a:t>
            </a:r>
          </a:p>
          <a:p>
            <a:r>
              <a:rPr lang="pt-BR" dirty="0" smtClean="0"/>
              <a:t> </a:t>
            </a:r>
            <a:r>
              <a:rPr lang="pt-BR" dirty="0"/>
              <a:t>E</a:t>
            </a:r>
            <a:r>
              <a:rPr lang="pt-BR" dirty="0" smtClean="0"/>
              <a:t>ngajamento público. </a:t>
            </a:r>
          </a:p>
          <a:p>
            <a:r>
              <a:rPr lang="pt-BR" dirty="0"/>
              <a:t>Q</a:t>
            </a:r>
            <a:r>
              <a:rPr lang="pt-BR" dirty="0" smtClean="0"/>
              <a:t>ualificação </a:t>
            </a:r>
            <a:r>
              <a:rPr lang="pt-BR" dirty="0"/>
              <a:t>da prática clínica. </a:t>
            </a:r>
          </a:p>
        </p:txBody>
      </p:sp>
    </p:spTree>
    <p:extLst>
      <p:ext uri="{BB962C8B-B14F-4D97-AF65-F5344CB8AC3E}">
        <p14:creationId xmlns:p14="http://schemas.microsoft.com/office/powerpoint/2010/main" val="32451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Metodologia/Ações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Intervenção de 16 </a:t>
            </a:r>
            <a:r>
              <a:rPr lang="pt-BR" dirty="0" smtClean="0"/>
              <a:t>semanas.</a:t>
            </a:r>
            <a:endParaRPr lang="pt-BR" dirty="0" smtClean="0"/>
          </a:p>
          <a:p>
            <a:pPr algn="just"/>
            <a:r>
              <a:rPr lang="pt-BR" dirty="0" smtClean="0"/>
              <a:t> População alvo: Estimativa </a:t>
            </a:r>
            <a:r>
              <a:rPr lang="pt-BR" dirty="0"/>
              <a:t>de </a:t>
            </a:r>
            <a:r>
              <a:rPr lang="pt-BR" dirty="0" smtClean="0"/>
              <a:t>930.</a:t>
            </a:r>
          </a:p>
          <a:p>
            <a:pPr algn="just"/>
            <a:r>
              <a:rPr lang="pt-BR" dirty="0" smtClean="0"/>
              <a:t>Cadastro da população alvo.</a:t>
            </a:r>
          </a:p>
          <a:p>
            <a:pPr algn="just"/>
            <a:r>
              <a:rPr lang="pt-BR" dirty="0" smtClean="0"/>
              <a:t>Atendimento individual na UBS e visita domiciliar.</a:t>
            </a:r>
          </a:p>
          <a:p>
            <a:pPr algn="just"/>
            <a:r>
              <a:rPr lang="pt-BR" dirty="0" smtClean="0"/>
              <a:t>Qualificação/treinamento da equipe.</a:t>
            </a:r>
          </a:p>
          <a:p>
            <a:pPr algn="just"/>
            <a:r>
              <a:rPr lang="pt-BR" dirty="0"/>
              <a:t>Utilizamos prontuários, fichas espelho, SIAB, pastas </a:t>
            </a:r>
            <a:r>
              <a:rPr lang="pt-BR" dirty="0" smtClean="0"/>
              <a:t>dos </a:t>
            </a:r>
            <a:r>
              <a:rPr lang="pt-BR" dirty="0"/>
              <a:t>ACS.</a:t>
            </a:r>
          </a:p>
          <a:p>
            <a:pPr algn="just"/>
            <a:r>
              <a:rPr lang="pt-BR" dirty="0"/>
              <a:t>Planilha eletrônica de coleta de dados disponibilizada pelo </a:t>
            </a:r>
            <a:r>
              <a:rPr lang="pt-BR" dirty="0" smtClean="0"/>
              <a:t>curso.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6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334</TotalTime>
  <Words>1822</Words>
  <Application>Microsoft Office PowerPoint</Application>
  <PresentationFormat>Apresentação na tela (4:3)</PresentationFormat>
  <Paragraphs>283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9" baseType="lpstr">
      <vt:lpstr>Arial</vt:lpstr>
      <vt:lpstr>Calibri</vt:lpstr>
      <vt:lpstr>Georgia</vt:lpstr>
      <vt:lpstr>Times New Roman</vt:lpstr>
      <vt:lpstr>Wingdings</vt:lpstr>
      <vt:lpstr>Wingdings 2</vt:lpstr>
      <vt:lpstr>Cívico</vt:lpstr>
      <vt:lpstr>UNIVERSIDADE ABERTA DO SUS UNIVERSIDADE FEDERAL DE PELOTAS Especialização em Saúde da Família Modalidade a Distância Turma 8 </vt:lpstr>
      <vt:lpstr>INTRODUÇÃO</vt:lpstr>
      <vt:lpstr>INTRODUÇÃO</vt:lpstr>
      <vt:lpstr>Nonoai:</vt:lpstr>
      <vt:lpstr>INTRODUÇÃO</vt:lpstr>
      <vt:lpstr>INTRODUÇÃO</vt:lpstr>
      <vt:lpstr> Antes da intervenção:</vt:lpstr>
      <vt:lpstr>Metodologia</vt:lpstr>
      <vt:lpstr>Metodologia/Ações</vt:lpstr>
      <vt:lpstr>Metodologia/Ações</vt:lpstr>
      <vt:lpstr>Apresentação do PowerPoint</vt:lpstr>
      <vt:lpstr>Apresentação do PowerPoint</vt:lpstr>
      <vt:lpstr>Apresentação do PowerPoint</vt:lpstr>
      <vt:lpstr>Apresentação do PowerPoint</vt:lpstr>
      <vt:lpstr>Logística</vt:lpstr>
      <vt:lpstr>Logística</vt:lpstr>
      <vt:lpstr>Objetivo geral:</vt:lpstr>
      <vt:lpstr>OBJETIVOS ESPECÍFICOS/METAS</vt:lpstr>
      <vt:lpstr>OBJETIVOS ESPECÍFICOS/METAS</vt:lpstr>
      <vt:lpstr>OBJETIVOS ESPECÍFICOS/METAS</vt:lpstr>
      <vt:lpstr>Resultados:</vt:lpstr>
      <vt:lpstr>    Resultado:  99,6% =808 idosos.  </vt:lpstr>
      <vt:lpstr>Resultado: 85,2%=792 idosos.</vt:lpstr>
      <vt:lpstr>Resultados:</vt:lpstr>
      <vt:lpstr>Resultado: 72,8% =675 idosos. </vt:lpstr>
      <vt:lpstr>OBJETIVOS ESPECÍFICOS/METAS</vt:lpstr>
      <vt:lpstr>OBJETIVOS ESPECÍFICOS/METAS</vt:lpstr>
      <vt:lpstr>Resultados:</vt:lpstr>
      <vt:lpstr>OBJETIVOS ESPECÍFICOS/METAS</vt:lpstr>
      <vt:lpstr>Resultado: </vt:lpstr>
      <vt:lpstr>OBJETIVOS ESPECÍFICOS/METAS</vt:lpstr>
      <vt:lpstr>Resultados: </vt:lpstr>
      <vt:lpstr>Resultado:  72,8% =675 idosos. </vt:lpstr>
      <vt:lpstr>Dificuldades na meta de cobertura:</vt:lpstr>
      <vt:lpstr>Discussão</vt:lpstr>
      <vt:lpstr>Discussão</vt:lpstr>
      <vt:lpstr>Discussão</vt:lpstr>
      <vt:lpstr>Nível de incorporação a rotina do serviço:</vt:lpstr>
      <vt:lpstr>Reflexão crítica sobre aprendizagem</vt:lpstr>
      <vt:lpstr>Significado do curso para minha pratica profissional:</vt:lpstr>
      <vt:lpstr>Aprendizados mais relevantes: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Talita Helena</dc:creator>
  <cp:lastModifiedBy>osbel cabrera</cp:lastModifiedBy>
  <cp:revision>46</cp:revision>
  <dcterms:created xsi:type="dcterms:W3CDTF">2015-08-05T17:36:44Z</dcterms:created>
  <dcterms:modified xsi:type="dcterms:W3CDTF">2015-08-12T21:11:03Z</dcterms:modified>
</cp:coreProperties>
</file>