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33" r:id="rId3"/>
    <p:sldId id="299" r:id="rId4"/>
    <p:sldId id="300" r:id="rId5"/>
    <p:sldId id="301" r:id="rId6"/>
    <p:sldId id="261" r:id="rId7"/>
    <p:sldId id="263" r:id="rId8"/>
    <p:sldId id="336" r:id="rId9"/>
    <p:sldId id="262" r:id="rId10"/>
    <p:sldId id="334" r:id="rId11"/>
    <p:sldId id="264" r:id="rId12"/>
    <p:sldId id="303" r:id="rId13"/>
    <p:sldId id="324" r:id="rId14"/>
    <p:sldId id="322" r:id="rId15"/>
    <p:sldId id="346" r:id="rId16"/>
    <p:sldId id="325" r:id="rId17"/>
    <p:sldId id="326" r:id="rId18"/>
    <p:sldId id="327" r:id="rId19"/>
    <p:sldId id="328" r:id="rId20"/>
    <p:sldId id="340" r:id="rId21"/>
    <p:sldId id="341" r:id="rId22"/>
    <p:sldId id="342" r:id="rId23"/>
    <p:sldId id="343" r:id="rId24"/>
    <p:sldId id="344" r:id="rId25"/>
    <p:sldId id="345" r:id="rId26"/>
    <p:sldId id="295" r:id="rId27"/>
    <p:sldId id="296" r:id="rId28"/>
    <p:sldId id="297" r:id="rId29"/>
    <p:sldId id="298" r:id="rId30"/>
    <p:sldId id="306" r:id="rId31"/>
    <p:sldId id="307" r:id="rId32"/>
    <p:sldId id="309" r:id="rId33"/>
    <p:sldId id="329" r:id="rId34"/>
    <p:sldId id="330" r:id="rId35"/>
    <p:sldId id="331" r:id="rId36"/>
    <p:sldId id="332" r:id="rId37"/>
    <p:sldId id="335" r:id="rId38"/>
    <p:sldId id="311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7" autoAdjust="0"/>
  </p:normalViewPr>
  <p:slideViewPr>
    <p:cSldViewPr>
      <p:cViewPr>
        <p:scale>
          <a:sx n="75" d="100"/>
          <a:sy n="75" d="100"/>
        </p:scale>
        <p:origin x="-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6293922639596E-2"/>
          <c:y val="1.9931427372267278E-2"/>
          <c:w val="0.92962370607736045"/>
          <c:h val="0.91457790698152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0.18064516129032257</c:v>
                </c:pt>
                <c:pt idx="1">
                  <c:v>0.36774193548387096</c:v>
                </c:pt>
                <c:pt idx="2">
                  <c:v>0.96451612903225803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79424"/>
        <c:axId val="34713984"/>
      </c:barChart>
      <c:catAx>
        <c:axId val="346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713984"/>
        <c:crosses val="autoZero"/>
        <c:auto val="1"/>
        <c:lblAlgn val="ctr"/>
        <c:lblOffset val="100"/>
        <c:noMultiLvlLbl val="0"/>
      </c:catAx>
      <c:valAx>
        <c:axId val="3471398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679424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78113322942116"/>
          <c:y val="3.6692712601347766E-2"/>
          <c:w val="0.84623394430321819"/>
          <c:h val="0.82892785870602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0.15873015873015872</c:v>
                </c:pt>
                <c:pt idx="1">
                  <c:v>0.31746031746031744</c:v>
                </c:pt>
                <c:pt idx="2">
                  <c:v>0.92063492063492058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0592"/>
        <c:axId val="34836480"/>
      </c:barChart>
      <c:catAx>
        <c:axId val="3483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836480"/>
        <c:crosses val="autoZero"/>
        <c:auto val="1"/>
        <c:lblAlgn val="ctr"/>
        <c:lblOffset val="100"/>
        <c:noMultiLvlLbl val="0"/>
      </c:catAx>
      <c:valAx>
        <c:axId val="3483648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83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74822150420429E-2"/>
          <c:y val="6.6385749982581968E-2"/>
          <c:w val="0.88543865496426344"/>
          <c:h val="0.86427107227737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0.8392857142857143</c:v>
                </c:pt>
                <c:pt idx="1">
                  <c:v>0.7807017543859649</c:v>
                </c:pt>
                <c:pt idx="2">
                  <c:v>0.94314381270903014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46176"/>
        <c:axId val="66947712"/>
      </c:barChart>
      <c:catAx>
        <c:axId val="669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947712"/>
        <c:crosses val="autoZero"/>
        <c:auto val="1"/>
        <c:lblAlgn val="ctr"/>
        <c:lblOffset val="100"/>
        <c:noMultiLvlLbl val="0"/>
      </c:catAx>
      <c:valAx>
        <c:axId val="669477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946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9637753216346"/>
          <c:y val="2.9097235571147101E-2"/>
          <c:w val="0.86712598951881814"/>
          <c:h val="0.8752950946705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0.94827586206896552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86400"/>
        <c:axId val="34887936"/>
      </c:barChart>
      <c:catAx>
        <c:axId val="3488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87936"/>
        <c:crosses val="autoZero"/>
        <c:auto val="1"/>
        <c:lblAlgn val="ctr"/>
        <c:lblOffset val="100"/>
        <c:noMultiLvlLbl val="0"/>
      </c:catAx>
      <c:valAx>
        <c:axId val="3488793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86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2199873399977"/>
          <c:y val="2.50708011000727E-2"/>
          <c:w val="0.85111791330544806"/>
          <c:h val="0.88813182550866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0.9821428571428571</c:v>
                </c:pt>
                <c:pt idx="1">
                  <c:v>0.98245614035087714</c:v>
                </c:pt>
                <c:pt idx="2">
                  <c:v>0.98327759197324416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49408"/>
        <c:axId val="59250944"/>
      </c:barChart>
      <c:catAx>
        <c:axId val="5924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50944"/>
        <c:crosses val="autoZero"/>
        <c:auto val="1"/>
        <c:lblAlgn val="ctr"/>
        <c:lblOffset val="100"/>
        <c:noMultiLvlLbl val="0"/>
      </c:catAx>
      <c:valAx>
        <c:axId val="592509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49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0.95</c:v>
                </c:pt>
                <c:pt idx="2">
                  <c:v>0.94827586206896552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50624"/>
        <c:axId val="109852160"/>
      </c:barChart>
      <c:catAx>
        <c:axId val="10985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52160"/>
        <c:crosses val="autoZero"/>
        <c:auto val="1"/>
        <c:lblAlgn val="ctr"/>
        <c:lblOffset val="100"/>
        <c:noMultiLvlLbl val="0"/>
      </c:catAx>
      <c:valAx>
        <c:axId val="109852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50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9DC76-99B6-4813-981B-CA0447085540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EB4F-E991-4C37-83A3-F223D355D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66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EB4F-E991-4C37-83A3-F223D355D8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40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EB4F-E991-4C37-83A3-F223D355D8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8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Cadê os outros resultados???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EB4F-E991-4C37-83A3-F223D355D8F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51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Deixar só</a:t>
            </a:r>
            <a:r>
              <a:rPr lang="pt-BR" baseline="0" dirty="0" smtClean="0">
                <a:solidFill>
                  <a:srgbClr val="C00000"/>
                </a:solidFill>
              </a:rPr>
              <a:t> um slide de cada importância, não vais ter tempo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EB4F-E991-4C37-83A3-F223D355D8F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51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21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7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6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01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2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41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60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5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80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6956-0B0B-4DA3-B007-77A5C3DD6E79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7A73-79B8-453D-A717-A7F06F16DC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43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6759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t-BR" sz="2800" dirty="0">
                <a:solidFill>
                  <a:schemeClr val="tx1"/>
                </a:solidFill>
                <a:latin typeface="+mj-lt"/>
              </a:rPr>
              <a:t>UNIVERSIDADE ABERTA DO SUS</a:t>
            </a:r>
          </a:p>
          <a:p>
            <a:r>
              <a:rPr lang="pt-BR" sz="2800" dirty="0">
                <a:solidFill>
                  <a:schemeClr val="tx1"/>
                </a:solidFill>
                <a:latin typeface="+mj-lt"/>
              </a:rPr>
              <a:t>UNIVERSIDADE FEDERAL DE PELOTAS</a:t>
            </a:r>
          </a:p>
          <a:p>
            <a:r>
              <a:rPr lang="pt-BR" sz="2800" dirty="0">
                <a:solidFill>
                  <a:schemeClr val="tx1"/>
                </a:solidFill>
                <a:latin typeface="+mj-lt"/>
              </a:rPr>
              <a:t>Especialização em Saúde da Família</a:t>
            </a:r>
          </a:p>
          <a:p>
            <a:r>
              <a:rPr lang="pt-BR" sz="2800" dirty="0">
                <a:solidFill>
                  <a:schemeClr val="tx1"/>
                </a:solidFill>
                <a:latin typeface="+mj-lt"/>
              </a:rPr>
              <a:t>Modalidade a Distância</a:t>
            </a:r>
          </a:p>
          <a:p>
            <a:r>
              <a:rPr lang="pt-BR" sz="2800" dirty="0">
                <a:solidFill>
                  <a:schemeClr val="tx1"/>
                </a:solidFill>
                <a:latin typeface="+mj-lt"/>
              </a:rPr>
              <a:t>Turma nº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7</a:t>
            </a:r>
          </a:p>
          <a:p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r>
              <a:rPr lang="pt-BR" sz="2800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Melhoria da 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Atenção à 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saúde dos hipertensos e diabéticos 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na UBS Bodó, Bodó - RN. </a:t>
            </a: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+mj-lt"/>
              </a:rPr>
              <a:t>Especializanda:  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Martha 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Belen 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Hidalgo 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Santana</a:t>
            </a:r>
          </a:p>
          <a:p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Orientadora: Lenise Menezes Seerig</a:t>
            </a: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r>
              <a:rPr lang="pt-BR" sz="2800" dirty="0">
                <a:latin typeface="+mj-lt"/>
              </a:rPr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Pelotas 2015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/>
              <a:t> 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440160" cy="134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9887"/>
            <a:ext cx="1440160" cy="134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                         Ações realizadas</a:t>
            </a:r>
          </a:p>
          <a:p>
            <a:r>
              <a:rPr lang="pt-BR" dirty="0" smtClean="0"/>
              <a:t>Realizadas 5 capacitações.</a:t>
            </a:r>
          </a:p>
          <a:p>
            <a:r>
              <a:rPr lang="pt-BR" dirty="0" smtClean="0"/>
              <a:t>Realizadas 8 atividades com a comunidade.</a:t>
            </a:r>
          </a:p>
          <a:p>
            <a:r>
              <a:rPr lang="pt-BR" dirty="0" smtClean="0"/>
              <a:t>Efetuado 5 encontros com liderança.</a:t>
            </a:r>
          </a:p>
          <a:p>
            <a:r>
              <a:rPr lang="pt-BR" dirty="0" smtClean="0"/>
              <a:t>Atendidos um total de 340 usuários e 298 reconsultas.</a:t>
            </a:r>
          </a:p>
          <a:p>
            <a:r>
              <a:rPr lang="pt-BR" dirty="0"/>
              <a:t>Cadastrados </a:t>
            </a:r>
            <a:r>
              <a:rPr lang="pt-BR" dirty="0" smtClean="0"/>
              <a:t>100% </a:t>
            </a:r>
            <a:r>
              <a:rPr lang="pt-BR" dirty="0"/>
              <a:t>usuários </a:t>
            </a:r>
            <a:r>
              <a:rPr lang="pt-BR" dirty="0" smtClean="0"/>
              <a:t>atendidos.</a:t>
            </a:r>
          </a:p>
          <a:p>
            <a:r>
              <a:rPr lang="pt-BR" dirty="0" smtClean="0"/>
              <a:t>Realizadas 68 visitas domiciliares.</a:t>
            </a:r>
          </a:p>
          <a:p>
            <a:r>
              <a:rPr lang="pt-BR" dirty="0" smtClean="0"/>
              <a:t>Realizados 350 exames complementares.</a:t>
            </a:r>
          </a:p>
          <a:p>
            <a:r>
              <a:rPr lang="pt-BR" dirty="0" smtClean="0"/>
              <a:t>Encaminhamos 15 usuários a especialistas.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6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                         </a:t>
            </a:r>
            <a:r>
              <a:rPr lang="pt-BR" b="1" dirty="0" smtClean="0"/>
              <a:t>Metodologia:</a:t>
            </a:r>
          </a:p>
          <a:p>
            <a:pPr marL="0" indent="0">
              <a:buNone/>
            </a:pPr>
            <a:r>
              <a:rPr lang="pt-BR" dirty="0" smtClean="0"/>
              <a:t>     Logística: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 </a:t>
            </a:r>
            <a:r>
              <a:rPr lang="pt-BR" sz="2800" dirty="0"/>
              <a:t>projeto foi estruturado para ser desenvolvido no período de 12  semanas na </a:t>
            </a:r>
            <a:r>
              <a:rPr lang="pt-BR" sz="2800" dirty="0" smtClean="0"/>
              <a:t>UBS Bodó, município Bodó </a:t>
            </a:r>
            <a:r>
              <a:rPr lang="pt-BR" sz="2800" dirty="0"/>
              <a:t>Estado RN</a:t>
            </a:r>
            <a:r>
              <a:rPr lang="pt-BR" sz="2800" dirty="0" smtClean="0"/>
              <a:t>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Participaram </a:t>
            </a:r>
            <a:r>
              <a:rPr lang="pt-BR" sz="2800" dirty="0"/>
              <a:t>da </a:t>
            </a:r>
            <a:r>
              <a:rPr lang="pt-BR" sz="2800" dirty="0" smtClean="0"/>
              <a:t>intervenção 310 hipertensos e 63 diabéticos.  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 smtClean="0"/>
              <a:t> </a:t>
            </a:r>
            <a:r>
              <a:rPr lang="pt-BR" sz="2800" dirty="0"/>
              <a:t>Contamos com todos os recursos necessários para o bom desenvolvimento da intervenção, toda a documentação necessária para o controle e registro da informação, que inclui a planilha de coleta de dados </a:t>
            </a:r>
            <a:r>
              <a:rPr lang="pt-BR" sz="2800" dirty="0" smtClean="0"/>
              <a:t>e </a:t>
            </a:r>
            <a:r>
              <a:rPr lang="pt-BR" sz="2800" dirty="0"/>
              <a:t>fichas espelhos. </a:t>
            </a: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 smtClean="0"/>
              <a:t> </a:t>
            </a:r>
            <a:r>
              <a:rPr lang="pt-BR" sz="2800" dirty="0"/>
              <a:t>Na intervenção foram desenvolvidos seis objetivos que derivaram </a:t>
            </a:r>
            <a:r>
              <a:rPr lang="pt-BR" sz="2800" dirty="0" smtClean="0"/>
              <a:t>24 </a:t>
            </a:r>
            <a:r>
              <a:rPr lang="pt-BR" sz="2800" dirty="0"/>
              <a:t>metas e </a:t>
            </a:r>
            <a:r>
              <a:rPr lang="pt-BR" sz="2800" dirty="0" smtClean="0"/>
              <a:t>81 </a:t>
            </a:r>
            <a:r>
              <a:rPr lang="pt-BR" sz="2800" dirty="0"/>
              <a:t>ações, elaborando-se o cronograma com 16 atividades para o bom desenvolvimento da intervenção. </a:t>
            </a:r>
          </a:p>
        </p:txBody>
      </p:sp>
    </p:spTree>
    <p:extLst>
      <p:ext uri="{BB962C8B-B14F-4D97-AF65-F5344CB8AC3E}">
        <p14:creationId xmlns:p14="http://schemas.microsoft.com/office/powerpoint/2010/main" val="13839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029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pt-BR" dirty="0" smtClean="0"/>
              <a:t>       </a:t>
            </a:r>
          </a:p>
          <a:p>
            <a:pPr marL="0" indent="0">
              <a:buNone/>
            </a:pPr>
            <a:r>
              <a:rPr lang="pt-BR" dirty="0" smtClean="0"/>
              <a:t>Para </a:t>
            </a:r>
            <a:r>
              <a:rPr lang="pt-BR" dirty="0"/>
              <a:t>melhor compreensão será apresentada a </a:t>
            </a:r>
            <a:r>
              <a:rPr lang="pt-BR" dirty="0" smtClean="0"/>
              <a:t>        seguinte </a:t>
            </a:r>
            <a:r>
              <a:rPr lang="pt-BR" dirty="0"/>
              <a:t>sequência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             OBJETIVOS</a:t>
            </a:r>
            <a:endParaRPr lang="pt-BR" dirty="0"/>
          </a:p>
          <a:p>
            <a:r>
              <a:rPr lang="pt-BR" dirty="0" smtClean="0"/>
              <a:t>             METAS</a:t>
            </a:r>
            <a:endParaRPr lang="pt-BR" dirty="0"/>
          </a:p>
          <a:p>
            <a:r>
              <a:rPr lang="pt-BR" dirty="0" smtClean="0"/>
              <a:t>            RESULTADO </a:t>
            </a:r>
            <a:r>
              <a:rPr lang="pt-BR" dirty="0"/>
              <a:t>PARA CADA META PREVISTA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501317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Mudança no planejamento: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Ações executadas pelo  período de 12 semanas. </a:t>
            </a:r>
          </a:p>
        </p:txBody>
      </p:sp>
    </p:spTree>
    <p:extLst>
      <p:ext uri="{BB962C8B-B14F-4D97-AF65-F5344CB8AC3E}">
        <p14:creationId xmlns:p14="http://schemas.microsoft.com/office/powerpoint/2010/main" val="35514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/>
              <a:t>               Objetivo </a:t>
            </a:r>
            <a:r>
              <a:rPr lang="pt-BR" sz="2400" b="1" dirty="0"/>
              <a:t>1. Ampliar a cobertura de atenção aos pacientes diabéticos e hipertensos</a:t>
            </a:r>
            <a:r>
              <a:rPr lang="pt-BR" sz="2400" dirty="0"/>
              <a:t>.</a:t>
            </a:r>
          </a:p>
          <a:p>
            <a:r>
              <a:rPr lang="pt-BR" sz="2400" b="1" dirty="0"/>
              <a:t> Meta 1.1. </a:t>
            </a:r>
            <a:r>
              <a:rPr lang="pt-BR" sz="2400" dirty="0"/>
              <a:t>Cadastrar 95 % dos hipertensos da área de abrangência no Programa de Atenção à Hipertensão Arterial e Diabetes Mellitus da unidade de saúde.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17993330"/>
              </p:ext>
            </p:extLst>
          </p:nvPr>
        </p:nvGraphicFramePr>
        <p:xfrm>
          <a:off x="467545" y="2204864"/>
          <a:ext cx="475252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9" y="57332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1: Cobertura do programa de atenção à saúde </a:t>
            </a:r>
            <a:r>
              <a:rPr lang="pt-BR" dirty="0" smtClean="0"/>
              <a:t>dos usuários </a:t>
            </a:r>
            <a:r>
              <a:rPr lang="pt-BR" dirty="0"/>
              <a:t>hipertensos na UBS Bodó, Bodó RN, 2015.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0072" y="2348880"/>
            <a:ext cx="38164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2800" dirty="0"/>
              <a:t>A meta foi </a:t>
            </a:r>
            <a:r>
              <a:rPr lang="pt-BR" sz="2800" dirty="0" smtClean="0"/>
              <a:t>cumprida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/>
              <a:t>Mês 1:  56 (18,1%)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/>
              <a:t>Mês 2:  58 (36,8%)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/>
              <a:t>Mês 3:299</a:t>
            </a:r>
            <a:r>
              <a:rPr lang="pt-BR" sz="2800" dirty="0"/>
              <a:t> </a:t>
            </a:r>
            <a:r>
              <a:rPr lang="pt-BR" sz="2800" dirty="0" smtClean="0"/>
              <a:t>(96,5%)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/>
              <a:t>No começo da intervenção o indicador encontrou-se em 60%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/>
              <a:t>Alcançando no final da intervenção 299 (96,5%)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124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-77372"/>
            <a:ext cx="9144000" cy="69353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/>
              <a:t>  Objetivo </a:t>
            </a:r>
            <a:r>
              <a:rPr lang="pt-BR" sz="2400" b="1" dirty="0"/>
              <a:t>1. Ampliar a cobertura de atenção aos pacientes diabéticos e hipertensos</a:t>
            </a:r>
          </a:p>
          <a:p>
            <a:r>
              <a:rPr lang="pt-BR" sz="2400" b="1" dirty="0"/>
              <a:t>Meta 1.2.</a:t>
            </a:r>
            <a:r>
              <a:rPr lang="pt-BR" sz="2400" dirty="0"/>
              <a:t>  Cadastrar 90 % dos diabéticos da área de abrangência no Programa de Atenção à Hipertensão Arterial e </a:t>
            </a:r>
            <a:r>
              <a:rPr lang="pt-BR" sz="2400" dirty="0" smtClean="0"/>
              <a:t>Diabetes </a:t>
            </a:r>
            <a:r>
              <a:rPr lang="pt-BR" sz="2400" dirty="0"/>
              <a:t>Mellitus da unidade de saúde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43235817"/>
              </p:ext>
            </p:extLst>
          </p:nvPr>
        </p:nvGraphicFramePr>
        <p:xfrm>
          <a:off x="323528" y="1916832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79984" y="6389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32384" y="6542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32112" y="6173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23450" y="6326088"/>
            <a:ext cx="445038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76056" y="2204864"/>
            <a:ext cx="4067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A meta foi cumprida</a:t>
            </a:r>
            <a:endParaRPr lang="pt-BR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/>
              <a:t>Mês </a:t>
            </a:r>
            <a:r>
              <a:rPr lang="pt-BR" sz="2400" dirty="0"/>
              <a:t>1: </a:t>
            </a:r>
            <a:r>
              <a:rPr lang="pt-BR" sz="2400" dirty="0" smtClean="0"/>
              <a:t>10 (15,9%)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2: </a:t>
            </a:r>
            <a:r>
              <a:rPr lang="pt-BR" sz="2400" dirty="0" smtClean="0"/>
              <a:t>20 (31,7%)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3</a:t>
            </a:r>
            <a:r>
              <a:rPr lang="pt-BR" sz="2400" dirty="0" smtClean="0"/>
              <a:t>: 58 ( 92,1%)</a:t>
            </a:r>
            <a:endParaRPr lang="pt-BR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No inicio da intervenção o indicador</a:t>
            </a:r>
          </a:p>
          <a:p>
            <a:r>
              <a:rPr lang="pt-BR" sz="2400" dirty="0"/>
              <a:t>e</a:t>
            </a:r>
            <a:r>
              <a:rPr lang="pt-BR" sz="2400" dirty="0" smtClean="0"/>
              <a:t>ncontre-se em 50%.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Alcançando no final da intervenção 58 (92,1%)</a:t>
            </a:r>
          </a:p>
          <a:p>
            <a:endParaRPr lang="pt-BR" sz="2400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1623450" y="6326088"/>
            <a:ext cx="445038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3" y="5589240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2 Cobertura do programa de atenção </a:t>
            </a:r>
            <a:r>
              <a:rPr lang="pt-BR" dirty="0"/>
              <a:t>à</a:t>
            </a:r>
            <a:endParaRPr lang="pt-BR" dirty="0" smtClean="0"/>
          </a:p>
          <a:p>
            <a:r>
              <a:rPr lang="pt-BR" dirty="0" smtClean="0"/>
              <a:t>usuários  diabéticos na UBS Bodó, Bodó RN 2015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2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/>
              <a:t>Objetivo 2. Melhorar a qualidade da atenção a hipertensos e/ou </a:t>
            </a:r>
            <a:r>
              <a:rPr lang="pt-BR" b="1" dirty="0" smtClean="0"/>
              <a:t>diabéticos. </a:t>
            </a:r>
            <a:endParaRPr lang="pt-BR" dirty="0"/>
          </a:p>
          <a:p>
            <a:r>
              <a:rPr lang="pt-BR" dirty="0"/>
              <a:t>Meta 2.1. Realizar exame clínico apropriado em 100 % dos </a:t>
            </a:r>
            <a:r>
              <a:rPr lang="pt-BR" dirty="0" smtClean="0"/>
              <a:t>hipertensos.</a:t>
            </a:r>
          </a:p>
          <a:p>
            <a:r>
              <a:rPr lang="pt-BR" dirty="0" smtClean="0"/>
              <a:t>Mês 1:  56- 100%</a:t>
            </a:r>
          </a:p>
          <a:p>
            <a:r>
              <a:rPr lang="pt-BR" dirty="0" smtClean="0"/>
              <a:t>Mês 2:  58- 100%</a:t>
            </a:r>
          </a:p>
          <a:p>
            <a:r>
              <a:rPr lang="pt-BR" dirty="0" smtClean="0"/>
              <a:t>Mês 3:299- 100% </a:t>
            </a:r>
          </a:p>
          <a:p>
            <a:r>
              <a:rPr lang="pt-BR" dirty="0" smtClean="0"/>
              <a:t>Resultado: cumprida os três meses  100%  de hipertenso com exame clinico apropriado. </a:t>
            </a:r>
          </a:p>
          <a:p>
            <a:r>
              <a:rPr lang="pt-BR" dirty="0" smtClean="0"/>
              <a:t>Meta </a:t>
            </a:r>
            <a:r>
              <a:rPr lang="pt-BR" dirty="0"/>
              <a:t>2.2. Realizar exame clínico apropriado em 100 % dos </a:t>
            </a:r>
            <a:r>
              <a:rPr lang="pt-BR" dirty="0" smtClean="0"/>
              <a:t>diabéticos.</a:t>
            </a:r>
          </a:p>
          <a:p>
            <a:r>
              <a:rPr lang="pt-BR" dirty="0" smtClean="0"/>
              <a:t>Mês 1: 10- 100%</a:t>
            </a:r>
          </a:p>
          <a:p>
            <a:r>
              <a:rPr lang="pt-BR" dirty="0" smtClean="0"/>
              <a:t>Mês 2: 20- 100</a:t>
            </a:r>
            <a:r>
              <a:rPr lang="pt-BR" dirty="0"/>
              <a:t>%</a:t>
            </a:r>
          </a:p>
          <a:p>
            <a:r>
              <a:rPr lang="pt-BR" dirty="0"/>
              <a:t>Mês </a:t>
            </a:r>
            <a:r>
              <a:rPr lang="pt-BR" dirty="0" smtClean="0"/>
              <a:t>3: 58- 100</a:t>
            </a:r>
            <a:r>
              <a:rPr lang="pt-BR" dirty="0"/>
              <a:t>% </a:t>
            </a:r>
            <a:endParaRPr lang="pt-BR" dirty="0" smtClean="0"/>
          </a:p>
          <a:p>
            <a:r>
              <a:rPr lang="pt-BR" dirty="0" smtClean="0"/>
              <a:t>Resultado: cumprida 100%  de diabéticos com exame clinico apropriado.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4515" y="-28313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/>
              <a:t>          Objetivo </a:t>
            </a:r>
            <a:r>
              <a:rPr lang="pt-BR" sz="2400" b="1" dirty="0"/>
              <a:t>2. Melhorar a qualidade da atenção a hipertensos e/ou </a:t>
            </a:r>
            <a:r>
              <a:rPr lang="pt-BR" sz="2400" b="1" dirty="0" smtClean="0"/>
              <a:t>diabéticos. </a:t>
            </a:r>
            <a:endParaRPr lang="pt-BR" sz="2400" dirty="0"/>
          </a:p>
          <a:p>
            <a:r>
              <a:rPr lang="pt-BR" sz="2400" b="1" dirty="0"/>
              <a:t>Meta 2.3.</a:t>
            </a:r>
            <a:r>
              <a:rPr lang="pt-BR" sz="2400" dirty="0"/>
              <a:t> Garantir a 100% dos hipertensos a realização de exames complementares em dia de acordo com o protocolo.  </a:t>
            </a:r>
            <a:endParaRPr lang="pt-BR" sz="2400" dirty="0" smtClean="0"/>
          </a:p>
          <a:p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02093971"/>
              </p:ext>
            </p:extLst>
          </p:nvPr>
        </p:nvGraphicFramePr>
        <p:xfrm>
          <a:off x="323528" y="1628800"/>
          <a:ext cx="52565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11483" y="1800665"/>
            <a:ext cx="3325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/>
              <a:t>A </a:t>
            </a:r>
            <a:r>
              <a:rPr lang="pt-BR" sz="2400" dirty="0"/>
              <a:t>meta foi </a:t>
            </a:r>
            <a:r>
              <a:rPr lang="pt-BR" sz="2400" dirty="0" smtClean="0"/>
              <a:t>cumprida.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1: </a:t>
            </a:r>
            <a:r>
              <a:rPr lang="pt-BR" sz="2400" dirty="0" smtClean="0"/>
              <a:t> 47 (87,9%)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2</a:t>
            </a:r>
            <a:r>
              <a:rPr lang="pt-BR" sz="2400" dirty="0" smtClean="0"/>
              <a:t>:  89 (78,1%)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</a:t>
            </a:r>
            <a:r>
              <a:rPr lang="pt-BR" sz="2400" dirty="0" smtClean="0"/>
              <a:t>3: 282(94,3%)</a:t>
            </a:r>
            <a:endParaRPr lang="pt-BR" sz="24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/>
              <a:t>No inicio </a:t>
            </a:r>
            <a:r>
              <a:rPr lang="pt-BR" sz="2400" dirty="0" smtClean="0"/>
              <a:t>o </a:t>
            </a:r>
            <a:r>
              <a:rPr lang="pt-BR" sz="2400" dirty="0"/>
              <a:t>indicador</a:t>
            </a:r>
          </a:p>
          <a:p>
            <a:r>
              <a:rPr lang="pt-BR" sz="2400" dirty="0"/>
              <a:t>encontre-se em 50%.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/>
              <a:t>Alcançando no final da intervenção </a:t>
            </a:r>
            <a:r>
              <a:rPr lang="pt-BR" sz="2400" dirty="0" smtClean="0"/>
              <a:t>282 (94,3)%</a:t>
            </a:r>
            <a:endParaRPr lang="pt-BR" sz="2400" dirty="0"/>
          </a:p>
          <a:p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endParaRPr lang="pt-BR" sz="24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251521" y="5805264"/>
            <a:ext cx="554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3: Proporção de hipertensos com exames complementares em dia de acordo com o protocolo na UBS </a:t>
            </a:r>
            <a:r>
              <a:rPr lang="pt-BR" dirty="0" smtClean="0"/>
              <a:t>Bodó , </a:t>
            </a:r>
            <a:r>
              <a:rPr lang="pt-BR" dirty="0"/>
              <a:t>Bodó RN, 2015”.</a:t>
            </a:r>
          </a:p>
        </p:txBody>
      </p:sp>
    </p:spTree>
    <p:extLst>
      <p:ext uri="{BB962C8B-B14F-4D97-AF65-F5344CB8AC3E}">
        <p14:creationId xmlns:p14="http://schemas.microsoft.com/office/powerpoint/2010/main" val="2333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228928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        </a:t>
            </a:r>
            <a:r>
              <a:rPr lang="pt-BR" sz="2400" b="1" dirty="0" smtClean="0"/>
              <a:t>Objetivo </a:t>
            </a:r>
            <a:r>
              <a:rPr lang="pt-BR" sz="2400" b="1" dirty="0"/>
              <a:t>2. Melhorar a qualidade da atenção a hipertensos e/ou diabéticos </a:t>
            </a:r>
          </a:p>
          <a:p>
            <a:r>
              <a:rPr lang="pt-BR" sz="2400" b="1" dirty="0"/>
              <a:t>Meta 2.4. </a:t>
            </a:r>
            <a:r>
              <a:rPr lang="pt-BR" sz="2400" dirty="0"/>
              <a:t>Garantir a 100% dos diabéticos  exames complementares em dia de </a:t>
            </a:r>
            <a:r>
              <a:rPr lang="pt-BR" sz="2400" dirty="0" smtClean="0"/>
              <a:t>acordo </a:t>
            </a:r>
            <a:r>
              <a:rPr lang="pt-BR" sz="2400" dirty="0"/>
              <a:t>com os protocolos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67747207"/>
              </p:ext>
            </p:extLst>
          </p:nvPr>
        </p:nvGraphicFramePr>
        <p:xfrm>
          <a:off x="323528" y="1988840"/>
          <a:ext cx="53285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652120" y="1678226"/>
            <a:ext cx="3491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A meta foi cumprida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1: </a:t>
            </a:r>
            <a:r>
              <a:rPr lang="pt-BR" sz="2400" dirty="0" smtClean="0"/>
              <a:t>10 (15,9%)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2: </a:t>
            </a:r>
            <a:r>
              <a:rPr lang="pt-BR" sz="2400" dirty="0" smtClean="0"/>
              <a:t>20 (31,7%)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3: </a:t>
            </a:r>
            <a:r>
              <a:rPr lang="pt-BR" sz="2400" dirty="0" smtClean="0"/>
              <a:t>55 (94,8%)</a:t>
            </a:r>
            <a:endParaRPr lang="pt-BR" sz="24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  No </a:t>
            </a:r>
            <a:r>
              <a:rPr lang="pt-BR" sz="2400" dirty="0"/>
              <a:t>inicio da intervenção o indicador</a:t>
            </a:r>
          </a:p>
          <a:p>
            <a:r>
              <a:rPr lang="pt-BR" sz="2400" dirty="0" smtClean="0"/>
              <a:t>     encontre-se </a:t>
            </a:r>
            <a:r>
              <a:rPr lang="pt-BR" sz="2400" dirty="0"/>
              <a:t>em </a:t>
            </a:r>
            <a:r>
              <a:rPr lang="pt-BR" sz="2400" dirty="0" smtClean="0"/>
              <a:t>68%.</a:t>
            </a:r>
            <a:endParaRPr lang="pt-BR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  Alcançando </a:t>
            </a:r>
            <a:r>
              <a:rPr lang="pt-BR" sz="2400" dirty="0"/>
              <a:t>no final da </a:t>
            </a:r>
            <a:r>
              <a:rPr lang="pt-BR" sz="2400" dirty="0" smtClean="0"/>
              <a:t>       intervenção 55(94,8%)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24600" y="2689469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251519" y="5589240"/>
            <a:ext cx="554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4 Proporção de diabéticos com exames complementares em dia de acordo com o protocolo na UBS Bodó, Bodó RN 2015.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/>
              <a:t> </a:t>
            </a:r>
            <a:r>
              <a:rPr lang="pt-BR" b="1" dirty="0" smtClean="0"/>
              <a:t>     </a:t>
            </a:r>
            <a:r>
              <a:rPr lang="pt-BR" sz="2400" b="1" dirty="0" smtClean="0"/>
              <a:t>Objetivo </a:t>
            </a:r>
            <a:r>
              <a:rPr lang="pt-BR" sz="2400" b="1" dirty="0"/>
              <a:t>2. Melhorar a qualidade da atenção a hipertensos e/ou diabéticos </a:t>
            </a:r>
            <a:r>
              <a:rPr lang="pt-BR" sz="2400" b="1" dirty="0" smtClean="0"/>
              <a:t>.</a:t>
            </a:r>
            <a:endParaRPr lang="pt-BR" sz="2400" b="1" dirty="0"/>
          </a:p>
          <a:p>
            <a:r>
              <a:rPr lang="pt-BR" sz="2400" b="1" dirty="0"/>
              <a:t>Meta 2.5</a:t>
            </a:r>
            <a:r>
              <a:rPr lang="pt-BR" sz="2400" dirty="0"/>
              <a:t>. Priorizar a prescrição de medicamentos da farmácia popular para 100% dos hipertensos cadastrados na unidade de </a:t>
            </a:r>
            <a:r>
              <a:rPr lang="pt-BR" sz="2400" dirty="0" smtClean="0"/>
              <a:t>saúde.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28302084"/>
              </p:ext>
            </p:extLst>
          </p:nvPr>
        </p:nvGraphicFramePr>
        <p:xfrm>
          <a:off x="323528" y="2204864"/>
          <a:ext cx="53285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68144" y="1687354"/>
            <a:ext cx="32758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A meta foi cumprida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</a:t>
            </a:r>
            <a:r>
              <a:rPr lang="pt-BR" sz="2400" dirty="0" smtClean="0"/>
              <a:t>1:   55(92,2%)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2</a:t>
            </a:r>
            <a:r>
              <a:rPr lang="pt-BR" sz="2400" dirty="0" smtClean="0"/>
              <a:t>: 112(98,2%)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3</a:t>
            </a:r>
            <a:r>
              <a:rPr lang="pt-BR" sz="2400" dirty="0" smtClean="0"/>
              <a:t>: 294(98,2%)</a:t>
            </a:r>
            <a:endParaRPr lang="pt-BR" sz="24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/>
              <a:t>  No inicio da intervenção o </a:t>
            </a:r>
            <a:r>
              <a:rPr lang="pt-BR" sz="2400" dirty="0" smtClean="0"/>
              <a:t>indicador</a:t>
            </a:r>
          </a:p>
          <a:p>
            <a:r>
              <a:rPr lang="pt-BR" sz="2400" dirty="0" smtClean="0"/>
              <a:t>     encontre-se em 62%.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  </a:t>
            </a:r>
            <a:r>
              <a:rPr lang="pt-BR" sz="2400" dirty="0"/>
              <a:t>Alcançando no final da </a:t>
            </a:r>
            <a:r>
              <a:rPr lang="pt-BR" sz="2400" dirty="0" smtClean="0"/>
              <a:t>intervenção 294 (98,3%)</a:t>
            </a:r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endParaRPr lang="pt-BR" sz="2400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4600" y="2689469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7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/>
          </a:p>
          <a:p>
            <a:pPr>
              <a:buFont typeface="Wingdings" pitchFamily="2" charset="2"/>
              <a:buChar char="Ø"/>
            </a:pPr>
            <a:r>
              <a:rPr lang="pt-BR" sz="2400" b="1" dirty="0" smtClean="0"/>
              <a:t>             Objetivo </a:t>
            </a:r>
            <a:r>
              <a:rPr lang="pt-BR" sz="2400" b="1" dirty="0"/>
              <a:t>2. Melhorar a qualidade da atenção a hipertensos e/ou diabéticos </a:t>
            </a:r>
          </a:p>
          <a:p>
            <a:r>
              <a:rPr lang="pt-BR" sz="2400" b="1" dirty="0"/>
              <a:t>Meta 2.6</a:t>
            </a:r>
            <a:r>
              <a:rPr lang="pt-BR" sz="2400" dirty="0"/>
              <a:t>. Priorizar a prescrição de medicamentos da farmácia popular para 100% dos diabéticos cadastrados na unidade de saúde.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95900725"/>
              </p:ext>
            </p:extLst>
          </p:nvPr>
        </p:nvGraphicFramePr>
        <p:xfrm>
          <a:off x="683568" y="2636912"/>
          <a:ext cx="49685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652120" y="2348880"/>
            <a:ext cx="34587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A meta foi cumprida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1</a:t>
            </a:r>
            <a:r>
              <a:rPr lang="pt-BR" sz="2400" dirty="0" smtClean="0"/>
              <a:t>: 10(100%)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2</a:t>
            </a:r>
            <a:r>
              <a:rPr lang="pt-BR" sz="2400" dirty="0" smtClean="0"/>
              <a:t>: 19  (95%)</a:t>
            </a:r>
            <a:endParaRPr lang="pt-BR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/>
              <a:t>Mês 3</a:t>
            </a:r>
            <a:r>
              <a:rPr lang="pt-BR" sz="2400" dirty="0" smtClean="0"/>
              <a:t>: 55(95,8%)</a:t>
            </a:r>
            <a:endParaRPr lang="pt-BR" sz="24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/>
              <a:t>  No inicio da intervenção o indicador</a:t>
            </a:r>
          </a:p>
          <a:p>
            <a:r>
              <a:rPr lang="pt-BR" sz="2400" dirty="0"/>
              <a:t>     encontre-se em 68%.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/>
              <a:t>  Alcançando no final da intervenção </a:t>
            </a:r>
            <a:r>
              <a:rPr lang="pt-BR" sz="2400" dirty="0" smtClean="0"/>
              <a:t>55 (94,8%)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877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                Introdução 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sz="2800" dirty="0" smtClean="0"/>
              <a:t>A </a:t>
            </a:r>
            <a:r>
              <a:rPr lang="pt-BR" sz="2800" dirty="0"/>
              <a:t>Hipertensão Arterial Sistêmica e a Diabetes Mellitus vêm aumentando sua importância pela </a:t>
            </a:r>
            <a:r>
              <a:rPr lang="pt-BR" sz="2800" dirty="0" smtClean="0"/>
              <a:t> </a:t>
            </a:r>
            <a:r>
              <a:rPr lang="pt-BR" sz="2800" dirty="0"/>
              <a:t>crescente prevalência no mundo e no Brasil. São responsáveis pela primeira causa de mortalidade e de hospitalizações no Sistema Único de Saúde (SUS).</a:t>
            </a:r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Representam maior causa de incapacidade por AVC e doenças CV  </a:t>
            </a:r>
            <a:r>
              <a:rPr lang="pt-BR" sz="2800" dirty="0"/>
              <a:t>ainda, mais da metade do diagnóstico primário em pessoas com insuficiências renais crônicas submetidas à </a:t>
            </a:r>
            <a:r>
              <a:rPr lang="pt-BR" sz="2800" dirty="0" smtClean="0"/>
              <a:t>diálise.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5194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                     Objetivos, Metas e  Resultados 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 Objetivo </a:t>
            </a:r>
            <a:r>
              <a:rPr lang="pt-BR" b="1" dirty="0"/>
              <a:t>2. Melhorar a qualidade da atenção a hipertensos e/ou diabéticos </a:t>
            </a:r>
            <a:endParaRPr lang="pt-BR" b="1" dirty="0" smtClean="0"/>
          </a:p>
          <a:p>
            <a:r>
              <a:rPr lang="pt-BR" dirty="0" smtClean="0"/>
              <a:t>Meta </a:t>
            </a:r>
            <a:r>
              <a:rPr lang="pt-BR" dirty="0"/>
              <a:t>2.7. Realizar avaliação da necessidade de atendimento odontológico em 100% dos </a:t>
            </a:r>
            <a:r>
              <a:rPr lang="pt-BR" dirty="0" smtClean="0"/>
              <a:t>hipertensos.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dirty="0" smtClean="0"/>
              <a:t>Mês </a:t>
            </a:r>
            <a:r>
              <a:rPr lang="pt-BR" dirty="0"/>
              <a:t>1:  56 </a:t>
            </a:r>
            <a:r>
              <a:rPr lang="pt-BR" dirty="0" smtClean="0"/>
              <a:t>(100%)</a:t>
            </a:r>
            <a:endParaRPr lang="pt-BR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dirty="0"/>
              <a:t>Mês 2:  58 </a:t>
            </a:r>
            <a:r>
              <a:rPr lang="pt-BR" dirty="0" smtClean="0"/>
              <a:t>(100%)</a:t>
            </a:r>
            <a:endParaRPr lang="pt-BR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dirty="0" smtClean="0"/>
              <a:t>Mês 3:299 (100%)</a:t>
            </a:r>
          </a:p>
          <a:p>
            <a:r>
              <a:rPr lang="pt-BR" dirty="0" smtClean="0"/>
              <a:t> Resultado</a:t>
            </a:r>
            <a:r>
              <a:rPr lang="pt-BR" dirty="0"/>
              <a:t>: cumprida 100% nos três meses.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Meta </a:t>
            </a:r>
            <a:r>
              <a:rPr lang="pt-BR" dirty="0"/>
              <a:t>2.8. Realizar avaliação da necessidade de atendimento odontológico em 100% dos </a:t>
            </a:r>
            <a:r>
              <a:rPr lang="pt-BR" dirty="0" smtClean="0"/>
              <a:t>diabéticos.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Mês </a:t>
            </a:r>
            <a:r>
              <a:rPr lang="pt-BR" dirty="0"/>
              <a:t>1: 10 </a:t>
            </a:r>
            <a:r>
              <a:rPr lang="pt-BR" dirty="0" smtClean="0"/>
              <a:t>(100%)</a:t>
            </a:r>
            <a:endParaRPr lang="pt-BR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dirty="0"/>
              <a:t>Mês 2: 20 </a:t>
            </a:r>
            <a:r>
              <a:rPr lang="pt-BR" dirty="0" smtClean="0"/>
              <a:t>(100%)</a:t>
            </a:r>
            <a:endParaRPr lang="pt-BR" dirty="0"/>
          </a:p>
          <a:p>
            <a:pPr marL="457200" indent="-457200">
              <a:buFont typeface="Wingdings" pitchFamily="2" charset="2"/>
              <a:buChar char="v"/>
            </a:pPr>
            <a:r>
              <a:rPr lang="pt-BR" dirty="0"/>
              <a:t>Mês 3: 58 </a:t>
            </a:r>
            <a:r>
              <a:rPr lang="pt-BR" dirty="0" smtClean="0"/>
              <a:t>(100</a:t>
            </a:r>
            <a:r>
              <a:rPr lang="pt-BR" dirty="0" smtClean="0"/>
              <a:t>%)</a:t>
            </a:r>
          </a:p>
          <a:p>
            <a:r>
              <a:rPr lang="pt-BR" dirty="0" smtClean="0"/>
              <a:t> Resultado</a:t>
            </a:r>
            <a:r>
              <a:rPr lang="pt-BR" dirty="0"/>
              <a:t>: cumprida 100% nos três meses.</a:t>
            </a:r>
          </a:p>
          <a:p>
            <a:pPr marL="457200" indent="-457200">
              <a:buFont typeface="Wingdings" pitchFamily="2" charset="2"/>
              <a:buChar char="v"/>
            </a:pPr>
            <a:endParaRPr lang="pt-BR" dirty="0">
              <a:solidFill>
                <a:srgbClr val="C00000"/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4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746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              Objetivos</a:t>
            </a:r>
            <a:r>
              <a:rPr lang="pt-BR" b="1" dirty="0"/>
              <a:t>, Metas e  </a:t>
            </a:r>
            <a:r>
              <a:rPr lang="pt-BR" b="1" dirty="0" smtClean="0"/>
              <a:t>Resultados.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    Objetivo </a:t>
            </a:r>
            <a:r>
              <a:rPr lang="pt-BR" b="1" dirty="0"/>
              <a:t>3. Melhorar a adesão de hipertensos e/ou diabéticos ao </a:t>
            </a:r>
            <a:r>
              <a:rPr lang="pt-BR" b="1" dirty="0" smtClean="0"/>
              <a:t>programa.</a:t>
            </a:r>
          </a:p>
          <a:p>
            <a:r>
              <a:rPr lang="pt-BR" dirty="0"/>
              <a:t>Meta 3.1. Buscar 100% dos hipertensos faltosos às consultas na unidade de saúde conforme a periodicidade recomendada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Mês </a:t>
            </a:r>
            <a:r>
              <a:rPr lang="pt-BR" dirty="0" smtClean="0"/>
              <a:t>1:   30(100%)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Mês </a:t>
            </a:r>
            <a:r>
              <a:rPr lang="pt-BR" dirty="0" smtClean="0"/>
              <a:t>2:   50(100%)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Mês </a:t>
            </a:r>
            <a:r>
              <a:rPr lang="pt-BR" dirty="0" smtClean="0"/>
              <a:t>3: 151(100%)</a:t>
            </a:r>
            <a:endParaRPr lang="pt-BR" dirty="0"/>
          </a:p>
          <a:p>
            <a:r>
              <a:rPr lang="pt-BR" dirty="0"/>
              <a:t>Resultado: cumprida 100% nos três meses.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Meta 3.2. Buscar 100% dos diabéticos faltosos às consultas na unidade de saúde conforme a periodicidade recomendada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</a:t>
            </a:r>
            <a:r>
              <a:rPr lang="pt-BR" dirty="0" smtClean="0"/>
              <a:t>1:   5(100%)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Mês </a:t>
            </a:r>
            <a:r>
              <a:rPr lang="pt-BR" dirty="0" smtClean="0"/>
              <a:t>2:   8(100%)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Mês </a:t>
            </a:r>
            <a:r>
              <a:rPr lang="pt-BR" dirty="0" smtClean="0"/>
              <a:t>3: 30(100%)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Resultado: cumprida </a:t>
            </a:r>
            <a:r>
              <a:rPr lang="pt-BR" dirty="0"/>
              <a:t>100</a:t>
            </a:r>
            <a:r>
              <a:rPr lang="pt-BR" dirty="0" smtClean="0"/>
              <a:t>% nos </a:t>
            </a:r>
            <a:r>
              <a:rPr lang="pt-BR" dirty="0"/>
              <a:t>três meses.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5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                Objetivos</a:t>
            </a:r>
            <a:r>
              <a:rPr lang="pt-BR" b="1" dirty="0"/>
              <a:t>, Metas e  Resultados </a:t>
            </a:r>
          </a:p>
          <a:p>
            <a:endParaRPr lang="pt-BR" b="1" dirty="0"/>
          </a:p>
          <a:p>
            <a:r>
              <a:rPr lang="pt-BR" b="1" dirty="0" smtClean="0"/>
              <a:t>Objetivo </a:t>
            </a:r>
            <a:r>
              <a:rPr lang="pt-BR" b="1" dirty="0"/>
              <a:t>4</a:t>
            </a:r>
            <a:r>
              <a:rPr lang="pt-BR" dirty="0"/>
              <a:t>. </a:t>
            </a:r>
            <a:r>
              <a:rPr lang="pt-BR" b="1" dirty="0"/>
              <a:t>Melhorar o registro das informações</a:t>
            </a:r>
            <a:r>
              <a:rPr lang="pt-BR" b="1" dirty="0" smtClean="0"/>
              <a:t>.</a:t>
            </a:r>
          </a:p>
          <a:p>
            <a:r>
              <a:rPr lang="pt-BR" dirty="0"/>
              <a:t>Meta 4.1. Manter ficha de acompanhamento de 100% dos hipertensos cadastrados na unidade de saúde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Mês 1</a:t>
            </a:r>
            <a:r>
              <a:rPr lang="pt-BR" dirty="0"/>
              <a:t>:  </a:t>
            </a:r>
            <a:r>
              <a:rPr lang="pt-BR" dirty="0" smtClean="0"/>
              <a:t>56(100</a:t>
            </a:r>
            <a:r>
              <a:rPr lang="pt-BR" dirty="0"/>
              <a:t>%)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Mês 2</a:t>
            </a:r>
            <a:r>
              <a:rPr lang="pt-BR" dirty="0"/>
              <a:t>:  </a:t>
            </a:r>
            <a:r>
              <a:rPr lang="pt-BR" dirty="0" smtClean="0"/>
              <a:t>58(100</a:t>
            </a:r>
            <a:r>
              <a:rPr lang="pt-BR" dirty="0"/>
              <a:t>%)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Mês 3:299(100</a:t>
            </a:r>
            <a:r>
              <a:rPr lang="pt-BR" dirty="0"/>
              <a:t>%)</a:t>
            </a:r>
          </a:p>
          <a:p>
            <a:endParaRPr lang="pt-BR" dirty="0"/>
          </a:p>
          <a:p>
            <a:r>
              <a:rPr lang="pt-BR" dirty="0" smtClean="0"/>
              <a:t> Resultado</a:t>
            </a:r>
            <a:r>
              <a:rPr lang="pt-BR" dirty="0"/>
              <a:t>: cumprida 100% nos três meses.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Meta 4.2. Manter ficha de acompanhamento de 100% dos diabéticos cadastrados na unidade de saúde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1: </a:t>
            </a:r>
            <a:r>
              <a:rPr lang="pt-BR" dirty="0" smtClean="0"/>
              <a:t>10(100%)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Mês 2: </a:t>
            </a:r>
            <a:r>
              <a:rPr lang="pt-BR" dirty="0" smtClean="0"/>
              <a:t>20(100%)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Mês 3: </a:t>
            </a:r>
            <a:r>
              <a:rPr lang="pt-BR" dirty="0" smtClean="0"/>
              <a:t>58(100%)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Resultado: cumprida </a:t>
            </a:r>
            <a:r>
              <a:rPr lang="pt-BR" dirty="0"/>
              <a:t>100</a:t>
            </a:r>
            <a:r>
              <a:rPr lang="pt-BR" dirty="0" smtClean="0"/>
              <a:t>% nos </a:t>
            </a:r>
            <a:r>
              <a:rPr lang="pt-BR" dirty="0"/>
              <a:t>três meses.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                   Objetivos</a:t>
            </a:r>
            <a:r>
              <a:rPr lang="pt-BR" b="1" dirty="0"/>
              <a:t>, Metas e  Resultados</a:t>
            </a: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 Objetivo </a:t>
            </a:r>
            <a:r>
              <a:rPr lang="pt-BR" b="1" dirty="0"/>
              <a:t>5. Mapear hipertensos e diabéticos cadastrados na unidade de saúde de risco para doença </a:t>
            </a:r>
            <a:r>
              <a:rPr lang="pt-BR" b="1" dirty="0" smtClean="0"/>
              <a:t>cardiovascular.</a:t>
            </a:r>
          </a:p>
          <a:p>
            <a:r>
              <a:rPr lang="pt-BR" dirty="0"/>
              <a:t>Meta 5.1. Realizar estratificação do risco cardiovascular em 100% dos hipertensos cadastrados na unidade de saúde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1:  56 (100%)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2:  58 (100%)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3:299 (100%)</a:t>
            </a:r>
          </a:p>
          <a:p>
            <a:endParaRPr lang="pt-BR" dirty="0" smtClean="0"/>
          </a:p>
          <a:p>
            <a:r>
              <a:rPr lang="pt-BR" dirty="0" smtClean="0"/>
              <a:t>Resultado: cumprida 100% nos </a:t>
            </a:r>
            <a:r>
              <a:rPr lang="pt-BR" dirty="0"/>
              <a:t>três meses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Meta 5.2. Realizar estratificação do risco cardiovascular em 100% dos diabéticos cadastrados na unidade de saúde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1: 10- 100%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2: 20- 100%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3: 58- 100% </a:t>
            </a:r>
          </a:p>
          <a:p>
            <a:endParaRPr lang="pt-BR" dirty="0" smtClean="0"/>
          </a:p>
          <a:p>
            <a:r>
              <a:rPr lang="pt-BR" dirty="0" smtClean="0"/>
              <a:t>Resultado: cumprida 100% nos </a:t>
            </a:r>
            <a:r>
              <a:rPr lang="pt-BR" dirty="0"/>
              <a:t>três meses.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4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46" y="0"/>
            <a:ext cx="9124953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pt-BR" b="1" dirty="0" smtClean="0"/>
              <a:t>                </a:t>
            </a:r>
            <a:r>
              <a:rPr lang="pt-BR" b="1" dirty="0" smtClean="0"/>
              <a:t> </a:t>
            </a:r>
            <a:r>
              <a:rPr lang="pt-BR" b="1" dirty="0"/>
              <a:t>Objetivo 6: Promover a saúde de hipertensos e </a:t>
            </a:r>
            <a:r>
              <a:rPr lang="pt-BR" b="1" dirty="0" smtClean="0"/>
              <a:t>diabéticos.</a:t>
            </a:r>
            <a:endParaRPr lang="pt-BR" b="1" dirty="0"/>
          </a:p>
          <a:p>
            <a:pPr marL="0" indent="0">
              <a:buNone/>
            </a:pPr>
            <a:endParaRPr lang="pt-BR" dirty="0"/>
          </a:p>
          <a:p>
            <a:r>
              <a:rPr lang="pt-BR" sz="3400" b="1" dirty="0"/>
              <a:t>Meta 6.1:</a:t>
            </a:r>
            <a:r>
              <a:rPr lang="pt-BR" sz="3400" dirty="0"/>
              <a:t> Garantir orientação nutricional sobre alimentação saudável a 100% dos </a:t>
            </a:r>
            <a:r>
              <a:rPr lang="pt-BR" sz="3400" dirty="0" smtClean="0"/>
              <a:t>hipertensos.</a:t>
            </a:r>
          </a:p>
          <a:p>
            <a:pPr>
              <a:buFont typeface="Wingdings" pitchFamily="2" charset="2"/>
              <a:buChar char="v"/>
            </a:pPr>
            <a:r>
              <a:rPr lang="pt-BR" sz="3400" dirty="0" smtClean="0"/>
              <a:t>Mês </a:t>
            </a:r>
            <a:r>
              <a:rPr lang="pt-BR" sz="3400" dirty="0"/>
              <a:t>1:  56 (100</a:t>
            </a:r>
            <a:r>
              <a:rPr lang="pt-BR" sz="3400" dirty="0" smtClean="0"/>
              <a:t>%)                        Mês </a:t>
            </a:r>
            <a:r>
              <a:rPr lang="pt-BR" sz="3400" dirty="0"/>
              <a:t>2:  58 (100</a:t>
            </a:r>
            <a:r>
              <a:rPr lang="pt-BR" sz="3400" dirty="0" smtClean="0"/>
              <a:t>%)                             Mês </a:t>
            </a:r>
            <a:r>
              <a:rPr lang="pt-BR" sz="3400" dirty="0"/>
              <a:t>3:299 (100%)</a:t>
            </a:r>
          </a:p>
          <a:p>
            <a:r>
              <a:rPr lang="pt-BR" sz="3400" b="1" dirty="0" smtClean="0"/>
              <a:t>Resultado</a:t>
            </a:r>
            <a:r>
              <a:rPr lang="pt-BR" sz="3400" b="1" dirty="0"/>
              <a:t>: Cumprida em 100 %.</a:t>
            </a:r>
          </a:p>
          <a:p>
            <a:pPr marL="0" indent="0">
              <a:buNone/>
            </a:pPr>
            <a:endParaRPr lang="pt-BR" sz="3400" dirty="0"/>
          </a:p>
          <a:p>
            <a:r>
              <a:rPr lang="pt-BR" sz="3400" dirty="0"/>
              <a:t>Meta 6.2. Garantir orientação nutricional sobre alimentação saudável a 100% dos diabéticos</a:t>
            </a:r>
            <a:r>
              <a:rPr lang="pt-BR" sz="3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3400" dirty="0"/>
              <a:t>Mês 1: 10- </a:t>
            </a:r>
            <a:r>
              <a:rPr lang="pt-BR" sz="3400" dirty="0" smtClean="0"/>
              <a:t>100%                         Mês </a:t>
            </a:r>
            <a:r>
              <a:rPr lang="pt-BR" sz="3400" dirty="0"/>
              <a:t>2: 20- </a:t>
            </a:r>
            <a:r>
              <a:rPr lang="pt-BR" sz="3400" dirty="0" smtClean="0"/>
              <a:t>100%                                Mês </a:t>
            </a:r>
            <a:r>
              <a:rPr lang="pt-BR" sz="3400" dirty="0"/>
              <a:t>3: 58- 100% </a:t>
            </a:r>
          </a:p>
          <a:p>
            <a:r>
              <a:rPr lang="pt-BR" sz="3400" b="1" dirty="0" smtClean="0"/>
              <a:t>Resultado</a:t>
            </a:r>
            <a:r>
              <a:rPr lang="pt-BR" sz="3400" b="1" dirty="0" smtClean="0"/>
              <a:t>: Cumprida </a:t>
            </a:r>
            <a:r>
              <a:rPr lang="pt-BR" sz="3400" b="1" dirty="0"/>
              <a:t>em 100 </a:t>
            </a:r>
            <a:r>
              <a:rPr lang="pt-BR" sz="3400" b="1" dirty="0" smtClean="0"/>
              <a:t>%.</a:t>
            </a:r>
          </a:p>
          <a:p>
            <a:endParaRPr lang="pt-BR" sz="3400" b="1" dirty="0"/>
          </a:p>
          <a:p>
            <a:pPr marL="0" indent="0">
              <a:buNone/>
            </a:pPr>
            <a:endParaRPr lang="pt-BR" sz="3400" dirty="0" smtClean="0"/>
          </a:p>
          <a:p>
            <a:r>
              <a:rPr lang="pt-BR" sz="3400" dirty="0" smtClean="0"/>
              <a:t>Meta </a:t>
            </a:r>
            <a:r>
              <a:rPr lang="pt-BR" sz="3400" dirty="0"/>
              <a:t>6.3. Garantir orientação em relação à prática regular de atividade física a 100% dos usuários hipertensos</a:t>
            </a:r>
            <a:r>
              <a:rPr lang="pt-BR" sz="3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3400" dirty="0" smtClean="0"/>
              <a:t>Mês </a:t>
            </a:r>
            <a:r>
              <a:rPr lang="pt-BR" sz="3400" dirty="0"/>
              <a:t>1:  56 (100</a:t>
            </a:r>
            <a:r>
              <a:rPr lang="pt-BR" sz="3400" dirty="0" smtClean="0"/>
              <a:t>%)                     Mês </a:t>
            </a:r>
            <a:r>
              <a:rPr lang="pt-BR" sz="3400" dirty="0"/>
              <a:t>2:  58 (100</a:t>
            </a:r>
            <a:r>
              <a:rPr lang="pt-BR" sz="3400" dirty="0" smtClean="0"/>
              <a:t>%)                               Mês </a:t>
            </a:r>
            <a:r>
              <a:rPr lang="pt-BR" sz="3400" dirty="0"/>
              <a:t>3:299 (100</a:t>
            </a:r>
            <a:r>
              <a:rPr lang="pt-BR" sz="3400" dirty="0" smtClean="0"/>
              <a:t>%)</a:t>
            </a:r>
          </a:p>
          <a:p>
            <a:r>
              <a:rPr lang="pt-BR" sz="3400" b="1" dirty="0" smtClean="0"/>
              <a:t>Resultado</a:t>
            </a:r>
            <a:r>
              <a:rPr lang="pt-BR" sz="3400" b="1" dirty="0"/>
              <a:t>: Cumprida em 100 %.</a:t>
            </a:r>
          </a:p>
          <a:p>
            <a:pPr marL="0" indent="0">
              <a:buNone/>
            </a:pPr>
            <a:endParaRPr lang="pt-BR" sz="3400" dirty="0"/>
          </a:p>
          <a:p>
            <a:r>
              <a:rPr lang="pt-BR" sz="3400" dirty="0" smtClean="0"/>
              <a:t> </a:t>
            </a:r>
            <a:r>
              <a:rPr lang="pt-BR" sz="3400" dirty="0" smtClean="0"/>
              <a:t>Meta </a:t>
            </a:r>
            <a:r>
              <a:rPr lang="pt-BR" sz="3400" dirty="0"/>
              <a:t>6.4. Garantir orientação em relação à prática regular de atividade física  a 100% dos usuários </a:t>
            </a:r>
            <a:r>
              <a:rPr lang="pt-BR" sz="3400" dirty="0" smtClean="0"/>
              <a:t>diabéticos.</a:t>
            </a:r>
          </a:p>
          <a:p>
            <a:pPr>
              <a:buFont typeface="Wingdings" pitchFamily="2" charset="2"/>
              <a:buChar char="v"/>
            </a:pPr>
            <a:r>
              <a:rPr lang="pt-BR" sz="3400" dirty="0" smtClean="0"/>
              <a:t>Mês </a:t>
            </a:r>
            <a:r>
              <a:rPr lang="pt-BR" sz="3400" dirty="0"/>
              <a:t>1: 10- </a:t>
            </a:r>
            <a:r>
              <a:rPr lang="pt-BR" sz="3400" dirty="0" smtClean="0"/>
              <a:t>100%                       Mês </a:t>
            </a:r>
            <a:r>
              <a:rPr lang="pt-BR" sz="3400" dirty="0"/>
              <a:t>2: 20- </a:t>
            </a:r>
            <a:r>
              <a:rPr lang="pt-BR" sz="3400" dirty="0" smtClean="0"/>
              <a:t>100%                                Mês </a:t>
            </a:r>
            <a:r>
              <a:rPr lang="pt-BR" sz="3400" dirty="0"/>
              <a:t>3: 58- 100% </a:t>
            </a:r>
          </a:p>
          <a:p>
            <a:r>
              <a:rPr lang="pt-BR" sz="3400" b="1" dirty="0" smtClean="0"/>
              <a:t>Resultado</a:t>
            </a:r>
            <a:r>
              <a:rPr lang="pt-BR" sz="3400" b="1" dirty="0" smtClean="0"/>
              <a:t>: Cumprida </a:t>
            </a:r>
            <a:r>
              <a:rPr lang="pt-BR" sz="3400" b="1" dirty="0"/>
              <a:t>em 100 </a:t>
            </a:r>
            <a:r>
              <a:rPr lang="pt-BR" sz="3400" b="1" dirty="0" smtClean="0"/>
              <a:t>%. </a:t>
            </a:r>
            <a:endParaRPr lang="pt-BR" sz="3400" b="1" dirty="0"/>
          </a:p>
          <a:p>
            <a:pPr>
              <a:buFont typeface="Wingdings" pitchFamily="2" charset="2"/>
              <a:buChar char="Ø"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608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                    Objetivos</a:t>
            </a:r>
            <a:r>
              <a:rPr lang="pt-BR" b="1" dirty="0"/>
              <a:t>, Metas e  </a:t>
            </a:r>
            <a:r>
              <a:rPr lang="pt-BR" b="1" dirty="0" smtClean="0"/>
              <a:t>Resultados   </a:t>
            </a:r>
            <a:endParaRPr lang="pt-BR" b="1" dirty="0"/>
          </a:p>
          <a:p>
            <a:r>
              <a:rPr lang="pt-BR" b="1" dirty="0"/>
              <a:t>Objetivo 6: Promover a saúde de hipertensos e </a:t>
            </a:r>
            <a:r>
              <a:rPr lang="pt-BR" b="1" dirty="0" smtClean="0"/>
              <a:t>diabéticos.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r>
              <a:rPr lang="pt-BR" dirty="0"/>
              <a:t>Meta 6.5. Garantir orientação sobre os riscos do tabagismo a 100% dos usuários hipertensos.  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Mês </a:t>
            </a:r>
            <a:r>
              <a:rPr lang="pt-BR" dirty="0"/>
              <a:t>1:  </a:t>
            </a:r>
            <a:r>
              <a:rPr lang="pt-BR" dirty="0" smtClean="0"/>
              <a:t>56(100</a:t>
            </a:r>
            <a:r>
              <a:rPr lang="pt-BR" dirty="0" smtClean="0"/>
              <a:t>%)        </a:t>
            </a:r>
            <a:r>
              <a:rPr lang="pt-BR" dirty="0" smtClean="0"/>
              <a:t>     Mês </a:t>
            </a:r>
            <a:r>
              <a:rPr lang="pt-BR" dirty="0"/>
              <a:t>2:  </a:t>
            </a:r>
            <a:r>
              <a:rPr lang="pt-BR" dirty="0" smtClean="0"/>
              <a:t>58(100</a:t>
            </a:r>
            <a:r>
              <a:rPr lang="pt-BR" dirty="0" smtClean="0"/>
              <a:t>%)              </a:t>
            </a:r>
            <a:r>
              <a:rPr lang="pt-BR" dirty="0" smtClean="0"/>
              <a:t>    Mês </a:t>
            </a:r>
            <a:r>
              <a:rPr lang="pt-BR" dirty="0"/>
              <a:t>3</a:t>
            </a:r>
            <a:r>
              <a:rPr lang="pt-BR" dirty="0" smtClean="0"/>
              <a:t>: 299(100</a:t>
            </a:r>
            <a:r>
              <a:rPr lang="pt-BR" dirty="0"/>
              <a:t>%)</a:t>
            </a:r>
          </a:p>
          <a:p>
            <a:r>
              <a:rPr lang="pt-BR" dirty="0" smtClean="0"/>
              <a:t>Resultado</a:t>
            </a:r>
            <a:r>
              <a:rPr lang="pt-BR" dirty="0"/>
              <a:t>: Cumprida em 100 %.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Meta 6.6. Garantir orientação sobre os riscos do tabagismo a 100% dos usuários diabéticos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1: </a:t>
            </a:r>
            <a:r>
              <a:rPr lang="pt-BR" dirty="0" smtClean="0"/>
              <a:t>10(100%)              </a:t>
            </a:r>
            <a:r>
              <a:rPr lang="pt-BR" dirty="0" smtClean="0"/>
              <a:t>Mês </a:t>
            </a:r>
            <a:r>
              <a:rPr lang="pt-BR" dirty="0"/>
              <a:t>2: </a:t>
            </a:r>
            <a:r>
              <a:rPr lang="pt-BR" dirty="0" smtClean="0"/>
              <a:t>20(100%)                    Mês </a:t>
            </a:r>
            <a:r>
              <a:rPr lang="pt-BR" dirty="0"/>
              <a:t>3: </a:t>
            </a:r>
            <a:r>
              <a:rPr lang="pt-BR" dirty="0" smtClean="0"/>
              <a:t>58(100%) </a:t>
            </a:r>
            <a:endParaRPr lang="pt-BR" dirty="0"/>
          </a:p>
          <a:p>
            <a:r>
              <a:rPr lang="pt-BR" dirty="0" smtClean="0"/>
              <a:t> </a:t>
            </a:r>
            <a:r>
              <a:rPr lang="pt-BR" dirty="0" smtClean="0"/>
              <a:t>Resultado</a:t>
            </a:r>
            <a:r>
              <a:rPr lang="pt-BR" dirty="0" smtClean="0"/>
              <a:t>: Cumprida </a:t>
            </a:r>
            <a:r>
              <a:rPr lang="pt-BR" dirty="0"/>
              <a:t>em 100 </a:t>
            </a:r>
            <a:r>
              <a:rPr lang="pt-BR" dirty="0" smtClean="0"/>
              <a:t>%.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Meta 6.7. Garantir orientação sobre higiene bucal a 100% dos usuários hipertensos.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Mês </a:t>
            </a:r>
            <a:r>
              <a:rPr lang="pt-BR" dirty="0"/>
              <a:t>1:  </a:t>
            </a:r>
            <a:r>
              <a:rPr lang="pt-BR" dirty="0" smtClean="0"/>
              <a:t>56(100</a:t>
            </a:r>
            <a:r>
              <a:rPr lang="pt-BR" dirty="0" smtClean="0"/>
              <a:t>%)       </a:t>
            </a:r>
            <a:r>
              <a:rPr lang="pt-BR" dirty="0" smtClean="0"/>
              <a:t>      Mês </a:t>
            </a:r>
            <a:r>
              <a:rPr lang="pt-BR" dirty="0"/>
              <a:t>2:  </a:t>
            </a:r>
            <a:r>
              <a:rPr lang="pt-BR" dirty="0" smtClean="0"/>
              <a:t>58(100</a:t>
            </a:r>
            <a:r>
              <a:rPr lang="pt-BR" dirty="0" smtClean="0"/>
              <a:t>%)                 </a:t>
            </a:r>
            <a:r>
              <a:rPr lang="pt-BR" dirty="0" smtClean="0"/>
              <a:t> Mês 3: 299(100</a:t>
            </a:r>
            <a:r>
              <a:rPr lang="pt-BR" dirty="0"/>
              <a:t>%)</a:t>
            </a:r>
          </a:p>
          <a:p>
            <a:r>
              <a:rPr lang="pt-BR" dirty="0" smtClean="0"/>
              <a:t>Resultado</a:t>
            </a:r>
            <a:r>
              <a:rPr lang="pt-BR" dirty="0"/>
              <a:t>: Cumprida em 100 %.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Meta 6.8. Garantir orientação sobre higiene bucal a 100% dos usuários </a:t>
            </a:r>
            <a:r>
              <a:rPr lang="pt-BR" dirty="0" smtClean="0"/>
              <a:t>diabéticos. 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Mês 1: </a:t>
            </a:r>
            <a:r>
              <a:rPr lang="pt-BR" dirty="0" smtClean="0"/>
              <a:t>10 (100%)              Mês </a:t>
            </a:r>
            <a:r>
              <a:rPr lang="pt-BR" dirty="0"/>
              <a:t>2: </a:t>
            </a:r>
            <a:r>
              <a:rPr lang="pt-BR" dirty="0" smtClean="0"/>
              <a:t>20(100%)                   Mês </a:t>
            </a:r>
            <a:r>
              <a:rPr lang="pt-BR" dirty="0"/>
              <a:t>3: </a:t>
            </a:r>
            <a:r>
              <a:rPr lang="pt-BR" dirty="0" smtClean="0"/>
              <a:t>58(100%) </a:t>
            </a:r>
            <a:endParaRPr lang="pt-BR" dirty="0"/>
          </a:p>
          <a:p>
            <a:r>
              <a:rPr lang="pt-BR" dirty="0" smtClean="0"/>
              <a:t>Resultado</a:t>
            </a:r>
            <a:r>
              <a:rPr lang="pt-BR" dirty="0" smtClean="0"/>
              <a:t>: Cumprida </a:t>
            </a:r>
            <a:r>
              <a:rPr lang="pt-BR" dirty="0"/>
              <a:t>em 100 </a:t>
            </a:r>
            <a:r>
              <a:rPr lang="pt-BR" dirty="0" smtClean="0"/>
              <a:t>%.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9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pt-BR" sz="4200" b="1" dirty="0" smtClean="0"/>
              <a:t>                     Discussão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intervenção propiciou a ampliação da cobertura do programa, a melhora dos registros e a qualificação da atenção deste grupo populacional, a classificação, identificação e capacitação sobre fatores risco para ambos  grupos.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Propiciou </a:t>
            </a:r>
            <a:r>
              <a:rPr lang="pt-BR" dirty="0"/>
              <a:t>a unidade, integração e fortalecimento do trabalho da equipe. Permitindo integrar as ações na rutina de trabalho da UBS.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A intervenção  ajudo a melhorar o cadastramento da população ao </a:t>
            </a:r>
            <a:r>
              <a:rPr lang="pt-BR" dirty="0" smtClean="0"/>
              <a:t>SUS</a:t>
            </a:r>
            <a:r>
              <a:rPr lang="pt-BR" dirty="0"/>
              <a:t>.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trabalho realizado já forma parte da rotina de trabalho da equipe e dará continuidade até alcançar 100 % e manter o controle deste programa. 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0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                 </a:t>
            </a:r>
            <a:r>
              <a:rPr lang="pt-BR" b="1" dirty="0" smtClean="0"/>
              <a:t>Importância </a:t>
            </a:r>
            <a:r>
              <a:rPr lang="pt-BR" b="1" dirty="0"/>
              <a:t>da intervenção para a equipe</a:t>
            </a:r>
            <a:r>
              <a:rPr lang="pt-BR" b="1" dirty="0" smtClean="0"/>
              <a:t>:</a:t>
            </a:r>
            <a:endParaRPr lang="pt-BR" dirty="0"/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Propiciou </a:t>
            </a:r>
            <a:r>
              <a:rPr lang="pt-BR" dirty="0"/>
              <a:t>a unidade, integração e fortalecimento do trabalho.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/>
              <a:t>Exigiu e </a:t>
            </a:r>
            <a:r>
              <a:rPr lang="pt-BR" dirty="0" smtClean="0"/>
              <a:t>propiciou </a:t>
            </a:r>
            <a:r>
              <a:rPr lang="pt-BR" dirty="0"/>
              <a:t>a capacitação da equipe</a:t>
            </a:r>
            <a:r>
              <a:rPr lang="pt-BR" dirty="0" smtClean="0"/>
              <a:t>.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</a:t>
            </a:r>
          </a:p>
          <a:p>
            <a:pPr>
              <a:buFont typeface="Wingdings" pitchFamily="2" charset="2"/>
              <a:buChar char="§"/>
            </a:pPr>
            <a:r>
              <a:rPr lang="pt-BR" dirty="0"/>
              <a:t>Permitiu a integralidade, comprometimento e unidade da equipe.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Permitiu </a:t>
            </a:r>
            <a:r>
              <a:rPr lang="pt-BR" dirty="0"/>
              <a:t>que cada um dos membros da equipe sentisse </a:t>
            </a:r>
            <a:r>
              <a:rPr lang="pt-BR" dirty="0" smtClean="0"/>
              <a:t>         importante </a:t>
            </a:r>
            <a:r>
              <a:rPr lang="pt-BR" dirty="0"/>
              <a:t>para o trabalho e o desenvolvimento dos objetivos.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Propiciou </a:t>
            </a:r>
            <a:r>
              <a:rPr lang="pt-BR" dirty="0"/>
              <a:t>que a equipe identificasse a importância do controle e seguimento deste programa. </a:t>
            </a:r>
          </a:p>
          <a:p>
            <a:pPr marL="0" indent="0">
              <a:buNone/>
            </a:pPr>
            <a:r>
              <a:rPr lang="pt-BR" dirty="0" smtClean="0"/>
              <a:t>           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</a:t>
            </a:r>
            <a:r>
              <a:rPr lang="pt-BR" b="1" dirty="0" smtClean="0"/>
              <a:t>Integração de equipe.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0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3800" b="1" dirty="0" smtClean="0"/>
              <a:t>         Importância da intervenção para o serviço. </a:t>
            </a:r>
          </a:p>
          <a:p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Permitiu </a:t>
            </a:r>
            <a:r>
              <a:rPr lang="pt-BR" dirty="0"/>
              <a:t>alcançar maior organização, registro e controle das atividades do </a:t>
            </a:r>
            <a:r>
              <a:rPr lang="pt-BR" dirty="0" smtClean="0"/>
              <a:t>programa e</a:t>
            </a:r>
            <a:r>
              <a:rPr lang="pt-BR" dirty="0" smtClean="0"/>
              <a:t> </a:t>
            </a:r>
            <a:r>
              <a:rPr lang="pt-BR" dirty="0"/>
              <a:t>melhorar a qualidade </a:t>
            </a:r>
            <a:r>
              <a:rPr lang="pt-BR" dirty="0" smtClean="0"/>
              <a:t>dos atendimentos. </a:t>
            </a:r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Propicio </a:t>
            </a:r>
            <a:r>
              <a:rPr lang="pt-BR" dirty="0"/>
              <a:t>alcançar maior comunicação e troca com a comunidade e com os gestores para seu apoio as atividades da </a:t>
            </a:r>
            <a:r>
              <a:rPr lang="pt-BR" dirty="0" smtClean="0"/>
              <a:t>UBS.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Promoveu </a:t>
            </a:r>
            <a:r>
              <a:rPr lang="pt-BR" dirty="0"/>
              <a:t>uma melhor classificação e prevenção do risco de usuários com HAS e DM.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0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    </a:t>
            </a:r>
            <a:r>
              <a:rPr lang="pt-BR" b="1" dirty="0" smtClean="0"/>
              <a:t>Im</a:t>
            </a:r>
            <a:r>
              <a:rPr lang="pt-BR" b="1" dirty="0" smtClean="0"/>
              <a:t>portância </a:t>
            </a:r>
            <a:r>
              <a:rPr lang="pt-BR" b="1" dirty="0"/>
              <a:t>da intervenção para o serviço: 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Foi</a:t>
            </a:r>
            <a:r>
              <a:rPr lang="pt-BR" dirty="0" smtClean="0"/>
              <a:t> incorporado </a:t>
            </a:r>
            <a:r>
              <a:rPr lang="pt-BR" dirty="0"/>
              <a:t>as ações na rotina de trabalho na </a:t>
            </a:r>
            <a:r>
              <a:rPr lang="pt-BR" dirty="0" smtClean="0"/>
              <a:t>UBS.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Incrementou </a:t>
            </a:r>
            <a:r>
              <a:rPr lang="pt-BR" dirty="0"/>
              <a:t>as consultas </a:t>
            </a:r>
            <a:r>
              <a:rPr lang="pt-BR" dirty="0" smtClean="0"/>
              <a:t>agendadas </a:t>
            </a:r>
            <a:r>
              <a:rPr lang="pt-BR" dirty="0"/>
              <a:t>alcançando </a:t>
            </a:r>
            <a:r>
              <a:rPr lang="pt-BR" dirty="0" smtClean="0"/>
              <a:t>otimização </a:t>
            </a:r>
            <a:r>
              <a:rPr lang="pt-BR" dirty="0"/>
              <a:t>para a atenção à demanda espontânea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/>
              <a:t> Permitiu utilizar o espaço para desenvolver ações de divulgação de informações, educação e promoção de saúde</a:t>
            </a:r>
            <a:r>
              <a:rPr lang="pt-BR" dirty="0" smtClean="0"/>
              <a:t>.</a:t>
            </a:r>
          </a:p>
          <a:p>
            <a:r>
              <a:rPr lang="pt-BR" dirty="0"/>
              <a:t>Ganhou uma UBS mais organizada, integrada, comprometida e com maior preparação.</a:t>
            </a:r>
          </a:p>
          <a:p>
            <a:pPr marL="0" indent="0">
              <a:buNone/>
            </a:pPr>
            <a:endParaRPr lang="pt-BR" dirty="0"/>
          </a:p>
          <a:p>
            <a:pPr algn="just">
              <a:buFont typeface="Wingdings" pitchFamily="2" charset="2"/>
              <a:buChar char="§"/>
            </a:pPr>
            <a:endParaRPr lang="pt-BR" dirty="0"/>
          </a:p>
          <a:p>
            <a:pPr algn="just"/>
            <a:endParaRPr lang="pt-BR" dirty="0"/>
          </a:p>
          <a:p>
            <a:pPr>
              <a:buFont typeface="Wingdings" pitchFamily="2" charset="2"/>
              <a:buChar char="§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2800" dirty="0"/>
              <a:t>I</a:t>
            </a:r>
            <a:r>
              <a:rPr lang="pt-BR" sz="2800" dirty="0" smtClean="0"/>
              <a:t>ntrodução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                   Características do  município:</a:t>
            </a:r>
          </a:p>
        </p:txBody>
      </p:sp>
      <p:pic>
        <p:nvPicPr>
          <p:cNvPr id="1026" name="Picture 2" descr="E:\Users\PEDRO\Downloads\280px-RioGrandedoNorte_Municip_Bod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6405"/>
            <a:ext cx="2808312" cy="182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PEDRO\Downloads\320056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52" y="3117162"/>
            <a:ext cx="3110616" cy="19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PEDRO\Downloads\BAN BOs]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05760"/>
            <a:ext cx="2005894" cy="20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1907704" y="3117479"/>
            <a:ext cx="3024336" cy="455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763688" y="3212976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95536" y="404664"/>
            <a:ext cx="8558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  </a:t>
            </a:r>
            <a:r>
              <a:rPr lang="pt-BR" sz="2400" dirty="0" smtClean="0"/>
              <a:t>Bodó é pertencente </a:t>
            </a:r>
            <a:r>
              <a:rPr lang="pt-BR" sz="2400" dirty="0"/>
              <a:t>ao Estado Rio Grande do Norte (RN), localizado na quarta região na serra de Santana, </a:t>
            </a:r>
            <a:r>
              <a:rPr lang="pt-BR" sz="2400" dirty="0" smtClean="0"/>
              <a:t> com um </a:t>
            </a:r>
            <a:r>
              <a:rPr lang="pt-BR" sz="2400" dirty="0"/>
              <a:t>clima muito agradável, poucas chuvas, dias quentes e noites frias, elementos que influenciam na saúde de nossa população. </a:t>
            </a:r>
          </a:p>
          <a:p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3059832" y="1916832"/>
            <a:ext cx="561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 </a:t>
            </a:r>
            <a:r>
              <a:rPr lang="pt-BR" sz="2400" dirty="0" smtClean="0"/>
              <a:t>A </a:t>
            </a:r>
            <a:r>
              <a:rPr lang="pt-BR" sz="2400" dirty="0"/>
              <a:t>principal </a:t>
            </a:r>
            <a:r>
              <a:rPr lang="pt-BR" sz="2400" dirty="0" smtClean="0"/>
              <a:t>atividade é a agricultura e minaria o qual também tem influencia no estado de saúde da população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6228185" y="3244998"/>
            <a:ext cx="27259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</a:t>
            </a:r>
            <a:r>
              <a:rPr lang="pt-BR" sz="2000" dirty="0" smtClean="0"/>
              <a:t>Total </a:t>
            </a:r>
            <a:r>
              <a:rPr lang="pt-BR" sz="2000" dirty="0"/>
              <a:t>de  população é de </a:t>
            </a:r>
            <a:r>
              <a:rPr lang="pt-BR" sz="2000" dirty="0" smtClean="0"/>
              <a:t>3565 habitantes</a:t>
            </a:r>
            <a:r>
              <a:rPr lang="pt-BR" sz="2000" dirty="0"/>
              <a:t>, morando mais do 50 % da população na área rural.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25760" y="4272359"/>
            <a:ext cx="2862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Predominam </a:t>
            </a:r>
            <a:r>
              <a:rPr lang="pt-BR" dirty="0"/>
              <a:t>as doenças </a:t>
            </a:r>
            <a:r>
              <a:rPr lang="pt-BR" dirty="0" smtClean="0"/>
              <a:t>crônicas, psiquiátricas</a:t>
            </a:r>
            <a:r>
              <a:rPr lang="pt-BR" dirty="0"/>
              <a:t>, e  doenças digestivas por diarreias, parasitismo e </a:t>
            </a:r>
            <a:r>
              <a:rPr lang="pt-BR" dirty="0" smtClean="0"/>
              <a:t>respiratórias pela atividade minera, assim como dengue com as chuvas.</a:t>
            </a:r>
            <a:endParaRPr lang="pt-BR" i="1" dirty="0"/>
          </a:p>
        </p:txBody>
      </p:sp>
      <p:sp>
        <p:nvSpPr>
          <p:cNvPr id="15" name="Retângulo 14"/>
          <p:cNvSpPr/>
          <p:nvPr/>
        </p:nvSpPr>
        <p:spPr>
          <a:xfrm>
            <a:off x="3531064" y="5830679"/>
            <a:ext cx="2255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Tem só uma UBS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671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pt-BR" sz="2800" dirty="0"/>
              <a:t>Nível de incorporação da intervenção à rotina do serviço: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-459432"/>
            <a:ext cx="9144000" cy="7317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</a:t>
            </a:r>
            <a:r>
              <a:rPr lang="pt-BR" b="1" dirty="0" smtClean="0"/>
              <a:t>Nível de incorporação da intervenção a rotina de trabalho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dirty="0" smtClean="0"/>
              <a:t>Incorporada </a:t>
            </a:r>
            <a:r>
              <a:rPr lang="pt-BR" dirty="0"/>
              <a:t>na rutina de trabalho as atividades da intervenção, dando continuidade às ações para melhorar e manter os indicadores alcançados.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Incorporar </a:t>
            </a:r>
            <a:r>
              <a:rPr lang="pt-BR" dirty="0" smtClean="0"/>
              <a:t>a </a:t>
            </a:r>
            <a:r>
              <a:rPr lang="pt-BR" dirty="0" smtClean="0"/>
              <a:t>outros programas </a:t>
            </a:r>
            <a:r>
              <a:rPr lang="pt-BR" dirty="0"/>
              <a:t>com igual estilo de </a:t>
            </a:r>
            <a:r>
              <a:rPr lang="pt-BR" dirty="0" smtClean="0"/>
              <a:t>trabalho.( Idoso, Pré-natal, Câncer de Colo e Mama.</a:t>
            </a:r>
          </a:p>
          <a:p>
            <a:pPr algn="just"/>
            <a:r>
              <a:rPr lang="pt-BR" dirty="0"/>
              <a:t>  Melhorias que pretendemos fazer na ação programática: chegar em 100 % do controle do programa motivo da intervenção, manter seus resultados fortalecendo o controle, registro e avaliação.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5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Importância da intervenção para a comunidade: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9088" y="0"/>
            <a:ext cx="9153088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                         </a:t>
            </a:r>
            <a:r>
              <a:rPr lang="pt-BR" sz="4000" b="1" dirty="0" smtClean="0"/>
              <a:t>Importância para a comunidade.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sz="3400" dirty="0" smtClean="0"/>
              <a:t>Propicio </a:t>
            </a:r>
            <a:r>
              <a:rPr lang="pt-BR" sz="3400" dirty="0"/>
              <a:t>chegar a equipe a todas as comunidades de nossa área de </a:t>
            </a:r>
            <a:r>
              <a:rPr lang="pt-BR" sz="3400" dirty="0" smtClean="0"/>
              <a:t>abrangência</a:t>
            </a:r>
            <a:r>
              <a:rPr lang="pt-BR" sz="3400" dirty="0"/>
              <a:t>,</a:t>
            </a:r>
            <a:r>
              <a:rPr lang="pt-BR" dirty="0" smtClean="0"/>
              <a:t> </a:t>
            </a:r>
            <a:r>
              <a:rPr lang="pt-BR" dirty="0"/>
              <a:t>desenvolvendo as </a:t>
            </a:r>
            <a:r>
              <a:rPr lang="pt-BR" b="1" dirty="0" smtClean="0"/>
              <a:t>visitas domiciliarias. </a:t>
            </a:r>
            <a:endParaRPr lang="pt-BR" sz="3400" b="1" dirty="0"/>
          </a:p>
          <a:p>
            <a:pPr algn="just"/>
            <a:r>
              <a:rPr lang="pt-BR" sz="3400" dirty="0" smtClean="0"/>
              <a:t> </a:t>
            </a:r>
            <a:r>
              <a:rPr lang="pt-BR" sz="3400" dirty="0"/>
              <a:t>Propicio apoio, participação e reconhecimento social, demonstrando satisfação por as ações </a:t>
            </a:r>
            <a:r>
              <a:rPr lang="pt-BR" sz="3400" dirty="0" smtClean="0"/>
              <a:t>realizadas.</a:t>
            </a:r>
          </a:p>
          <a:p>
            <a:pPr algn="just"/>
            <a:r>
              <a:rPr lang="pt-BR" sz="3400" dirty="0" smtClean="0"/>
              <a:t>Permitiu </a:t>
            </a:r>
            <a:r>
              <a:rPr lang="pt-BR" sz="3400" dirty="0"/>
              <a:t>mudanças e</a:t>
            </a:r>
            <a:r>
              <a:rPr lang="pt-BR" sz="3400" dirty="0" smtClean="0"/>
              <a:t> </a:t>
            </a:r>
            <a:r>
              <a:rPr lang="pt-BR" sz="3400" dirty="0"/>
              <a:t>novo estilo </a:t>
            </a:r>
            <a:r>
              <a:rPr lang="pt-BR" sz="3400" dirty="0" smtClean="0"/>
              <a:t>do </a:t>
            </a:r>
            <a:r>
              <a:rPr lang="pt-BR" sz="3400" dirty="0"/>
              <a:t>processo de </a:t>
            </a:r>
            <a:r>
              <a:rPr lang="pt-BR" sz="3400" dirty="0" smtClean="0"/>
              <a:t>trabalho  incrementando </a:t>
            </a:r>
            <a:r>
              <a:rPr lang="pt-BR" sz="3400" dirty="0"/>
              <a:t>a participação comunitária no processo de </a:t>
            </a:r>
            <a:r>
              <a:rPr lang="pt-BR" sz="3400" dirty="0" smtClean="0"/>
              <a:t>ESF</a:t>
            </a:r>
            <a:r>
              <a:rPr lang="pt-BR" sz="3400" dirty="0" smtClean="0"/>
              <a:t>.</a:t>
            </a:r>
            <a:endParaRPr lang="pt-BR" sz="3400" dirty="0"/>
          </a:p>
          <a:p>
            <a:pPr algn="just"/>
            <a:r>
              <a:rPr lang="pt-BR" sz="3400" dirty="0" smtClean="0"/>
              <a:t>Propicio </a:t>
            </a:r>
            <a:r>
              <a:rPr lang="pt-BR" sz="3400" dirty="0"/>
              <a:t>incrementar o apoio da comunidade</a:t>
            </a:r>
            <a:r>
              <a:rPr lang="pt-BR" sz="3400" dirty="0" smtClean="0"/>
              <a:t>, </a:t>
            </a:r>
            <a:r>
              <a:rPr lang="pt-BR" sz="3400" dirty="0"/>
              <a:t>dos líderes comunitários na participação ativa nas </a:t>
            </a:r>
            <a:r>
              <a:rPr lang="pt-BR" sz="3400" dirty="0" smtClean="0"/>
              <a:t>transformações.</a:t>
            </a:r>
            <a:endParaRPr lang="pt-BR" sz="3400" dirty="0" smtClean="0"/>
          </a:p>
          <a:p>
            <a:pPr marL="0" indent="0" algn="just">
              <a:buNone/>
            </a:pPr>
            <a:r>
              <a:rPr lang="pt-BR" sz="3400" dirty="0" smtClean="0"/>
              <a:t> </a:t>
            </a:r>
          </a:p>
          <a:p>
            <a:pPr marL="0" indent="0" algn="just">
              <a:buNone/>
            </a:pPr>
            <a:endParaRPr lang="pt-BR" sz="3400" b="1" dirty="0"/>
          </a:p>
          <a:p>
            <a:pPr marL="0" indent="0" algn="just">
              <a:buNone/>
            </a:pPr>
            <a:r>
              <a:rPr lang="pt-BR" sz="3400" b="1" dirty="0" smtClean="0"/>
              <a:t>                                     </a:t>
            </a:r>
            <a:r>
              <a:rPr lang="pt-BR" b="1" dirty="0" smtClean="0"/>
              <a:t>Participação social</a:t>
            </a:r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0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Reflexão crítica sobre seu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 smtClean="0"/>
              <a:t>      Reflexão </a:t>
            </a:r>
            <a:r>
              <a:rPr lang="pt-BR" b="1" dirty="0"/>
              <a:t>crítica sobre o processo pessoal de </a:t>
            </a:r>
            <a:r>
              <a:rPr lang="pt-BR" b="1" dirty="0" smtClean="0"/>
              <a:t>   aprendizagem.</a:t>
            </a:r>
            <a:endParaRPr lang="pt-BR" b="1" dirty="0"/>
          </a:p>
          <a:p>
            <a:r>
              <a:rPr lang="pt-BR" dirty="0" smtClean="0"/>
              <a:t>Foi uma grande </a:t>
            </a:r>
            <a:r>
              <a:rPr lang="pt-BR" dirty="0"/>
              <a:t>oportunidade e ferramenta para </a:t>
            </a:r>
            <a:r>
              <a:rPr lang="pt-BR" dirty="0"/>
              <a:t>o</a:t>
            </a:r>
            <a:r>
              <a:rPr lang="pt-BR" dirty="0" smtClean="0"/>
              <a:t>s profissionais que </a:t>
            </a:r>
            <a:r>
              <a:rPr lang="pt-BR" dirty="0"/>
              <a:t>trabalhamos na APS. </a:t>
            </a:r>
            <a:endParaRPr lang="pt-BR" dirty="0" smtClean="0"/>
          </a:p>
          <a:p>
            <a:r>
              <a:rPr lang="pt-BR" dirty="0" smtClean="0"/>
              <a:t>Permitiu </a:t>
            </a:r>
            <a:r>
              <a:rPr lang="pt-BR" dirty="0"/>
              <a:t>alcançar melhor desenvolvimento no trabalho,  ampliar conhecimentos e melhorar a qualidade dos </a:t>
            </a:r>
            <a:r>
              <a:rPr lang="pt-BR" dirty="0" smtClean="0"/>
              <a:t>atendimentos.</a:t>
            </a:r>
          </a:p>
          <a:p>
            <a:r>
              <a:rPr lang="pt-BR" dirty="0" smtClean="0"/>
              <a:t>Permitiu </a:t>
            </a:r>
            <a:r>
              <a:rPr lang="pt-BR" dirty="0"/>
              <a:t>mudar o estilo do trabalho e incorporar as ações da intervenção na </a:t>
            </a:r>
            <a:r>
              <a:rPr lang="pt-BR" dirty="0" smtClean="0"/>
              <a:t>rutina </a:t>
            </a:r>
            <a:r>
              <a:rPr lang="pt-BR" dirty="0"/>
              <a:t>do </a:t>
            </a:r>
            <a:r>
              <a:rPr lang="pt-BR" dirty="0" smtClean="0"/>
              <a:t>trabalho.</a:t>
            </a:r>
          </a:p>
          <a:p>
            <a:r>
              <a:rPr lang="pt-BR" dirty="0" smtClean="0"/>
              <a:t>Permitiu </a:t>
            </a:r>
            <a:r>
              <a:rPr lang="pt-BR" dirty="0"/>
              <a:t>desenvolver todas as atividades em função de um resultado; </a:t>
            </a:r>
            <a:r>
              <a:rPr lang="pt-BR" b="1" dirty="0"/>
              <a:t>o melhoramento dos programas de saúde na APS.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9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Cliente-ID\Pictures\EVIDENCIAS DE PROJETO\11071460_842245645848479_2633086627018381475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24606"/>
            <a:ext cx="9144000" cy="6068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0" y="6093296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Fotografia Capacitação da equipe de Saúde da Família na UBS “Bodó” Bodó/ RN 2015 (Figura 1)</a:t>
            </a:r>
          </a:p>
        </p:txBody>
      </p:sp>
    </p:spTree>
    <p:extLst>
      <p:ext uri="{BB962C8B-B14F-4D97-AF65-F5344CB8AC3E}">
        <p14:creationId xmlns:p14="http://schemas.microsoft.com/office/powerpoint/2010/main" val="39322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0" y="116632"/>
            <a:ext cx="2602632" cy="1872208"/>
          </a:xfrm>
        </p:spPr>
        <p:txBody>
          <a:bodyPr>
            <a:normAutofit/>
          </a:bodyPr>
          <a:lstStyle/>
          <a:p>
            <a:r>
              <a:rPr lang="pt-BR" sz="2000" dirty="0"/>
              <a:t>Fotografia de palestra à população na UBS “Bodó” Bodó/RN 2015 (Figura </a:t>
            </a:r>
            <a:r>
              <a:rPr lang="pt-BR" sz="2000" dirty="0" smtClean="0"/>
              <a:t>2)</a:t>
            </a:r>
            <a:endParaRPr lang="pt-BR" sz="2000" dirty="0"/>
          </a:p>
        </p:txBody>
      </p:sp>
      <p:pic>
        <p:nvPicPr>
          <p:cNvPr id="4" name="Espaço Reservado para Conteúdo 3" descr="C:\Users\Cliente-ID\Pictures\curso  5 marzo\unnamed (4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606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Cliente-ID\Pictures\EVIDENCIAS DE PROJETO\11038880_10203746106561044_5947497030023135315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5939611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6948264" y="3068959"/>
            <a:ext cx="2016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Fotografia de atividade Promovendo atividade Física e Avaliação da pressão arterial realizada na Plaza da cidade </a:t>
            </a:r>
            <a:r>
              <a:rPr lang="pt-BR" dirty="0" err="1"/>
              <a:t>Bodó,RN</a:t>
            </a:r>
            <a:r>
              <a:rPr lang="pt-BR" dirty="0"/>
              <a:t> 2015 (Figura </a:t>
            </a:r>
            <a:r>
              <a:rPr lang="pt-BR" dirty="0" smtClean="0"/>
              <a:t>3)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4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C:\Users\Cliente-ID\Pictures\EVIDENCIAS DE PROJETO\unnamed (9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" y="0"/>
            <a:ext cx="7036009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251520" y="57332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Fotografia de momento de alimentação saudável com participação da Nutricionista e Educador físico. Ginásio da cidade Bodó/ RN 2015 (Figura </a:t>
            </a:r>
            <a:r>
              <a:rPr lang="pt-BR" dirty="0" smtClean="0"/>
              <a:t>4,5)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6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Cliente-ID\Pictures\EVIDENCIAS DE PROJETO\10622746_650634975041442_5176190209235264303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597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Cliente-ID\Pictures\EVIDENCIAS DE PROJETO\100_2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pt-BR" sz="8000" dirty="0" smtClean="0"/>
          </a:p>
          <a:p>
            <a:pPr marL="0" indent="0" algn="ctr">
              <a:buNone/>
            </a:pPr>
            <a:endParaRPr lang="pt-BR" sz="8000" dirty="0"/>
          </a:p>
          <a:p>
            <a:pPr marL="0" indent="0" algn="ctr">
              <a:buNone/>
            </a:pPr>
            <a:r>
              <a:rPr lang="pt-BR" sz="8000" dirty="0" smtClean="0">
                <a:solidFill>
                  <a:schemeClr val="tx1"/>
                </a:solidFill>
                <a:latin typeface="+mj-lt"/>
              </a:rPr>
              <a:t>OBRIGADA</a:t>
            </a:r>
          </a:p>
          <a:p>
            <a:pPr marL="0" indent="0" algn="ctr">
              <a:buNone/>
            </a:pP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3685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Introdução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5100" b="1" dirty="0" smtClean="0"/>
              <a:t>            </a:t>
            </a:r>
            <a:r>
              <a:rPr lang="pt-BR" sz="4100" b="1" dirty="0" smtClean="0"/>
              <a:t>Características </a:t>
            </a:r>
            <a:r>
              <a:rPr lang="pt-BR" sz="4100" b="1" dirty="0"/>
              <a:t>da UBS:</a:t>
            </a:r>
          </a:p>
          <a:p>
            <a:pPr algn="just"/>
            <a:r>
              <a:rPr lang="pt-BR" sz="3800" dirty="0"/>
              <a:t>A estrutura física da UBS cumpre com as medidas mínimas estabelecidas pelo M S. </a:t>
            </a:r>
            <a:endParaRPr lang="pt-BR" sz="3800" dirty="0" smtClean="0"/>
          </a:p>
          <a:p>
            <a:pPr algn="just"/>
            <a:r>
              <a:rPr lang="pt-BR" sz="3800" dirty="0" smtClean="0"/>
              <a:t>Boas </a:t>
            </a:r>
            <a:r>
              <a:rPr lang="pt-BR" sz="3800" dirty="0"/>
              <a:t>condições físicas e muito confortável.</a:t>
            </a:r>
          </a:p>
          <a:p>
            <a:pPr algn="just"/>
            <a:r>
              <a:rPr lang="pt-BR" sz="3400" dirty="0" smtClean="0"/>
              <a:t>Atende </a:t>
            </a:r>
            <a:r>
              <a:rPr lang="pt-BR" sz="3400" dirty="0"/>
              <a:t>23 zonas rurais longes e de difícil abscesso.</a:t>
            </a:r>
          </a:p>
          <a:p>
            <a:pPr marL="0" indent="0" algn="just">
              <a:buNone/>
            </a:pPr>
            <a:endParaRPr lang="pt-BR" sz="3400" dirty="0"/>
          </a:p>
          <a:p>
            <a:pPr marL="0" indent="0">
              <a:buNone/>
            </a:pPr>
            <a:r>
              <a:rPr lang="pt-BR" sz="3600" b="1" dirty="0"/>
              <a:t> </a:t>
            </a:r>
            <a:r>
              <a:rPr lang="pt-BR" sz="3600" b="1" dirty="0" smtClean="0"/>
              <a:t>                      </a:t>
            </a:r>
            <a:r>
              <a:rPr lang="pt-BR" sz="4100" b="1" dirty="0" smtClean="0"/>
              <a:t>Cumprimento </a:t>
            </a:r>
            <a:r>
              <a:rPr lang="pt-BR" sz="4100" b="1" dirty="0"/>
              <a:t>da ESF:</a:t>
            </a:r>
          </a:p>
          <a:p>
            <a:pPr algn="just"/>
            <a:r>
              <a:rPr lang="pt-BR" sz="3400" dirty="0" smtClean="0"/>
              <a:t> </a:t>
            </a:r>
            <a:r>
              <a:rPr lang="pt-BR" sz="3100" dirty="0" smtClean="0"/>
              <a:t>Conta com uma </a:t>
            </a:r>
            <a:r>
              <a:rPr lang="pt-BR" sz="3100" dirty="0"/>
              <a:t>UBS n</a:t>
            </a:r>
            <a:r>
              <a:rPr lang="pt-BR" sz="3100" dirty="0" smtClean="0"/>
              <a:t>a </a:t>
            </a:r>
            <a:r>
              <a:rPr lang="pt-BR" sz="3100" dirty="0"/>
              <a:t>cidade </a:t>
            </a:r>
            <a:r>
              <a:rPr lang="pt-BR" sz="3100" dirty="0" smtClean="0"/>
              <a:t>de Bodó.</a:t>
            </a:r>
          </a:p>
          <a:p>
            <a:pPr algn="just"/>
            <a:r>
              <a:rPr lang="pt-BR" sz="3100" dirty="0" smtClean="0"/>
              <a:t> A  maior deficiência o atendimento na área rural não tem condições e estrutura física adequada (onde mora a </a:t>
            </a:r>
            <a:r>
              <a:rPr lang="pt-BR" sz="3100" dirty="0"/>
              <a:t>maior parte da </a:t>
            </a:r>
            <a:r>
              <a:rPr lang="pt-BR" sz="3100" dirty="0" smtClean="0"/>
              <a:t>população). </a:t>
            </a:r>
            <a:endParaRPr lang="pt-BR" sz="3100" dirty="0"/>
          </a:p>
          <a:p>
            <a:pPr algn="just"/>
            <a:r>
              <a:rPr lang="pt-BR" sz="3100" dirty="0" smtClean="0"/>
              <a:t>Consta com uma </a:t>
            </a:r>
            <a:r>
              <a:rPr lang="pt-BR" sz="3100" dirty="0"/>
              <a:t>equipe da ESF que trabalha conforme os princípios do SUS. </a:t>
            </a:r>
          </a:p>
          <a:p>
            <a:pPr algn="just"/>
            <a:r>
              <a:rPr lang="pt-BR" sz="3100" dirty="0" smtClean="0"/>
              <a:t>Integrada </a:t>
            </a:r>
            <a:r>
              <a:rPr lang="pt-BR" sz="3100" dirty="0"/>
              <a:t>pelo médico clínico geral, uma enfermeira, um técnico em enfermagem, um odontólogo, técnico de saúde bucal e seis agentes comunitários de saúde. Dispõe ainda de especialistas de nutrição, fisioterapia, ginecologia, </a:t>
            </a:r>
            <a:r>
              <a:rPr lang="pt-BR" sz="3100" dirty="0" smtClean="0"/>
              <a:t>odontolo</a:t>
            </a:r>
            <a:r>
              <a:rPr lang="pt-BR" sz="3400" dirty="0" smtClean="0"/>
              <a:t>gia, psicologia.</a:t>
            </a:r>
            <a:endParaRPr lang="pt-BR" sz="3400" dirty="0"/>
          </a:p>
          <a:p>
            <a:pPr marL="0" indent="0" algn="just">
              <a:buNone/>
            </a:pPr>
            <a:r>
              <a:rPr lang="pt-BR" sz="3400" dirty="0"/>
              <a:t>        </a:t>
            </a:r>
          </a:p>
          <a:p>
            <a:pPr marL="0" indent="0" algn="just">
              <a:buNone/>
            </a:pPr>
            <a:endParaRPr lang="pt-BR" sz="3400" dirty="0"/>
          </a:p>
          <a:p>
            <a:pPr algn="just">
              <a:buFont typeface="Wingdings" pitchFamily="2" charset="2"/>
              <a:buChar char="Ø"/>
            </a:pPr>
            <a:endParaRPr lang="pt-BR" sz="3600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5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dirty="0"/>
              <a:t> </a:t>
            </a:r>
            <a:r>
              <a:rPr lang="pt-BR" sz="2600" dirty="0"/>
              <a:t>A</a:t>
            </a:r>
            <a:r>
              <a:rPr lang="pt-BR" sz="2600" dirty="0" smtClean="0"/>
              <a:t>valiamos </a:t>
            </a:r>
            <a:r>
              <a:rPr lang="pt-BR" sz="2600" dirty="0"/>
              <a:t>os elevados índices de incidência e mortalidade por </a:t>
            </a:r>
            <a:r>
              <a:rPr lang="pt-BR" sz="2600" dirty="0" smtClean="0"/>
              <a:t>Hipertensão Arterial e Diabetes Mellitus </a:t>
            </a:r>
            <a:r>
              <a:rPr lang="pt-BR" sz="2600" dirty="0"/>
              <a:t>no Brasil que justificam a implantação de estratégias efetivas de controle dessas doenças que incluam ações de educação, promoção, prevenção e detecção precoce, tratamento e de cuidados paliativos quando esses se fizerem necessários. </a:t>
            </a:r>
          </a:p>
          <a:p>
            <a:endParaRPr lang="pt-BR" sz="2600" dirty="0"/>
          </a:p>
          <a:p>
            <a:pPr algn="just"/>
            <a:r>
              <a:rPr lang="pt-BR" sz="2600" dirty="0"/>
              <a:t> D</a:t>
            </a:r>
            <a:r>
              <a:rPr lang="pt-BR" sz="2600" dirty="0" smtClean="0"/>
              <a:t>epois da </a:t>
            </a:r>
            <a:r>
              <a:rPr lang="pt-BR" sz="2600" dirty="0"/>
              <a:t>Análise Situacional de nossa UBS, a equipe determinou a escolha do foco no tema </a:t>
            </a:r>
            <a:r>
              <a:rPr lang="pt-BR" sz="2600" dirty="0" smtClean="0"/>
              <a:t>Melhora </a:t>
            </a:r>
            <a:r>
              <a:rPr lang="pt-BR" sz="2600" dirty="0"/>
              <a:t>a Atenção à Hipertensão Arterial Sistêmica e Diabetes </a:t>
            </a:r>
            <a:r>
              <a:rPr lang="pt-BR" sz="2600" dirty="0" smtClean="0"/>
              <a:t>Mellitus, </a:t>
            </a:r>
            <a:r>
              <a:rPr lang="pt-BR" sz="2600" dirty="0"/>
              <a:t>tendo em conta as dificuldades e limitações encontradas no Caderno das Ações Programáticas, constituindo o programa com maiores dificuldades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87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A cobertura de HAS era 60% e DM (50%).</a:t>
            </a:r>
          </a:p>
          <a:p>
            <a:r>
              <a:rPr lang="pt-BR" dirty="0" smtClean="0"/>
              <a:t> </a:t>
            </a:r>
            <a:r>
              <a:rPr lang="pt-BR" dirty="0"/>
              <a:t>T</a:t>
            </a:r>
            <a:r>
              <a:rPr lang="pt-BR" dirty="0" smtClean="0"/>
              <a:t>inha </a:t>
            </a:r>
            <a:r>
              <a:rPr lang="pt-BR" dirty="0"/>
              <a:t>pouca qualidade do atendimento e grande </a:t>
            </a:r>
            <a:r>
              <a:rPr lang="pt-BR" dirty="0" smtClean="0"/>
              <a:t>número </a:t>
            </a:r>
            <a:r>
              <a:rPr lang="pt-BR" dirty="0"/>
              <a:t>de pessoas com complicações destas doenças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Com </a:t>
            </a:r>
            <a:r>
              <a:rPr lang="pt-BR" dirty="0" smtClean="0"/>
              <a:t>a análise </a:t>
            </a:r>
            <a:r>
              <a:rPr lang="pt-BR" dirty="0"/>
              <a:t>situacional foi possível conhecer os indicadores programáticos e comparar com as estimativas para Brasil pelo  ministério de saúde. </a:t>
            </a:r>
          </a:p>
        </p:txBody>
      </p:sp>
    </p:spTree>
    <p:extLst>
      <p:ext uri="{BB962C8B-B14F-4D97-AF65-F5344CB8AC3E}">
        <p14:creationId xmlns:p14="http://schemas.microsoft.com/office/powerpoint/2010/main" val="6990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Objetivo Geral: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/>
              <a:t>Melhoria da Atenção aos usuários com Hipertensão Arterial Sistêmica e/ou Diabetes Mellitus, na UBS Bodó, Bodó - RN.</a:t>
            </a:r>
          </a:p>
        </p:txBody>
      </p:sp>
    </p:spTree>
    <p:extLst>
      <p:ext uri="{BB962C8B-B14F-4D97-AF65-F5344CB8AC3E}">
        <p14:creationId xmlns:p14="http://schemas.microsoft.com/office/powerpoint/2010/main" val="37378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atenção aos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hipertensos 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2. Melhorar a qualidade da atenção a hipertensos 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3. Melhorar a adesão de hipertensos e/ou diabéticos ao programa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4. Melhorar o registro das informações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5. Mapear hipertensos e diabéticos de risco para doença cardiovascular.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Promover a saúde de hipertensos e diabéticos.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8866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6713" y="-21882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                  Metodologia: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Cobertura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Qualidade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Adesão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Registro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Mapeamento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Promoção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2827112" y="1340768"/>
            <a:ext cx="1080119" cy="33123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707904" y="1340768"/>
            <a:ext cx="51845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es-ES" altLang="pt-BR" sz="2800" dirty="0">
                <a:solidFill>
                  <a:prstClr val="black"/>
                </a:solidFill>
                <a:latin typeface="Perpetua"/>
              </a:rPr>
              <a:t>Monitoramento e </a:t>
            </a:r>
            <a:r>
              <a:rPr lang="es-ES" altLang="pt-BR" sz="2800" dirty="0" smtClean="0">
                <a:solidFill>
                  <a:prstClr val="black"/>
                </a:solidFill>
                <a:latin typeface="Perpetua"/>
              </a:rPr>
              <a:t>avaliação</a:t>
            </a:r>
          </a:p>
          <a:p>
            <a:pPr lvl="0" algn="just"/>
            <a:endParaRPr lang="es-ES" altLang="pt-BR" sz="2800" dirty="0">
              <a:solidFill>
                <a:prstClr val="black"/>
              </a:solidFill>
              <a:latin typeface="Perpetua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altLang="pt-BR" sz="2800" dirty="0">
                <a:solidFill>
                  <a:prstClr val="black"/>
                </a:solidFill>
                <a:latin typeface="Perpetua"/>
              </a:rPr>
              <a:t>Organização e gestão do </a:t>
            </a:r>
            <a:r>
              <a:rPr lang="es-ES" altLang="pt-BR" sz="2800" dirty="0" smtClean="0">
                <a:solidFill>
                  <a:prstClr val="black"/>
                </a:solidFill>
                <a:latin typeface="Perpetua"/>
              </a:rPr>
              <a:t>serviço</a:t>
            </a:r>
          </a:p>
          <a:p>
            <a:pPr lvl="0" algn="just"/>
            <a:endParaRPr lang="es-ES" altLang="pt-BR" sz="2800" dirty="0">
              <a:solidFill>
                <a:prstClr val="black"/>
              </a:solidFill>
              <a:latin typeface="Perpetua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altLang="pt-BR" sz="2800" dirty="0">
                <a:solidFill>
                  <a:prstClr val="black"/>
                </a:solidFill>
                <a:latin typeface="Perpetua"/>
              </a:rPr>
              <a:t>Engajamento </a:t>
            </a:r>
            <a:r>
              <a:rPr lang="es-ES" altLang="pt-BR" sz="2800" dirty="0" smtClean="0">
                <a:solidFill>
                  <a:prstClr val="black"/>
                </a:solidFill>
                <a:latin typeface="Perpetua"/>
              </a:rPr>
              <a:t>público</a:t>
            </a:r>
          </a:p>
          <a:p>
            <a:pPr lvl="0" algn="just"/>
            <a:endParaRPr lang="es-ES" altLang="pt-BR" sz="2800" dirty="0">
              <a:solidFill>
                <a:prstClr val="black"/>
              </a:solidFill>
              <a:latin typeface="Perpetua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altLang="pt-BR" sz="2800" dirty="0">
                <a:solidFill>
                  <a:prstClr val="black"/>
                </a:solidFill>
                <a:latin typeface="Perpetua"/>
              </a:rPr>
              <a:t>Qualidade da prática clínica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7584" y="566124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>
                <a:latin typeface="Calibri" panose="020F0502020204030204" pitchFamily="34" charset="0"/>
              </a:rPr>
              <a:t>As ações foram planejadas para serem executadas  no período de 16 semanas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423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2959</Words>
  <Application>Microsoft Office PowerPoint</Application>
  <PresentationFormat>Apresentação na tela (4:3)</PresentationFormat>
  <Paragraphs>369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Introdução</vt:lpstr>
      <vt:lpstr>Introdução</vt:lpstr>
      <vt:lpstr>Introdução</vt:lpstr>
      <vt:lpstr>Situação antes da Intervenção</vt:lpstr>
      <vt:lpstr>Apresentação do PowerPoint</vt:lpstr>
      <vt:lpstr>Objetivos específicos</vt:lpstr>
      <vt:lpstr>Apresentação do PowerPoint</vt:lpstr>
      <vt:lpstr>Apresentação do PowerPoint</vt:lpstr>
      <vt:lpstr>Apresentação do PowerPoint</vt:lpstr>
      <vt:lpstr>Resultados: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Nível de incorporação da intervenção à rotina do serviço:</vt:lpstr>
      <vt:lpstr>Importância da intervenção para a comunidade:</vt:lpstr>
      <vt:lpstr>Reflexão crítica sobre seu processo pessoal de aprendizagem</vt:lpstr>
      <vt:lpstr>Apresentação do PowerPoint</vt:lpstr>
      <vt:lpstr>Fotografia de palestra à população na UBS “Bodó” Bodó/RN 2015 (Figura 2)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Cliente-ID</dc:creator>
  <cp:lastModifiedBy>Cliente-ID</cp:lastModifiedBy>
  <cp:revision>204</cp:revision>
  <dcterms:created xsi:type="dcterms:W3CDTF">2015-07-21T18:50:08Z</dcterms:created>
  <dcterms:modified xsi:type="dcterms:W3CDTF">2015-11-03T19:32:02Z</dcterms:modified>
</cp:coreProperties>
</file>