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0" r:id="rId31"/>
    <p:sldId id="286" r:id="rId32"/>
    <p:sldId id="287" r:id="rId33"/>
    <p:sldId id="293" r:id="rId34"/>
    <p:sldId id="294" r:id="rId35"/>
    <p:sldId id="291" r:id="rId3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EFAD6-3FA1-41E1-8F02-07AE3F04C5E5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6935A-B0BF-42EC-BC55-001D44655A3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5678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935A-B0BF-42EC-BC55-001D44655A3B}" type="slidenum">
              <a:rPr lang="es-ES_tradnl" smtClean="0"/>
              <a:t>35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6018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463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92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669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9357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48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409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405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997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457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05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9054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70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09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333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8291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597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FC9F-AA76-4CEF-A99C-E82D29F8A094}" type="datetimeFigureOut">
              <a:rPr lang="es-ES_tradnl" smtClean="0"/>
              <a:t>04/11/2015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AE839E-F862-447C-B78A-F7D1B9B5DD1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445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0769" y="691228"/>
            <a:ext cx="7623907" cy="1207394"/>
          </a:xfrm>
        </p:spPr>
        <p:txBody>
          <a:bodyPr>
            <a:normAutofit/>
          </a:bodyPr>
          <a:lstStyle/>
          <a:p>
            <a:pPr algn="ctr"/>
            <a:r>
              <a:rPr lang="es-ES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FEDERAL DE PELOTAS</a:t>
            </a:r>
            <a:endParaRPr lang="es-ES_tradnl" sz="3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0203" y="3645278"/>
            <a:ext cx="7324473" cy="223126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endParaRPr lang="pt-B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7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7200" b="1" dirty="0">
                <a:latin typeface="Arial" panose="020B0604020202020204" pitchFamily="34" charset="0"/>
                <a:cs typeface="Arial" panose="020B0604020202020204" pitchFamily="34" charset="0"/>
              </a:rPr>
              <a:t>da atenção à saúde dos usuários hipertensos e/ou diabéticos na UBS Castelo Branco, Caicó/RN</a:t>
            </a:r>
            <a:endParaRPr lang="es-ES_tradnl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5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pt-B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pt-B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Aluno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Martha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Concepcion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Pujol Luna</a:t>
            </a:r>
          </a:p>
          <a:p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Orientadora: Cleusa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Marfiza</a:t>
            </a:r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 Guimarães </a:t>
            </a:r>
            <a:r>
              <a:rPr lang="pt-BR" sz="5600" b="1" dirty="0" err="1">
                <a:latin typeface="Arial" panose="020B0604020202020204" pitchFamily="34" charset="0"/>
                <a:cs typeface="Arial" panose="020B0604020202020204" pitchFamily="34" charset="0"/>
              </a:rPr>
              <a:t>Jaccottet</a:t>
            </a:r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_tradn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400" b="1" dirty="0"/>
          </a:p>
          <a:p>
            <a:endParaRPr 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531" y="1789182"/>
            <a:ext cx="1856096" cy="185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3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8427" r="8696" b="21519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5. </a:t>
            </a:r>
            <a:r>
              <a:rPr lang="pt-BR" sz="1600" dirty="0"/>
              <a:t>Proporção de hipertensos com prescrição de medicamentos da farmácia popular/</a:t>
            </a:r>
            <a:r>
              <a:rPr lang="pt-BR" sz="1600" dirty="0" err="1"/>
              <a:t>hiperdia</a:t>
            </a:r>
            <a:r>
              <a:rPr lang="pt-BR" sz="1600" dirty="0"/>
              <a:t> priorizada na 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640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324" r="9853" b="21592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6</a:t>
            </a:r>
            <a:r>
              <a:rPr lang="pt-BR" sz="1600" dirty="0" smtClean="0"/>
              <a:t>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</a:t>
            </a:r>
            <a:r>
              <a:rPr lang="pt-BR" sz="1600" dirty="0"/>
              <a:t>com prescrição de medicamentos da farmácia popular/</a:t>
            </a:r>
            <a:r>
              <a:rPr lang="pt-BR" sz="1600" dirty="0" err="1"/>
              <a:t>hiperdia</a:t>
            </a:r>
            <a:r>
              <a:rPr lang="pt-BR" sz="1600" dirty="0"/>
              <a:t> priorizada na 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1349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r="15332" b="28836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7.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com exame clínico em dia de acordo com o protocolo da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r="21516" b="22463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8</a:t>
            </a:r>
            <a:r>
              <a:rPr lang="pt-BR" sz="1600" dirty="0" smtClean="0"/>
              <a:t>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com exame clínico em dia de acordo com o protocolo da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027" r="9585" b="22544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9</a:t>
            </a:r>
            <a:r>
              <a:rPr lang="pt-BR" sz="1600" dirty="0" smtClean="0"/>
              <a:t>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com avaliação da necessidade de atendimento odontológico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r="19791" b="22458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10.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com avaliação da necessidade de atendimento odontológico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4759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8517" r="8780" b="23835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6027003"/>
            <a:ext cx="7806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11.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faltosos  às consultas com busca ativa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8471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287" r="10472" b="24008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6027003"/>
            <a:ext cx="7806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12.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faltosos às consultas com busca ativa 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8042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8731" r="8968" b="23311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13.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com registro adequado na ficha de acompanhamento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0221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977" r="10139" b="24164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14.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com registro adequado na ficha de acompanhamento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9362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1382859" y="2133600"/>
            <a:ext cx="6591985" cy="37776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Importância da ação programática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Caracterização do município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Caracterização da unidade básica de saúde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/>
              <a:t>Situação da ação programática na unidade antes da intervenção</a:t>
            </a:r>
          </a:p>
          <a:p>
            <a:pPr algn="just"/>
            <a:endParaRPr lang="pt-BR" b="1" dirty="0"/>
          </a:p>
          <a:p>
            <a:endParaRPr lang="es-ES_tradnl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5" b="25783"/>
          <a:stretch/>
        </p:blipFill>
        <p:spPr>
          <a:xfrm>
            <a:off x="5294385" y="3994658"/>
            <a:ext cx="3240015" cy="282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59" y="4004704"/>
            <a:ext cx="3240000" cy="282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2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458" r="9439" b="22181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15.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com estratificação de risco cardiovascular por exame clínico em dia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0993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057" r="10169" b="22692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16.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com estratificação de risco cardiovascular por exame clínico em dia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7331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453" r="9391" b="22935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17.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com orientação nutricional sobre alimentação saudável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4857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5" name="Espaço Reservado para Conteúdo 4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780" r="9889" b="22457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18.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com orientação nutricional sobre alimentação saudável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44155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473" r="9510" b="22554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19.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com orientação sobre a prática de atividade física regular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744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127" r="10237" b="23008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20.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que receberam orientação sobre a prática de atividade física regular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4150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453" r="9614" b="22181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21.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que receberam orientação sobre os riscos do tabagismo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3172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231" r="10169" b="22835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22.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que receberam orientação sobre os riscos do tabagismo na UBS </a:t>
            </a:r>
            <a:r>
              <a:rPr lang="pt-BR" sz="1600" dirty="0"/>
              <a:t>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8621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492" r="9583" b="28794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23. </a:t>
            </a:r>
            <a:r>
              <a:rPr lang="pt-BR" sz="1600" dirty="0"/>
              <a:t>Proporção de </a:t>
            </a:r>
            <a:r>
              <a:rPr lang="pt-BR" sz="1600" dirty="0" smtClean="0"/>
              <a:t>hipertensos que receberam orientação sobre higiene bucal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11241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/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9532" r="9598" b="28836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24. </a:t>
            </a:r>
            <a:r>
              <a:rPr lang="pt-BR" sz="1600" dirty="0"/>
              <a:t>Proporção de </a:t>
            </a:r>
            <a:r>
              <a:rPr lang="pt-BR" sz="1600" dirty="0" smtClean="0"/>
              <a:t>diabéticos que receberam orientação sobre higiene bucal 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6461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Melhorar </a:t>
            </a:r>
            <a:r>
              <a:rPr lang="pt-BR" dirty="0">
                <a:solidFill>
                  <a:schemeClr val="tx1"/>
                </a:solidFill>
              </a:rPr>
              <a:t>à atenção à saúde dos usuários portadores de hipertensão arterial sistêmica e/ou diabetes mellitus na UBS Castelo Branco Caicó, RN</a:t>
            </a:r>
            <a:endParaRPr lang="es-ES_tradnl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56" y="4593871"/>
            <a:ext cx="2691911" cy="1922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73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21" y="395785"/>
            <a:ext cx="7540379" cy="582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1809" y="736979"/>
            <a:ext cx="7219841" cy="4572000"/>
          </a:xfrm>
          <a:noFill/>
          <a:ln>
            <a:noFill/>
          </a:ln>
        </p:spPr>
        <p:txBody>
          <a:bodyPr>
            <a:normAutofit/>
          </a:bodyPr>
          <a:lstStyle/>
          <a:p>
            <a:pPr lvl="0" indent="0">
              <a:lnSpc>
                <a:spcPct val="150000"/>
              </a:lnSpc>
              <a:buClr>
                <a:srgbClr val="353535"/>
              </a:buClr>
              <a:buNone/>
            </a:pPr>
            <a:r>
              <a:rPr lang="pt-BR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endParaRPr lang="pt-BR" sz="4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indent="0" algn="just">
              <a:lnSpc>
                <a:spcPct val="150000"/>
              </a:lnSpc>
              <a:buClr>
                <a:srgbClr val="0F6FC6"/>
              </a:buClr>
              <a:buNone/>
            </a:pPr>
            <a:r>
              <a:rPr lang="pt-BR" sz="1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intervenção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deixou resultados positivos para:</a:t>
            </a:r>
          </a:p>
          <a:p>
            <a:pPr marL="685800" lvl="0" algn="just">
              <a:lnSpc>
                <a:spcPct val="150000"/>
              </a:lnSpc>
              <a:buClr>
                <a:srgbClr val="0F6FC6"/>
              </a:buClr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0F6FC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serviço. </a:t>
            </a:r>
          </a:p>
          <a:p>
            <a:pPr marL="685800" lvl="0" algn="just">
              <a:lnSpc>
                <a:spcPct val="150000"/>
              </a:lnSpc>
              <a:buClr>
                <a:srgbClr val="0F6FC6"/>
              </a:buClr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Comunidade.  </a:t>
            </a:r>
          </a:p>
          <a:p>
            <a:pPr marL="685800" lvl="0" algn="just">
              <a:lnSpc>
                <a:spcPct val="150000"/>
              </a:lnSpc>
              <a:buClr>
                <a:srgbClr val="0F6FC6"/>
              </a:buClr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A Equipe. </a:t>
            </a: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85800" lvl="0" algn="just">
              <a:lnSpc>
                <a:spcPct val="150000"/>
              </a:lnSpc>
              <a:buClr>
                <a:srgbClr val="0F6FC6"/>
              </a:buClr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gestão</a:t>
            </a:r>
            <a:endParaRPr lang="es-ES_tradnl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016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indent="0">
              <a:lnSpc>
                <a:spcPct val="150000"/>
              </a:lnSpc>
              <a:buClr>
                <a:srgbClr val="353535"/>
              </a:buClr>
              <a:buNone/>
            </a:pP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ampliação da cobertura </a:t>
            </a: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para os pacientes  hipertensos e diabéticos até chegar a meta proposta, foi uma das </a:t>
            </a: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principais conquistas alcançadas .Esta favoreceu </a:t>
            </a:r>
            <a:r>
              <a:rPr lang="pt-B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 rastreamento, diagnostico, tratamento e monitoramento destas doenças, promoveu o trabalho integrado com os professionais  da equipe e se logro organização dos registros e aumentar a qualidade  da atenção.</a:t>
            </a:r>
            <a:endParaRPr lang="es-ES_tradnl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buClr>
                <a:srgbClr val="353535"/>
              </a:buClr>
            </a:pPr>
            <a:endParaRPr lang="es-ES_tradnl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858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S_trad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seu processo pessoal de aprendizagem e na implementação da intervenção</a:t>
            </a:r>
            <a:endParaRPr lang="es-ES_trad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88072" y="2133600"/>
            <a:ext cx="6591985" cy="3777622"/>
          </a:xfrm>
        </p:spPr>
        <p:txBody>
          <a:bodyPr/>
          <a:lstStyle/>
          <a:p>
            <a:pPr marL="0" indent="0">
              <a:buNone/>
            </a:pPr>
            <a:endParaRPr lang="pt-B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eu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processo pessoal de aprendizagem no desenvolvimento do curso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foi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muito valor na inserção dos diferentes programas que encontravam-se debilitados na rotina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 UBS, e na minha experiência pessoal além de enriquecer meus conhecimentos, deixo novas expectativas e muitos retos pela frente.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7958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6" y="3493826"/>
            <a:ext cx="3821373" cy="32345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3507474"/>
            <a:ext cx="3930553" cy="322087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27" y="272955"/>
            <a:ext cx="3821373" cy="32345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272955"/>
            <a:ext cx="3930553" cy="32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8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5" y="218365"/>
            <a:ext cx="4121624" cy="60459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06619" y="218365"/>
            <a:ext cx="3937380" cy="604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87604" y="2848708"/>
            <a:ext cx="7320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MUITO OBRIBADA</a:t>
            </a:r>
            <a:endParaRPr lang="es-ES_tradnl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415" y="1905000"/>
            <a:ext cx="6591985" cy="39935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Ampliar a cobertura do programa de atenção saúde de hipertensos e diabéticos.</a:t>
            </a:r>
            <a:endParaRPr lang="es-ES_tradn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dirty="0">
                <a:solidFill>
                  <a:schemeClr val="tx1"/>
                </a:solidFill>
              </a:rPr>
              <a:t>Melhorar a qualidade da atenção a hipertensos e </a:t>
            </a:r>
            <a:r>
              <a:rPr lang="pt-BR" dirty="0" smtClean="0">
                <a:solidFill>
                  <a:schemeClr val="tx1"/>
                </a:solidFill>
              </a:rPr>
              <a:t>diabéticos</a:t>
            </a:r>
            <a:r>
              <a:rPr lang="pt-BR" b="1" dirty="0">
                <a:solidFill>
                  <a:schemeClr val="tx1"/>
                </a:solidFill>
              </a:rPr>
              <a:t>.</a:t>
            </a:r>
            <a:endParaRPr lang="pt-BR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Melhorar a adesão de hipertensos e /ou diabéticos ao </a:t>
            </a:r>
            <a:r>
              <a:rPr lang="pt-BR" dirty="0" smtClean="0">
                <a:solidFill>
                  <a:schemeClr val="tx1"/>
                </a:solidFill>
              </a:rPr>
              <a:t>programa.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Melhorar </a:t>
            </a:r>
            <a:r>
              <a:rPr lang="pt-BR" dirty="0">
                <a:solidFill>
                  <a:schemeClr val="tx1"/>
                </a:solidFill>
              </a:rPr>
              <a:t>o registro das </a:t>
            </a:r>
            <a:r>
              <a:rPr lang="pt-BR" dirty="0" smtClean="0">
                <a:solidFill>
                  <a:schemeClr val="tx1"/>
                </a:solidFill>
              </a:rPr>
              <a:t>informações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Mapear </a:t>
            </a:r>
            <a:r>
              <a:rPr lang="pt-BR" dirty="0">
                <a:solidFill>
                  <a:schemeClr val="tx1"/>
                </a:solidFill>
              </a:rPr>
              <a:t>hipertensos e diabéticos de risco para doenças </a:t>
            </a:r>
            <a:r>
              <a:rPr lang="pt-BR" dirty="0" smtClean="0">
                <a:solidFill>
                  <a:schemeClr val="tx1"/>
                </a:solidFill>
              </a:rPr>
              <a:t>cardiovascular.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t-BR" dirty="0" smtClean="0">
                <a:solidFill>
                  <a:schemeClr val="tx1"/>
                </a:solidFill>
              </a:rPr>
              <a:t>Promover </a:t>
            </a:r>
            <a:r>
              <a:rPr lang="pt-BR" dirty="0">
                <a:solidFill>
                  <a:schemeClr val="tx1"/>
                </a:solidFill>
              </a:rPr>
              <a:t>a saúde de hipertensos e </a:t>
            </a:r>
            <a:r>
              <a:rPr lang="pt-BR" dirty="0" smtClean="0">
                <a:solidFill>
                  <a:schemeClr val="tx1"/>
                </a:solidFill>
              </a:rPr>
              <a:t>diabéticos.</a:t>
            </a:r>
            <a:endParaRPr lang="es-ES_tradnl" dirty="0">
              <a:solidFill>
                <a:schemeClr val="tx1"/>
              </a:solidFill>
            </a:endParaRPr>
          </a:p>
          <a:p>
            <a:endParaRPr lang="es-ES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026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99846" y="2133600"/>
            <a:ext cx="6834472" cy="3778250"/>
            <a:chOff x="1943180" y="2133600"/>
            <a:chExt cx="6591138" cy="3778250"/>
          </a:xfrm>
        </p:grpSpPr>
        <p:sp>
          <p:nvSpPr>
            <p:cNvPr id="4" name="Seta para a direita 3"/>
            <p:cNvSpPr/>
            <p:nvPr/>
          </p:nvSpPr>
          <p:spPr>
            <a:xfrm>
              <a:off x="2437447" y="2133600"/>
              <a:ext cx="5602605" cy="3778250"/>
            </a:xfrm>
            <a:prstGeom prst="round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>
              <a:off x="1943180" y="3267075"/>
              <a:ext cx="3215189" cy="15113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746" tIns="214746" rIns="214746" bIns="214746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700" kern="1200" dirty="0" smtClean="0"/>
                <a:t>AÇÕES REALIZADAS</a:t>
              </a:r>
              <a:endParaRPr lang="pt-BR" sz="3700" kern="1200" dirty="0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5319129" y="3267075"/>
              <a:ext cx="3215189" cy="151130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746" tIns="214746" rIns="214746" bIns="214746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700" kern="1200" dirty="0" smtClean="0"/>
                <a:t>LOGISTICA UTILIZADA</a:t>
              </a:r>
              <a:endParaRPr lang="pt-BR" sz="3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6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Espaço Reservado para Conteúdo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508" b="21591"/>
          <a:stretch/>
        </p:blipFill>
        <p:spPr>
          <a:xfrm>
            <a:off x="1684985" y="1406769"/>
            <a:ext cx="5774030" cy="404446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152623" y="6027003"/>
            <a:ext cx="683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Gráfico 1. Proporção de hipertensos cadastrados no programa de 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824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300" r="10300" b="20552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52623" y="6027003"/>
            <a:ext cx="683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2. </a:t>
            </a:r>
            <a:r>
              <a:rPr lang="pt-BR" sz="1600" dirty="0"/>
              <a:t>Proporção </a:t>
            </a:r>
            <a:r>
              <a:rPr lang="pt-BR" sz="1600" dirty="0" smtClean="0"/>
              <a:t>de diabéticos no </a:t>
            </a:r>
            <a:r>
              <a:rPr lang="pt-BR" sz="1600" dirty="0"/>
              <a:t>programa </a:t>
            </a:r>
            <a:r>
              <a:rPr lang="pt-BR" sz="1600" dirty="0" smtClean="0"/>
              <a:t>na </a:t>
            </a:r>
            <a:r>
              <a:rPr lang="pt-BR" sz="1600" dirty="0"/>
              <a:t>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37574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r="18888" b="21515"/>
          <a:stretch/>
        </p:blipFill>
        <p:spPr>
          <a:xfrm>
            <a:off x="1672147" y="1405800"/>
            <a:ext cx="5774400" cy="40464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1111" y="5780782"/>
            <a:ext cx="7381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Gráfico </a:t>
            </a:r>
            <a:r>
              <a:rPr lang="pt-BR" sz="1600" dirty="0" smtClean="0"/>
              <a:t>3. </a:t>
            </a:r>
            <a:r>
              <a:rPr lang="pt-BR" sz="1600" dirty="0"/>
              <a:t>Proporção de hipertensos com os exames complementares em dia de acordo com o protocolo na UBS Castelo Branco do Município Caicó. Rio Grande do Norte.</a:t>
            </a:r>
          </a:p>
          <a:p>
            <a:pPr algn="ctr"/>
            <a:r>
              <a:rPr lang="pt-BR" sz="1600" dirty="0"/>
              <a:t>Fonte: Planilha Coleta de Dados, 2015.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26416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5862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S_tradnl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spaço Reservado para Conteúdo 5"/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rcRect l="10805" r="10805" b="22217"/>
          <a:stretch/>
        </p:blipFill>
        <p:spPr>
          <a:xfrm>
            <a:off x="1684800" y="1405800"/>
            <a:ext cx="5774400" cy="4046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68741" y="5780782"/>
            <a:ext cx="780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dirty="0"/>
              <a:t>Gráfico 4</a:t>
            </a:r>
            <a:r>
              <a:rPr lang="es-ES_tradnl" sz="1600" dirty="0" smtClean="0"/>
              <a:t>. </a:t>
            </a:r>
            <a:r>
              <a:rPr lang="es-ES_tradnl" sz="1600" dirty="0" err="1"/>
              <a:t>Proporção</a:t>
            </a:r>
            <a:r>
              <a:rPr lang="es-ES_tradnl" sz="1600" dirty="0"/>
              <a:t> de </a:t>
            </a:r>
            <a:r>
              <a:rPr lang="es-ES_tradnl" sz="1600" dirty="0" smtClean="0"/>
              <a:t>diabéticos </a:t>
            </a:r>
            <a:r>
              <a:rPr lang="es-ES_tradnl" sz="1600" dirty="0" err="1"/>
              <a:t>com</a:t>
            </a:r>
            <a:r>
              <a:rPr lang="es-ES_tradnl" sz="1600" dirty="0"/>
              <a:t> os </a:t>
            </a:r>
            <a:r>
              <a:rPr lang="es-ES_tradnl" sz="1600" dirty="0" err="1"/>
              <a:t>exames</a:t>
            </a:r>
            <a:r>
              <a:rPr lang="es-ES_tradnl" sz="1600" dirty="0"/>
              <a:t> complementares </a:t>
            </a:r>
            <a:r>
              <a:rPr lang="es-ES_tradnl" sz="1600" dirty="0" err="1"/>
              <a:t>em</a:t>
            </a:r>
            <a:r>
              <a:rPr lang="es-ES_tradnl" sz="1600" dirty="0"/>
              <a:t> </a:t>
            </a:r>
            <a:r>
              <a:rPr lang="es-ES_tradnl" sz="1600" dirty="0" err="1"/>
              <a:t>dia</a:t>
            </a:r>
            <a:r>
              <a:rPr lang="es-ES_tradnl" sz="1600" dirty="0"/>
              <a:t> de </a:t>
            </a:r>
            <a:r>
              <a:rPr lang="es-ES_tradnl" sz="1600" dirty="0" err="1"/>
              <a:t>acordo</a:t>
            </a:r>
            <a:r>
              <a:rPr lang="es-ES_tradnl" sz="1600" dirty="0"/>
              <a:t> </a:t>
            </a:r>
            <a:r>
              <a:rPr lang="es-ES_tradnl" sz="1600" dirty="0" err="1"/>
              <a:t>com</a:t>
            </a:r>
            <a:r>
              <a:rPr lang="es-ES_tradnl" sz="1600" dirty="0"/>
              <a:t> o protocolo </a:t>
            </a:r>
            <a:r>
              <a:rPr lang="es-ES_tradnl" sz="1600" dirty="0" err="1"/>
              <a:t>na</a:t>
            </a:r>
            <a:r>
              <a:rPr lang="es-ES_tradnl" sz="1600" dirty="0"/>
              <a:t> UBS Castelo Branco do </a:t>
            </a:r>
            <a:r>
              <a:rPr lang="es-ES_tradnl" sz="1600" dirty="0" smtClean="0"/>
              <a:t>Municipio </a:t>
            </a:r>
            <a:r>
              <a:rPr lang="es-ES_tradnl" sz="1600" dirty="0" err="1"/>
              <a:t>Caicó</a:t>
            </a:r>
            <a:r>
              <a:rPr lang="es-ES_tradnl" sz="1600" dirty="0"/>
              <a:t>. Rio Grande do Norte.</a:t>
            </a:r>
          </a:p>
          <a:p>
            <a:pPr algn="ctr"/>
            <a:r>
              <a:rPr lang="es-ES_tradnl" sz="1600" dirty="0" err="1"/>
              <a:t>Fonte</a:t>
            </a:r>
            <a:r>
              <a:rPr lang="es-ES_tradnl" sz="1600" dirty="0"/>
              <a:t>: </a:t>
            </a:r>
            <a:r>
              <a:rPr lang="es-ES_tradnl" sz="1600" dirty="0" err="1"/>
              <a:t>Planilha</a:t>
            </a:r>
            <a:r>
              <a:rPr lang="es-ES_tradnl" sz="1600" dirty="0"/>
              <a:t> Coleta de Dados, 2015.</a:t>
            </a:r>
          </a:p>
        </p:txBody>
      </p:sp>
    </p:spTree>
    <p:extLst>
      <p:ext uri="{BB962C8B-B14F-4D97-AF65-F5344CB8AC3E}">
        <p14:creationId xmlns:p14="http://schemas.microsoft.com/office/powerpoint/2010/main" val="20824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553</TotalTime>
  <Words>1179</Words>
  <Application>Microsoft Office PowerPoint</Application>
  <PresentationFormat>Apresentação na tela (4:3)</PresentationFormat>
  <Paragraphs>111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Century Gothic</vt:lpstr>
      <vt:lpstr>Wingdings</vt:lpstr>
      <vt:lpstr>Wingdings 3</vt:lpstr>
      <vt:lpstr>Cacho</vt:lpstr>
      <vt:lpstr>UNIVERSIDAD FEDERAL DE PELOTAS</vt:lpstr>
      <vt:lpstr>Introdução</vt:lpstr>
      <vt:lpstr>Objetivo Geral</vt:lpstr>
      <vt:lpstr>Objetivos Específicos</vt:lpstr>
      <vt:lpstr>Metodología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Apresentação do PowerPoint</vt:lpstr>
      <vt:lpstr>Importância da intervenção</vt:lpstr>
      <vt:lpstr>Reflexão crítica sobre seu processo pessoal de aprendizagem e na implementação da intervenção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</dc:title>
  <dc:creator>Martha Pujol Luna</dc:creator>
  <cp:lastModifiedBy>martha pujol luna</cp:lastModifiedBy>
  <cp:revision>78</cp:revision>
  <dcterms:created xsi:type="dcterms:W3CDTF">2015-10-30T20:57:47Z</dcterms:created>
  <dcterms:modified xsi:type="dcterms:W3CDTF">2015-11-04T20:43:12Z</dcterms:modified>
</cp:coreProperties>
</file>