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00" r:id="rId4"/>
    <p:sldId id="328" r:id="rId5"/>
    <p:sldId id="329" r:id="rId6"/>
    <p:sldId id="259" r:id="rId7"/>
    <p:sldId id="260" r:id="rId8"/>
    <p:sldId id="262" r:id="rId9"/>
    <p:sldId id="305" r:id="rId10"/>
    <p:sldId id="306" r:id="rId11"/>
    <p:sldId id="304" r:id="rId12"/>
    <p:sldId id="326" r:id="rId13"/>
    <p:sldId id="332" r:id="rId14"/>
    <p:sldId id="322" r:id="rId15"/>
    <p:sldId id="333" r:id="rId16"/>
    <p:sldId id="334" r:id="rId17"/>
    <p:sldId id="312" r:id="rId18"/>
    <p:sldId id="323" r:id="rId19"/>
    <p:sldId id="317" r:id="rId20"/>
    <p:sldId id="318" r:id="rId21"/>
    <p:sldId id="330" r:id="rId22"/>
    <p:sldId id="331" r:id="rId23"/>
    <p:sldId id="321" r:id="rId24"/>
    <p:sldId id="335" r:id="rId25"/>
    <p:sldId id="290" r:id="rId26"/>
    <p:sldId id="325" r:id="rId27"/>
    <p:sldId id="291" r:id="rId28"/>
    <p:sldId id="292" r:id="rId29"/>
    <p:sldId id="33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90"/>
    <a:srgbClr val="0032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21" autoAdjust="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0.13250000000000001</c:v>
                </c:pt>
                <c:pt idx="1">
                  <c:v>0.33500000000000124</c:v>
                </c:pt>
                <c:pt idx="2">
                  <c:v>0.54249999999999998</c:v>
                </c:pt>
                <c:pt idx="3">
                  <c:v>0.88500000000000123</c:v>
                </c:pt>
              </c:numCache>
            </c:numRef>
          </c:val>
        </c:ser>
        <c:dLbls>
          <c:showVal val="1"/>
        </c:dLbls>
        <c:axId val="46743552"/>
        <c:axId val="46747008"/>
      </c:barChart>
      <c:catAx>
        <c:axId val="46743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47008"/>
        <c:crosses val="autoZero"/>
        <c:auto val="1"/>
        <c:lblAlgn val="ctr"/>
        <c:lblOffset val="100"/>
        <c:tickMarkSkip val="1"/>
      </c:catAx>
      <c:valAx>
        <c:axId val="46747008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43552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0.5135135135135136</c:v>
                </c:pt>
                <c:pt idx="1">
                  <c:v>0.65934065934066133</c:v>
                </c:pt>
                <c:pt idx="2">
                  <c:v>0.73154362416107588</c:v>
                </c:pt>
                <c:pt idx="3">
                  <c:v>0.92237442922374424</c:v>
                </c:pt>
              </c:numCache>
            </c:numRef>
          </c:val>
        </c:ser>
        <c:dLbls>
          <c:showVal val="1"/>
        </c:dLbls>
        <c:axId val="69687552"/>
        <c:axId val="70709248"/>
      </c:barChart>
      <c:catAx>
        <c:axId val="69687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09248"/>
        <c:crosses val="autoZero"/>
        <c:auto val="1"/>
        <c:lblAlgn val="ctr"/>
        <c:lblOffset val="100"/>
        <c:tickMarkSkip val="1"/>
      </c:catAx>
      <c:valAx>
        <c:axId val="70709248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87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0.69811320754716977</c:v>
                </c:pt>
                <c:pt idx="1">
                  <c:v>0.66417910447761264</c:v>
                </c:pt>
                <c:pt idx="2">
                  <c:v>0.68663594470046052</c:v>
                </c:pt>
                <c:pt idx="3">
                  <c:v>0.61864406779661063</c:v>
                </c:pt>
              </c:numCache>
            </c:numRef>
          </c:val>
        </c:ser>
        <c:dLbls>
          <c:showVal val="1"/>
        </c:dLbls>
        <c:axId val="70774784"/>
        <c:axId val="70776704"/>
      </c:barChart>
      <c:catAx>
        <c:axId val="707747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76704"/>
        <c:crosses val="autoZero"/>
        <c:auto val="1"/>
        <c:lblAlgn val="ctr"/>
        <c:lblOffset val="100"/>
        <c:tickMarkSkip val="1"/>
      </c:catAx>
      <c:valAx>
        <c:axId val="70776704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74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0.35849056603773582</c:v>
                </c:pt>
                <c:pt idx="1">
                  <c:v>0.35074626865671643</c:v>
                </c:pt>
                <c:pt idx="2">
                  <c:v>0.37327188940092182</c:v>
                </c:pt>
                <c:pt idx="3">
                  <c:v>0.37288135593220489</c:v>
                </c:pt>
              </c:numCache>
            </c:numRef>
          </c:val>
        </c:ser>
        <c:dLbls>
          <c:showVal val="1"/>
        </c:dLbls>
        <c:axId val="100356096"/>
        <c:axId val="100357632"/>
      </c:barChart>
      <c:catAx>
        <c:axId val="1003560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357632"/>
        <c:crosses val="autoZero"/>
        <c:auto val="1"/>
        <c:lblAlgn val="ctr"/>
        <c:lblOffset val="100"/>
        <c:tickMarkSkip val="1"/>
      </c:catAx>
      <c:valAx>
        <c:axId val="100357632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356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E7D4-D87B-40A1-84FB-17B83350CD79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D655D-C668-4BF7-931F-10130E21CC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866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655D-C668-4BF7-931F-10130E21CC7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655D-C668-4BF7-931F-10130E21CC7A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40161"/>
          </a:xfrm>
        </p:spPr>
        <p:txBody>
          <a:bodyPr>
            <a:noAutofit/>
          </a:bodyPr>
          <a:lstStyle/>
          <a:p>
            <a:r>
              <a:rPr lang="pt-BR" sz="1800" dirty="0" smtClean="0"/>
              <a:t>Universidade Aberta do SUS</a:t>
            </a:r>
            <a:br>
              <a:rPr lang="pt-BR" sz="1800" dirty="0" smtClean="0"/>
            </a:br>
            <a:r>
              <a:rPr lang="pt-BR" sz="1800" dirty="0" smtClean="0"/>
              <a:t>Universidade Federal de Pelotas</a:t>
            </a:r>
            <a:br>
              <a:rPr lang="pt-BR" sz="1800" dirty="0" smtClean="0"/>
            </a:br>
            <a:r>
              <a:rPr lang="pt-BR" sz="1800" dirty="0" smtClean="0"/>
              <a:t>Departamento de Medicina Social</a:t>
            </a:r>
            <a:br>
              <a:rPr lang="pt-BR" sz="1800" dirty="0" smtClean="0"/>
            </a:br>
            <a:r>
              <a:rPr lang="pt-BR" sz="1800" dirty="0" smtClean="0"/>
              <a:t>Curso de Especialização em Saúde da Família </a:t>
            </a:r>
            <a:br>
              <a:rPr lang="pt-BR" sz="1800" dirty="0" smtClean="0"/>
            </a:br>
            <a:r>
              <a:rPr lang="pt-BR" sz="1800" dirty="0" smtClean="0"/>
              <a:t>Modalidade à Distância</a:t>
            </a:r>
            <a:br>
              <a:rPr lang="pt-BR" sz="1800" dirty="0" smtClean="0"/>
            </a:br>
            <a:r>
              <a:rPr lang="pt-BR" sz="1800" dirty="0" smtClean="0"/>
              <a:t>Turma 05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643998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Melhoria na Atenção a saúde da pessoa idosa na </a:t>
            </a:r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UBS </a:t>
            </a: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 </a:t>
            </a:r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morar, </a:t>
            </a: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Itaqui/RS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500166" y="4214818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Martha Dolores </a:t>
            </a:r>
            <a:r>
              <a:rPr lang="pt-B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Arocha</a:t>
            </a:r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Hernandez</a:t>
            </a:r>
            <a:endParaRPr lang="es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pPr algn="ctr"/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Orientadora: Maria Emilia Nunes Bueno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Em termos de </a:t>
            </a:r>
            <a:r>
              <a:rPr lang="pt-BR" sz="3600" b="1" dirty="0"/>
              <a:t>monitoramento e </a:t>
            </a:r>
            <a:r>
              <a:rPr lang="pt-BR" sz="3600" b="1" dirty="0" smtClean="0"/>
              <a:t>avaliação - </a:t>
            </a:r>
            <a:r>
              <a:rPr lang="pt-BR" sz="3600" b="1" dirty="0"/>
              <a:t>Planilha de coleta de dados</a:t>
            </a:r>
            <a:endParaRPr lang="es-ES" sz="36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1058" t="20621" r="1235" b="7910"/>
          <a:stretch>
            <a:fillRect/>
          </a:stretch>
        </p:blipFill>
        <p:spPr bwMode="auto">
          <a:xfrm>
            <a:off x="457200" y="1982043"/>
            <a:ext cx="8229600" cy="37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9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Capacitação da 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Equipe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Educação em Saúde</a:t>
            </a: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ço Reservado para Conteúdo 5" descr="C:\Users\martha dolores\Documents\fotos\intervençao\CAM000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Educação em Saúde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7828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43702" y="3071810"/>
            <a:ext cx="3043230" cy="2614618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Mês 1 (n= 53)</a:t>
            </a:r>
          </a:p>
          <a:p>
            <a:pPr>
              <a:buNone/>
            </a:pPr>
            <a:r>
              <a:rPr lang="pt-BR" sz="2400" dirty="0" smtClean="0"/>
              <a:t>Mês 2 (n=134)</a:t>
            </a:r>
          </a:p>
          <a:p>
            <a:pPr>
              <a:buNone/>
            </a:pPr>
            <a:r>
              <a:rPr lang="pt-BR" sz="2400" dirty="0" smtClean="0"/>
              <a:t>Mês 3 (n= 217)</a:t>
            </a:r>
          </a:p>
          <a:p>
            <a:pPr>
              <a:buNone/>
            </a:pPr>
            <a:r>
              <a:rPr lang="pt-BR" sz="2400" dirty="0" smtClean="0"/>
              <a:t>Mês 4 (n=354)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1285860"/>
            <a:ext cx="79296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:1 Meta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Ampliar a cobertura  do programa de atenção à saúde do idoso     </a:t>
            </a:r>
          </a:p>
          <a:p>
            <a:endParaRPr lang="pt-BR" dirty="0"/>
          </a:p>
        </p:txBody>
      </p:sp>
      <p:graphicFrame>
        <p:nvGraphicFramePr>
          <p:cNvPr id="5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6309464"/>
              </p:ext>
            </p:extLst>
          </p:nvPr>
        </p:nvGraphicFramePr>
        <p:xfrm>
          <a:off x="428596" y="2714620"/>
          <a:ext cx="6168748" cy="237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2000240"/>
            <a:ext cx="6143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Cobertura do programa de atenção à saúde do idoso na unidade de saúde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5214950"/>
            <a:ext cx="821537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ultrapassar a meta estipulada inicialmente e atingimos 88,5% do total de idosos pertencentes a área adstrita da unidade, ou seja, um total de 354 idosos atendidos durante toda a intervenção.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:2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Multidimensional Rápida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idosos da área de abrangência utilizando como modelo a proposta de avaliação do Ministério da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forem cadastrados 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receberam a avaliação muldimensional rápida durante as consultas. Desta forma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cumprir com a meta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estabelecida inicialmente durante os quatro meses de intervenção, tendo alcançado 100%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3: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Estabelecemos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também neste estudo realizar exame clínico apropriado em 100% das consultas, incluindo exame físico dos pés, com palpação dos pulsos tibial posterior e pedioso e medida da sensibilidade a cada 3 meses para diabéticos.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meta foi cumprida integralmente em todos os meses 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8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4: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 solicitação de exames complementares periódicos a idosos hipertensos e/ou diabéticos.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Image1"/>
          <p:cNvGraphicFramePr/>
          <p:nvPr/>
        </p:nvGraphicFramePr>
        <p:xfrm>
          <a:off x="1571604" y="3000372"/>
          <a:ext cx="564360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00166" y="235743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idosos hipertensos e/ou diabéticos com solicitação de exames </a:t>
            </a:r>
            <a:r>
              <a:rPr lang="pt-BR" b="1" dirty="0" smtClean="0"/>
              <a:t> complementares </a:t>
            </a:r>
            <a:r>
              <a:rPr lang="pt-BR" b="1" dirty="0" smtClean="0"/>
              <a:t>periódicos em dia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786" y="585789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219 idosos hipertensos e/ou diabéticos; destes, 202 receberam os exames complementares 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90010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5: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idosos com prescrição de medicamentos da Farmácia Popular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Image1"/>
          <p:cNvGraphicFramePr/>
          <p:nvPr/>
        </p:nvGraphicFramePr>
        <p:xfrm>
          <a:off x="1714480" y="3143248"/>
          <a:ext cx="571504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43042" y="242886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idosos com prescrição de medicamentos da Farmácia Popular </a:t>
            </a:r>
            <a:r>
              <a:rPr lang="pt-BR" b="1" dirty="0" smtClean="0"/>
              <a:t>priorizada</a:t>
            </a:r>
            <a:r>
              <a:rPr lang="pt-BR" b="1" dirty="0" smtClean="0"/>
              <a:t>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4348" y="585789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354 idosos cadastrados, conseguimos prescrever os medicamentos da farmácia popular para 219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idosos.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6: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locomoção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 cadastramento </a:t>
            </a:r>
            <a:r>
              <a:rPr lang="pt-B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acamados ou com problemas de locomoção, na nossa área de </a:t>
            </a:r>
            <a:r>
              <a:rPr lang="pt-B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abrangência,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um total de 28 idosos que se encontram nesta situação. Deste total, obtivemos respectivamente desde o primeiro ao quarto mês de intervenção 7, 25, 26 e 28 idosos acamados ou com problemas de locomoção cadastrados, totalizando 100% </a:t>
            </a:r>
            <a:endParaRPr lang="pt-BR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visita domiciliar a 100% dos idosos acamados ou com problemas de locomoção.</a:t>
            </a:r>
            <a:endParaRPr lang="es-E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realizar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aos 28 idosos alcançando a meta estipulada inicialmente de 100%, </a:t>
            </a:r>
            <a:endParaRPr lang="es-E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8: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Rastrear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100% dos idosos para Hipertensão Arterial Sistêmica (HAS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todos os quatro meses de intervenção atingir a meta estabelecida, rastreando todos os idosos cadastrados em cada mês, para HAS. 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Rastreamento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do idoso hipertenso para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igual forma 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cumprimos com 100% da meta estipulada, pois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hipertensos atendidos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realizou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rastreamento na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unidade. Duas vezes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semana cada agente de saúde utiliza a primeira hora da manhã para realizar o hemoglicoteste (HGT) aos idosos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10: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idosos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cumprida integralmente em todos os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 da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72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11: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de idosos com primeira consulta odontológica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de idosos com primeira consulta odontológica programática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Apenas 132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 354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idosos cadastrados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receberam a consulta odontológica, atingindo uma cobertura de 37,3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2020786"/>
              </p:ext>
            </p:extLst>
          </p:nvPr>
        </p:nvGraphicFramePr>
        <p:xfrm>
          <a:off x="1714480" y="3143248"/>
          <a:ext cx="5956144" cy="222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337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3879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saúde do idoso se tornou uma das prioridades principalmente na atenção primária devido ao aumento da expectativa de vida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está levando os gestores e profissionais da rede de serviços de saúde a discutir esta nova realidade social imposta através da mudança do perfil demográfico e epidemiológico da população brasileira.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(BRASIL, 2010)</a:t>
            </a: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143536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idosos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12: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a 100% dos idosos faltosos às consultas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programadas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2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primeiro mês da intervenção não tivemos idosos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faltosos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42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segundo mês tivemos dois idosos faltosos e destes, todos receberam busca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ativa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42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terceiro mês foram 11 idosos faltosos e destes, todos receberam busca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ativa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4288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mesmo aconteceu no ultimo mês em que tivemos 16 idosos faltosos e também todos receberam a busca ativa. </a:t>
            </a: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4288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Deste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modo, conseguimos atingir a meta estipulada inicialmente de 100% dos idosos faltosos com busca ativa. </a:t>
            </a:r>
          </a:p>
          <a:p>
            <a:pPr>
              <a:buFont typeface="Wingdings" pitchFamily="2" charset="2"/>
              <a:buChar char="§"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0233"/>
            <a:ext cx="8229600" cy="1143000"/>
          </a:xfrm>
        </p:spPr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4: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informações</a:t>
            </a:r>
          </a:p>
          <a:p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registro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específico de 100% das pessoas idosas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indent="0" algn="ctr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 meta foi cumprida integralmente em todos os meses da intervenção, atingindo 100% dos idosos com registros nas fichas-espelho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istribuição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da caderneta da pessoa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idosa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distribuição da caderneta da pessoa idosa, pois conseguimos que, em todos os quatro meses da intervenção, todos os idosos recebessem a caderneta, atingindo a meta estipulada inicialmente de 100%. Este material se encontra a disposição da técnica de enfermagem e agentes de saúde, as quais controlam a distribuição e facilitam o acesso dos idosos para o recebimento</a:t>
            </a:r>
            <a:endParaRPr lang="es-E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363272" cy="5069160"/>
          </a:xfrm>
        </p:spPr>
        <p:txBody>
          <a:bodyPr>
            <a:normAutofit lnSpcReduction="10000"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:5</a:t>
            </a:r>
            <a:r>
              <a:rPr lang="pt-BR" sz="1800" dirty="0"/>
              <a:t>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Mapear os idosos de risco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Rastrear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100% das pessoas idosas para risco de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morbimortalidade</a:t>
            </a:r>
          </a:p>
          <a:p>
            <a:pPr marL="457200" lvl="1" indent="0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com a meta em todos os meses da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 fragilização na velhice  em 100% das pessoas idosas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foi cumprida de forma integral durante os quatro meses da intervenção, sendo que os 354 idosos cadastrados receberam o rastreamento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00013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 redes social em dia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avaliação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meta 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apresentamos certa deficiência apenas no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segundo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terceiro mês, onde em cada um desses meses não foi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 a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para dois idosos apenas. Nos demais meses cumprimos com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meta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integralmente. Desta forma atingimos a meta quase que na </a:t>
            </a:r>
            <a:r>
              <a:rPr 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totalidade. 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8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84576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6: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Promoção de saúde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Garantir orientação nutricional para hábitos alimentares saudáveis a 100% das pessoas idosas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 meta foi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cumprida integralmente em todos os meses da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intervenção,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sendo que todos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receberam estas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orientações tanto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durante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consultas clínicas, quanto nos grupos e visitas domiciliares. Para esta ação contamos sempre com a nutricionista e sua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estagiária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19: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Garantir orientação para a prática regular de atividade física a 100% idosos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Somente não foram orientados aqueles idosos que encontravam-se acamados ou com dificuldades de locomoção, que não tinham condições para a realização das atividades físicas. Os demais foram orientados e contaram também com a orientação de um educador físico, que realizava atividades com os idosos durante os grupos.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20: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Garantir orientações sobre higiene bucal (incluindo higiene de próteses dentárias) para 100% dos idosos cadastrados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Quanto a meta  (incluindo higiene de próteses dentárias) para 100% dos idosos cadastrados, apenas no primeiro mês da intervenção é que a meta ficou em 78,9%, nos demais meses, a meta foi cumprida integralmente. </a:t>
            </a:r>
            <a:endParaRPr lang="es-E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DISCUSSÃO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600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 algn="just"/>
            <a:r>
              <a:rPr lang="pt-BR" sz="2600" b="1" dirty="0" smtClean="0">
                <a:solidFill>
                  <a:schemeClr val="tx1"/>
                </a:solidFill>
              </a:rPr>
              <a:t>Para a equipe: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Possibilitou uma maior capacitação da equipe;</a:t>
            </a:r>
          </a:p>
          <a:p>
            <a:pPr lvl="2" algn="just"/>
            <a:r>
              <a:rPr lang="pt-BR" sz="2600" dirty="0">
                <a:solidFill>
                  <a:schemeClr val="tx1"/>
                </a:solidFill>
              </a:rPr>
              <a:t>M</a:t>
            </a:r>
            <a:r>
              <a:rPr lang="pt-BR" sz="2600" dirty="0" smtClean="0">
                <a:solidFill>
                  <a:schemeClr val="tx1"/>
                </a:solidFill>
              </a:rPr>
              <a:t>aior integração dos profissionais da equipe;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Maior conhecimento da clientela </a:t>
            </a:r>
            <a:r>
              <a:rPr lang="pt-BR" sz="2600" dirty="0" err="1" smtClean="0">
                <a:solidFill>
                  <a:schemeClr val="tx1"/>
                </a:solidFill>
              </a:rPr>
              <a:t>adscrita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971550" lvl="1" indent="-457200" algn="just"/>
            <a:endParaRPr lang="pt-BR" sz="2600" dirty="0" smtClean="0">
              <a:solidFill>
                <a:schemeClr val="tx1"/>
              </a:solidFill>
            </a:endParaRPr>
          </a:p>
          <a:p>
            <a:pPr marL="971550" lvl="1" indent="-457200" algn="just"/>
            <a:r>
              <a:rPr lang="pt-BR" sz="2600" b="1" dirty="0" smtClean="0">
                <a:solidFill>
                  <a:schemeClr val="tx1"/>
                </a:solidFill>
              </a:rPr>
              <a:t>Para o serviço: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Qualificação e padronização da atenção à saúde dos </a:t>
            </a:r>
            <a:r>
              <a:rPr lang="pt-BR" sz="2600" dirty="0" smtClean="0"/>
              <a:t>idosos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  <a:endParaRPr lang="pt-BR" sz="2600" dirty="0" smtClean="0">
              <a:solidFill>
                <a:schemeClr val="tx1"/>
              </a:solidFill>
            </a:endParaRP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Implantação de um registro específico;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Melhor organização </a:t>
            </a:r>
            <a:r>
              <a:rPr lang="pt-BR" sz="2600" dirty="0" smtClean="0">
                <a:solidFill>
                  <a:schemeClr val="tx1"/>
                </a:solidFill>
              </a:rPr>
              <a:t>do processo </a:t>
            </a:r>
            <a:r>
              <a:rPr lang="pt-BR" sz="2600" dirty="0" smtClean="0">
                <a:solidFill>
                  <a:schemeClr val="tx1"/>
                </a:solidFill>
              </a:rPr>
              <a:t>de trabalho.</a:t>
            </a:r>
          </a:p>
          <a:p>
            <a:pPr lvl="2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DISCUSSÃO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Para a comunidade: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Promoveu um maior engajamento público;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Qualificação do atendimento;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uma ampliação da cobertura;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Profissionais mais capacitados;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 controle mais adequado </a:t>
            </a:r>
            <a:r>
              <a:rPr lang="pt-BR" dirty="0" smtClean="0"/>
              <a:t>à pessoa idosa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Reflexão crítica sobre o  processo pessoal de aprendizagem na implementação da intervenção.</a:t>
            </a:r>
            <a:br>
              <a:rPr lang="pt-BR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2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curso de especialização em saúde da família foi muito importante para minha aprendizagem, tanto pessoal quanto profissional. Com este trabalho consegui aprimorar meus conhecimentos a respeito de saúde pública, de prática clínica, de relacionamento interpessoal e tudo isso acabou contagiando os demais membros da equipe, os quais apresentaram-se muito dedicados e interessados na realização de todas as etapas da intervenção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Posso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dizer que após ter passado por este processo de aprendizagem, estou conseguindo desenvolver meu trabalho de forma mais qualificada, com uma visão mais ampliada sobre o trabalho na equipe saúde da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REFERENCIAS</a:t>
            </a:r>
            <a:b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Caderno de Atenção Básica nº 19.</a:t>
            </a:r>
            <a:r>
              <a:rPr lang="pt-BR" dirty="0"/>
              <a:t> Envelhecimento e saúde da pessoa idosa. Brasília, 2006.</a:t>
            </a:r>
            <a:endParaRPr lang="es-ES" dirty="0"/>
          </a:p>
          <a:p>
            <a:pPr>
              <a:buNone/>
            </a:pPr>
            <a:r>
              <a:rPr lang="pt-BR" dirty="0"/>
              <a:t> </a:t>
            </a:r>
            <a:endParaRPr lang="es-ES" dirty="0"/>
          </a:p>
          <a:p>
            <a:r>
              <a:rPr lang="pt-BR" dirty="0"/>
              <a:t>BRASIL. Ministério da Saúde. </a:t>
            </a:r>
            <a:r>
              <a:rPr lang="pt-BR" b="1" dirty="0"/>
              <a:t>Portaria GM nº 399</a:t>
            </a:r>
            <a:r>
              <a:rPr lang="pt-BR" dirty="0"/>
              <a:t>, de 22 de fevereiro de 2006. Diário Oficial da União, Poder Executivo, Brasília, DF, 22 fev. 2006.</a:t>
            </a:r>
            <a:endParaRPr lang="es-ES" dirty="0"/>
          </a:p>
          <a:p>
            <a:pPr>
              <a:buNone/>
            </a:pPr>
            <a:r>
              <a:rPr lang="pt-BR" dirty="0"/>
              <a:t> </a:t>
            </a:r>
            <a:endParaRPr lang="es-ES" dirty="0"/>
          </a:p>
          <a:p>
            <a:r>
              <a:rPr lang="pt-BR" dirty="0"/>
              <a:t>BRASIL. Ministério da Saúde. </a:t>
            </a:r>
            <a:r>
              <a:rPr lang="pt-BR" b="1" dirty="0"/>
              <a:t>Portaria GM nº 2.528</a:t>
            </a:r>
            <a:r>
              <a:rPr lang="pt-BR" dirty="0"/>
              <a:t>, de 19 de outubro de 2006. Aprova a Política Nacional de Saúde da Pessoa Idosa – PNSI. Diário Oficial da União, Poder Executivo, Brasília, DF, 20 out. 2006.</a:t>
            </a:r>
            <a:endParaRPr lang="es-ES" dirty="0"/>
          </a:p>
          <a:p>
            <a:endParaRPr lang="es-ES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pt-BR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OBRIGADa</a:t>
            </a:r>
            <a:r>
              <a:rPr lang="pt-B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O Município – </a:t>
            </a:r>
            <a:r>
              <a:rPr lang="pt-BR" b="1" dirty="0" err="1" smtClean="0"/>
              <a:t>Itaqui</a:t>
            </a:r>
            <a:r>
              <a:rPr lang="pt-BR" b="1" dirty="0" smtClean="0"/>
              <a:t>/RS</a:t>
            </a:r>
          </a:p>
          <a:p>
            <a:pPr algn="ctr"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 margens do rio Uruguai na fronteira com os municípios de  Alegrete, Maçambara, Manuel Viana ,São Borja, Uruguaiana, Cruz e </a:t>
            </a:r>
            <a:r>
              <a:rPr lang="pt-B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Alvear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(Argentina).</a:t>
            </a:r>
          </a:p>
          <a:p>
            <a:pPr algn="just">
              <a:buFont typeface="Wingdings" pitchFamily="2" charset="2"/>
              <a:buChar char="Ø"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37.916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habitantes.</a:t>
            </a:r>
          </a:p>
          <a:p>
            <a:pPr algn="just"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 Atenção Primária no Município: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10 unidades de saúde (4 UBS).</a:t>
            </a:r>
          </a:p>
          <a:p>
            <a:pPr algn="just"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Agricultura ,Pecuária ,Suinocultura. </a:t>
            </a:r>
          </a:p>
          <a:p>
            <a:pPr algn="just">
              <a:buFont typeface="Wingdings" pitchFamily="2" charset="2"/>
              <a:buChar char="Ø"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b="1" dirty="0" smtClean="0"/>
              <a:t>ESF -  Pro morar </a:t>
            </a:r>
          </a:p>
          <a:p>
            <a:pPr>
              <a:buNone/>
            </a:pPr>
            <a:r>
              <a:rPr lang="pt-BR" b="1" dirty="0" smtClean="0"/>
              <a:t>Localizado </a:t>
            </a:r>
            <a:r>
              <a:rPr lang="pt-BR" b="1" dirty="0" smtClean="0"/>
              <a:t>na região </a:t>
            </a:r>
            <a:r>
              <a:rPr lang="pt-BR" b="1" dirty="0" smtClean="0"/>
              <a:t>nordeste do centro de </a:t>
            </a:r>
            <a:r>
              <a:rPr lang="pt-BR" b="1" dirty="0" err="1" smtClean="0"/>
              <a:t>Itaqui</a:t>
            </a:r>
            <a:r>
              <a:rPr lang="pt-BR" b="1" dirty="0" smtClean="0"/>
              <a:t>.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Pop</a:t>
            </a:r>
            <a:r>
              <a:rPr lang="pt-BR" b="1" dirty="0" smtClean="0"/>
              <a:t>. </a:t>
            </a:r>
            <a:r>
              <a:rPr lang="pt-BR" b="1" dirty="0" err="1" smtClean="0"/>
              <a:t>Adscrita</a:t>
            </a:r>
            <a:r>
              <a:rPr lang="pt-BR" b="1" dirty="0" smtClean="0"/>
              <a:t>: </a:t>
            </a:r>
            <a:r>
              <a:rPr lang="pt-BR" dirty="0" smtClean="0"/>
              <a:t>4000 habitantes -  </a:t>
            </a:r>
            <a:r>
              <a:rPr lang="pt-BR" b="1" dirty="0" smtClean="0">
                <a:solidFill>
                  <a:srgbClr val="FF0000"/>
                </a:solidFill>
              </a:rPr>
              <a:t>348 idosos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pt-BR" b="1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b="1" dirty="0" smtClean="0"/>
              <a:t>Equipe</a:t>
            </a:r>
            <a:r>
              <a:rPr lang="pt-BR" b="1" dirty="0" smtClean="0"/>
              <a:t>: </a:t>
            </a:r>
            <a:r>
              <a:rPr lang="pt-BR" sz="2800" dirty="0" smtClean="0">
                <a:cs typeface="Arial" panose="020B0604020202020204" pitchFamily="34" charset="0"/>
              </a:rPr>
              <a:t>um enfermeiro - duas técnicas de enfermagem - dois dentistas e dois auxiliares de consultório dentário - um pediatra - um ginecologista-obstetra - um cirurgião e dois clínicos geral - um nutricionista - sete agentes comunitários de saúde - duas secretárias - uma assistente de farmácia e uma de limpeza.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ESF -  Pro morar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/>
              <a:t>Estrutura Física: </a:t>
            </a:r>
            <a:r>
              <a:rPr lang="pt-BR" sz="2800" dirty="0" smtClean="0">
                <a:cs typeface="Arial" panose="020B0604020202020204" pitchFamily="34" charset="0"/>
              </a:rPr>
              <a:t>dois consultórios médicos e um consultório odontológico espaçoso - uma sala para a secretária, onde estão os arquivos - uma sala para a realização de curativos e outra para a vacinação - uma cozinha onde os medicamentos disponíveis são estocados para a distribuição.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Objetivo Geral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 pessoa idosa na Unidade Básica de Saúde Pro morar no município de Itaqui/RS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Objetivos Específicos</a:t>
            </a: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do Idoso;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da atenção ao idoso na Unidade de Saúde;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do Idoso;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 de abrangência;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Promover a saúde dos idosos.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Metodologia</a:t>
            </a:r>
            <a:b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0"/>
            <a:ext cx="8535322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Em termos de organização e gestão do serviço: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	 Foram acolhidos todos os idosos através do agendamento das consultas e do atendimento imediato em caso de urgências. Foram também cadastrados todos os idosos da área de cobertura da unidade de saúde e tiveram as informações do SIAB atualizadas pelos Agentes Comunitários de Saúde (ACS).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b="1" dirty="0" smtClean="0"/>
              <a:t>Engajamento </a:t>
            </a:r>
            <a:r>
              <a:rPr lang="pt-BR" b="1" dirty="0"/>
              <a:t>público: 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comunidade foi esclarecida sobre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 importância dos idosos realizarem acompanhamento periódico e sobre as facilidades de realizá-lo na unidade de saúde por meio de encontros na unidade que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foram realizados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mensalmente e também individualmente.</a:t>
            </a: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pt-BR" b="1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Metodologia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196752"/>
            <a:ext cx="8572560" cy="54469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b="1" u="sng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clínica: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 equipe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capacitada para realizar o acolhimento aos idosos e quanto a Política Nacional de Humanização. Também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capacitados os ACS na busca dos idosos que não estão realizando acompanhamento em nenhum serviço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As capacitações foram realizadas durante as reuniões de equipe.</a:t>
            </a: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Estatuto 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Ministério da Saúde 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 em 2003 e a Política de Atenção Integral à Saúde do Idoso estabelecida desde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2006;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 ativa a usuários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faltosos.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4000" b="1" dirty="0" smtClean="0"/>
              <a:t> Em termos de monitoramento e avaliação  - </a:t>
            </a:r>
            <a:r>
              <a:rPr lang="pt-BR" sz="4000" dirty="0" smtClean="0"/>
              <a:t>Ficha </a:t>
            </a:r>
            <a:r>
              <a:rPr lang="pt-BR" sz="4000" dirty="0"/>
              <a:t>espelho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/>
          <a:srcRect l="15697" t="12994" r="13051" b="6780"/>
          <a:stretch>
            <a:fillRect/>
          </a:stretch>
        </p:blipFill>
        <p:spPr bwMode="auto">
          <a:xfrm>
            <a:off x="928662" y="1857364"/>
            <a:ext cx="72866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6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1837</Words>
  <Application>Microsoft Office PowerPoint</Application>
  <PresentationFormat>Apresentação na tela (4:3)</PresentationFormat>
  <Paragraphs>184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Aberta do SUS Universidade Federal de Pelotas Departamento de Medicina Social Curso de Especialização em Saúde da Família  Modalidade à Distância Turma 05</vt:lpstr>
      <vt:lpstr> INTRODUÇÃO </vt:lpstr>
      <vt:lpstr> INTRODUÇÃO </vt:lpstr>
      <vt:lpstr> INTRODUÇÃO </vt:lpstr>
      <vt:lpstr> INTRODUÇÃO </vt:lpstr>
      <vt:lpstr>OBJETIVOS</vt:lpstr>
      <vt:lpstr> Metodologia </vt:lpstr>
      <vt:lpstr>Metodologia</vt:lpstr>
      <vt:lpstr>  Em termos de monitoramento e avaliação  - Ficha espelho</vt:lpstr>
      <vt:lpstr>Em termos de monitoramento e avaliação - Planilha de coleta de dados</vt:lpstr>
      <vt:lpstr>Capacitação da Equipe Educação em Saúde</vt:lpstr>
      <vt:lpstr>Educação em Saúde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o  processo pessoal de aprendizagem na implementação da intervenção. </vt:lpstr>
      <vt:lpstr>REFERENCIAS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Maria Emilia</cp:lastModifiedBy>
  <cp:revision>310</cp:revision>
  <dcterms:created xsi:type="dcterms:W3CDTF">2014-03-24T19:27:04Z</dcterms:created>
  <dcterms:modified xsi:type="dcterms:W3CDTF">2015-05-28T13:55:43Z</dcterms:modified>
</cp:coreProperties>
</file>