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60" r:id="rId1"/>
    <p:sldMasterId id="2147483923" r:id="rId2"/>
    <p:sldMasterId id="2147483924" r:id="rId3"/>
    <p:sldMasterId id="2147483925" r:id="rId4"/>
    <p:sldMasterId id="2147483926" r:id="rId5"/>
    <p:sldMasterId id="2147483927" r:id="rId6"/>
    <p:sldMasterId id="2147483928" r:id="rId7"/>
  </p:sldMasterIdLst>
  <p:sldIdLst>
    <p:sldId id="257" r:id="rId8"/>
    <p:sldId id="258" r:id="rId9"/>
    <p:sldId id="275" r:id="rId10"/>
    <p:sldId id="259" r:id="rId11"/>
    <p:sldId id="281" r:id="rId12"/>
    <p:sldId id="260" r:id="rId13"/>
    <p:sldId id="276" r:id="rId14"/>
    <p:sldId id="282" r:id="rId15"/>
    <p:sldId id="283" r:id="rId16"/>
    <p:sldId id="284" r:id="rId17"/>
    <p:sldId id="285" r:id="rId18"/>
    <p:sldId id="287" r:id="rId19"/>
    <p:sldId id="286" r:id="rId20"/>
    <p:sldId id="288" r:id="rId21"/>
    <p:sldId id="289" r:id="rId22"/>
    <p:sldId id="290" r:id="rId23"/>
    <p:sldId id="291" r:id="rId24"/>
    <p:sldId id="292" r:id="rId25"/>
    <p:sldId id="294" r:id="rId26"/>
    <p:sldId id="296" r:id="rId27"/>
    <p:sldId id="297" r:id="rId28"/>
    <p:sldId id="299" r:id="rId29"/>
    <p:sldId id="298" r:id="rId30"/>
    <p:sldId id="300" r:id="rId31"/>
    <p:sldId id="301" r:id="rId32"/>
    <p:sldId id="302" r:id="rId33"/>
    <p:sldId id="278" r:id="rId34"/>
    <p:sldId id="273" r:id="rId35"/>
    <p:sldId id="304" r:id="rId36"/>
  </p:sldIdLst>
  <p:sldSz cx="9144000" cy="6858000" type="screen4x3"/>
  <p:notesSz cx="6858000" cy="9144000"/>
  <p:embeddedFontLst>
    <p:embeddedFont>
      <p:font typeface="Century Schoolbook" panose="02040604050505020304" pitchFamily="18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Wingdings 2" panose="05020102010507070707" pitchFamily="18" charset="2"/>
      <p:regular r:id="rId45"/>
    </p:embeddedFont>
  </p:embeddedFontLst>
  <p:defaultTextStyle>
    <a:lvl1pPr marL="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1pPr>
    <a:lvl2pPr marL="4572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2pPr>
    <a:lvl3pPr marL="9144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3pPr>
    <a:lvl4pPr marL="13716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4pPr>
    <a:lvl5pPr marL="18288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ector reto 1025"/>
          <p:cNvSpPr>
            <a:spLocks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27" name="Título 102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1028" name="Espaço Reservado para Texto 102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1029" name="Espaço Reservado para Data 1028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2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29-1212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1030" name="Espaço Reservado para Rodapé 1029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1031" name="Conector reto 1030"/>
          <p:cNvSpPr>
            <a:spLocks/>
          </p:cNvSpPr>
          <p:nvPr/>
        </p:nvSpPr>
        <p:spPr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32" name="Conector reto 1031"/>
          <p:cNvSpPr>
            <a:spLocks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33" name="Retângulo 1032"/>
          <p:cNvSpPr>
            <a:spLocks/>
          </p:cNvSpPr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1034" name="Conector reto 1033"/>
          <p:cNvSpPr>
            <a:spLocks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35" name="Elipse 1034"/>
          <p:cNvSpPr>
            <a:spLocks/>
          </p:cNvSpPr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1036" name="Espaço Reservado para Número de Slide 1035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2036-1212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tângulo 2049"/>
          <p:cNvSpPr>
            <a:spLocks/>
          </p:cNvSpPr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4116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51" name="Retângulo 2050"/>
          <p:cNvSpPr>
            <a:spLocks/>
          </p:cNvSpPr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607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52" name="Retângulo 2051"/>
          <p:cNvSpPr>
            <a:spLocks/>
          </p:cNvSpPr>
          <p:nvPr/>
        </p:nvSpPr>
        <p:spPr>
          <a:xfrm>
            <a:off x="990600" y="0"/>
            <a:ext cx="182563" cy="6858000"/>
          </a:xfrm>
          <a:prstGeom prst="rect">
            <a:avLst/>
          </a:prstGeom>
          <a:solidFill>
            <a:srgbClr val="FFD9CE">
              <a:alpha val="70195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53" name="Retângulo 2052"/>
          <p:cNvSpPr>
            <a:spLocks/>
          </p:cNvSpPr>
          <p:nvPr/>
        </p:nvSpPr>
        <p:spPr>
          <a:xfrm>
            <a:off x="1141413" y="0"/>
            <a:ext cx="230187" cy="6858000"/>
          </a:xfrm>
          <a:prstGeom prst="rect">
            <a:avLst/>
          </a:prstGeom>
          <a:solidFill>
            <a:srgbClr val="FFEDE8">
              <a:alpha val="7097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54" name="Conector reto 2053"/>
          <p:cNvSpPr>
            <a:spLocks/>
          </p:cNvSpPr>
          <p:nvPr/>
        </p:nvSpPr>
        <p:spPr>
          <a:xfrm>
            <a:off x="106363" y="0"/>
            <a:ext cx="0" cy="6858000"/>
          </a:xfrm>
          <a:prstGeom prst="line">
            <a:avLst/>
          </a:prstGeom>
          <a:noFill/>
          <a:ln w="5715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55" name="Conector reto 2054"/>
          <p:cNvSpPr>
            <a:spLocks/>
          </p:cNvSpPr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57150">
            <a:solidFill>
              <a:srgbClr val="FFEDE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56" name="Conector reto 2055"/>
          <p:cNvSpPr>
            <a:spLocks/>
          </p:cNvSpPr>
          <p:nvPr/>
        </p:nvSpPr>
        <p:spPr>
          <a:xfrm>
            <a:off x="854075" y="0"/>
            <a:ext cx="0" cy="6858000"/>
          </a:xfrm>
          <a:prstGeom prst="line">
            <a:avLst/>
          </a:prstGeom>
          <a:noFill/>
          <a:ln w="5715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57" name="Conector reto 2056"/>
          <p:cNvSpPr>
            <a:spLocks/>
          </p:cNvSpPr>
          <p:nvPr/>
        </p:nvSpPr>
        <p:spPr>
          <a:xfrm>
            <a:off x="1727200" y="0"/>
            <a:ext cx="0" cy="6858000"/>
          </a:xfrm>
          <a:prstGeom prst="line">
            <a:avLst/>
          </a:prstGeom>
          <a:noFill/>
          <a:ln w="28575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58" name="Conector reto 2057"/>
          <p:cNvSpPr>
            <a:spLocks/>
          </p:cNvSpPr>
          <p:nvPr/>
        </p:nvSpPr>
        <p:spPr>
          <a:xfrm>
            <a:off x="1066800" y="0"/>
            <a:ext cx="0" cy="6858000"/>
          </a:xfrm>
          <a:prstGeom prst="line">
            <a:avLst/>
          </a:prstGeom>
          <a:noFill/>
          <a:ln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59" name="Conector reto 2058"/>
          <p:cNvSpPr>
            <a:spLocks/>
          </p:cNvSpPr>
          <p:nvPr/>
        </p:nvSpPr>
        <p:spPr>
          <a:xfrm>
            <a:off x="9113838" y="0"/>
            <a:ext cx="0" cy="6858000"/>
          </a:xfrm>
          <a:prstGeom prst="line">
            <a:avLst/>
          </a:prstGeom>
          <a:noFill/>
          <a:ln w="57150" cmpd="thickThin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60" name="Retângulo 2059"/>
          <p:cNvSpPr>
            <a:spLocks/>
          </p:cNvSpPr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97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1" name="Elipse 2060"/>
          <p:cNvSpPr>
            <a:spLocks/>
          </p:cNvSpPr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2" name="Elipse 2061"/>
          <p:cNvSpPr>
            <a:spLocks/>
          </p:cNvSpPr>
          <p:nvPr/>
        </p:nvSpPr>
        <p:spPr>
          <a:xfrm>
            <a:off x="1309688" y="4867275"/>
            <a:ext cx="641350" cy="64135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3" name="Elipse 2062"/>
          <p:cNvSpPr>
            <a:spLocks/>
          </p:cNvSpPr>
          <p:nvPr/>
        </p:nvSpPr>
        <p:spPr>
          <a:xfrm>
            <a:off x="1090613" y="5500688"/>
            <a:ext cx="138112" cy="13652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4" name="Elipse 2063"/>
          <p:cNvSpPr>
            <a:spLocks/>
          </p:cNvSpPr>
          <p:nvPr/>
        </p:nvSpPr>
        <p:spPr>
          <a:xfrm>
            <a:off x="1663700" y="5788025"/>
            <a:ext cx="274638" cy="274638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5" name="Elipse 2064"/>
          <p:cNvSpPr>
            <a:spLocks/>
          </p:cNvSpPr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6" name="Título 206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2067" name="Espaço Reservado para Texto 206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2068" name="Espaço Reservado para Data 2067"/>
          <p:cNvSpPr>
            <a:spLocks noGrp="1"/>
          </p:cNvSpPr>
          <p:nvPr>
            <p:ph type="dt" sz="half" idx="2"/>
          </p:nvPr>
        </p:nvSpPr>
        <p:spPr>
          <a:xfrm rot="5400000">
            <a:off x="7764462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68-1275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2069" name="Espaço Reservado para Rodapé 2068"/>
          <p:cNvSpPr>
            <a:spLocks noGrp="1"/>
          </p:cNvSpPr>
          <p:nvPr>
            <p:ph type="ftr" sz="quarter" idx="3"/>
          </p:nvPr>
        </p:nvSpPr>
        <p:spPr>
          <a:xfrm rot="5400000">
            <a:off x="7077075" y="4181476"/>
            <a:ext cx="3657600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2070" name="Espaço Reservado para Número de Slide 2069"/>
          <p:cNvSpPr>
            <a:spLocks noGrp="1"/>
          </p:cNvSpPr>
          <p:nvPr>
            <p:ph type="sldNum" sz="quarter" idx="4"/>
          </p:nvPr>
        </p:nvSpPr>
        <p:spPr>
          <a:xfrm>
            <a:off x="1325563" y="4929188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3070-1275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ector reto 3073"/>
          <p:cNvSpPr>
            <a:spLocks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075" name="Conector reto 3074"/>
          <p:cNvSpPr>
            <a:spLocks/>
          </p:cNvSpPr>
          <p:nvPr/>
        </p:nvSpPr>
        <p:spPr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076" name="Conector reto 3075"/>
          <p:cNvSpPr>
            <a:spLocks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077" name="Retângulo 3076"/>
          <p:cNvSpPr>
            <a:spLocks/>
          </p:cNvSpPr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3078" name="Conector reto 3077"/>
          <p:cNvSpPr>
            <a:spLocks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079" name="Elipse 3078"/>
          <p:cNvSpPr>
            <a:spLocks/>
          </p:cNvSpPr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3080" name="Título 3079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3081" name="Espaço Reservado para Texto 308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3082" name="Espaço Reservado para Data 3081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2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82-1276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3083" name="Espaço Reservado para Número de Slide 308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4083-1276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3084" name="Espaço Reservado para Rodapé 3083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5F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tângulo 4097"/>
          <p:cNvSpPr>
            <a:spLocks/>
          </p:cNvSpPr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4116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099" name="Retângulo 4098"/>
          <p:cNvSpPr>
            <a:spLocks/>
          </p:cNvSpPr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607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00" name="Retângulo 4099"/>
          <p:cNvSpPr>
            <a:spLocks/>
          </p:cNvSpPr>
          <p:nvPr/>
        </p:nvSpPr>
        <p:spPr>
          <a:xfrm>
            <a:off x="990600" y="0"/>
            <a:ext cx="182563" cy="6858000"/>
          </a:xfrm>
          <a:prstGeom prst="rect">
            <a:avLst/>
          </a:prstGeom>
          <a:solidFill>
            <a:srgbClr val="FFD9CE">
              <a:alpha val="70195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01" name="Retângulo 4100"/>
          <p:cNvSpPr>
            <a:spLocks/>
          </p:cNvSpPr>
          <p:nvPr/>
        </p:nvSpPr>
        <p:spPr>
          <a:xfrm>
            <a:off x="1141413" y="0"/>
            <a:ext cx="230187" cy="6858000"/>
          </a:xfrm>
          <a:prstGeom prst="rect">
            <a:avLst/>
          </a:prstGeom>
          <a:solidFill>
            <a:srgbClr val="FFEDE8">
              <a:alpha val="7097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02" name="Conector reto 4101"/>
          <p:cNvSpPr>
            <a:spLocks/>
          </p:cNvSpPr>
          <p:nvPr/>
        </p:nvSpPr>
        <p:spPr>
          <a:xfrm>
            <a:off x="106363" y="0"/>
            <a:ext cx="0" cy="6858000"/>
          </a:xfrm>
          <a:prstGeom prst="line">
            <a:avLst/>
          </a:prstGeom>
          <a:noFill/>
          <a:ln w="5715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03" name="Conector reto 4102"/>
          <p:cNvSpPr>
            <a:spLocks/>
          </p:cNvSpPr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57150">
            <a:solidFill>
              <a:srgbClr val="FFEDE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04" name="Conector reto 4103"/>
          <p:cNvSpPr>
            <a:spLocks/>
          </p:cNvSpPr>
          <p:nvPr/>
        </p:nvSpPr>
        <p:spPr>
          <a:xfrm>
            <a:off x="854075" y="0"/>
            <a:ext cx="0" cy="6858000"/>
          </a:xfrm>
          <a:prstGeom prst="line">
            <a:avLst/>
          </a:prstGeom>
          <a:noFill/>
          <a:ln w="5715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05" name="Conector reto 4104"/>
          <p:cNvSpPr>
            <a:spLocks/>
          </p:cNvSpPr>
          <p:nvPr/>
        </p:nvSpPr>
        <p:spPr>
          <a:xfrm>
            <a:off x="1727200" y="0"/>
            <a:ext cx="0" cy="6858000"/>
          </a:xfrm>
          <a:prstGeom prst="line">
            <a:avLst/>
          </a:prstGeom>
          <a:noFill/>
          <a:ln w="28575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06" name="Conector reto 4105"/>
          <p:cNvSpPr>
            <a:spLocks/>
          </p:cNvSpPr>
          <p:nvPr/>
        </p:nvSpPr>
        <p:spPr>
          <a:xfrm>
            <a:off x="1066800" y="0"/>
            <a:ext cx="0" cy="6858000"/>
          </a:xfrm>
          <a:prstGeom prst="line">
            <a:avLst/>
          </a:prstGeom>
          <a:noFill/>
          <a:ln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07" name="Retângulo 4106"/>
          <p:cNvSpPr>
            <a:spLocks/>
          </p:cNvSpPr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97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08" name="Elipse 4107"/>
          <p:cNvSpPr>
            <a:spLocks/>
          </p:cNvSpPr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09" name="Elipse 4108"/>
          <p:cNvSpPr>
            <a:spLocks/>
          </p:cNvSpPr>
          <p:nvPr/>
        </p:nvSpPr>
        <p:spPr>
          <a:xfrm>
            <a:off x="1323975" y="4867275"/>
            <a:ext cx="642938" cy="64135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10" name="Elipse 4109"/>
          <p:cNvSpPr>
            <a:spLocks/>
          </p:cNvSpPr>
          <p:nvPr/>
        </p:nvSpPr>
        <p:spPr>
          <a:xfrm>
            <a:off x="1090613" y="5500688"/>
            <a:ext cx="138112" cy="13652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11" name="Elipse 4110"/>
          <p:cNvSpPr>
            <a:spLocks/>
          </p:cNvSpPr>
          <p:nvPr/>
        </p:nvSpPr>
        <p:spPr>
          <a:xfrm>
            <a:off x="1663700" y="5791200"/>
            <a:ext cx="274638" cy="274638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12" name="Elipse 4111"/>
          <p:cNvSpPr>
            <a:spLocks/>
          </p:cNvSpPr>
          <p:nvPr/>
        </p:nvSpPr>
        <p:spPr>
          <a:xfrm>
            <a:off x="1879600" y="4479925"/>
            <a:ext cx="365125" cy="36512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13" name="Conector reto 4112"/>
          <p:cNvSpPr>
            <a:spLocks/>
          </p:cNvSpPr>
          <p:nvPr/>
        </p:nvSpPr>
        <p:spPr>
          <a:xfrm>
            <a:off x="9097962" y="0"/>
            <a:ext cx="0" cy="6858000"/>
          </a:xfrm>
          <a:prstGeom prst="line">
            <a:avLst/>
          </a:prstGeom>
          <a:noFill/>
          <a:ln w="57150" cmpd="thickThin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14" name="Título 411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4115" name="Espaço Reservado para Texto 41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4116" name="Espaço Reservado para Data 4115"/>
          <p:cNvSpPr>
            <a:spLocks noGrp="1"/>
          </p:cNvSpPr>
          <p:nvPr>
            <p:ph type="dt" sz="half" idx="2"/>
          </p:nvPr>
        </p:nvSpPr>
        <p:spPr>
          <a:xfrm rot="5400000">
            <a:off x="7762876" y="1169988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20-1277-587298610EC3}" type="datetime15">
              <a:rPr lang="en-US" altLang="en-US" sz="1200" dirty="0">
                <a:solidFill>
                  <a:srgbClr val="FFF39D"/>
                </a:solidFill>
              </a:rPr>
              <a:t>15</a:t>
            </a:fld>
            <a:endParaRPr lang="en-US" altLang="en-US" sz="1200" dirty="0">
              <a:solidFill>
                <a:srgbClr val="FFF39D"/>
              </a:solidFill>
            </a:endParaRPr>
          </a:p>
        </p:txBody>
      </p:sp>
      <p:sp>
        <p:nvSpPr>
          <p:cNvPr id="4117" name="Espaço Reservado para Rodapé 4116"/>
          <p:cNvSpPr>
            <a:spLocks noGrp="1"/>
          </p:cNvSpPr>
          <p:nvPr>
            <p:ph type="ftr" sz="quarter" idx="3"/>
          </p:nvPr>
        </p:nvSpPr>
        <p:spPr>
          <a:xfrm rot="5400000">
            <a:off x="7077075" y="4178301"/>
            <a:ext cx="3657600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FFF39D"/>
              </a:solidFill>
            </a:endParaRPr>
          </a:p>
        </p:txBody>
      </p:sp>
      <p:sp>
        <p:nvSpPr>
          <p:cNvPr id="4118" name="Espaço Reservado para Número de Slide 4117"/>
          <p:cNvSpPr>
            <a:spLocks noGrp="1"/>
          </p:cNvSpPr>
          <p:nvPr>
            <p:ph type="sldNum" sz="quarter" idx="4"/>
          </p:nvPr>
        </p:nvSpPr>
        <p:spPr>
          <a:xfrm>
            <a:off x="1339850" y="4929188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1022-1277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ector reto 5121"/>
          <p:cNvSpPr>
            <a:spLocks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123" name="Conector reto 5122"/>
          <p:cNvSpPr>
            <a:spLocks/>
          </p:cNvSpPr>
          <p:nvPr/>
        </p:nvSpPr>
        <p:spPr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124" name="Conector reto 5123"/>
          <p:cNvSpPr>
            <a:spLocks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125" name="Retângulo 5124"/>
          <p:cNvSpPr>
            <a:spLocks/>
          </p:cNvSpPr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5126" name="Conector reto 5125"/>
          <p:cNvSpPr>
            <a:spLocks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127" name="Elipse 5126"/>
          <p:cNvSpPr>
            <a:spLocks/>
          </p:cNvSpPr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5128" name="Título 512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5129" name="Espaço Reservado para Texto 512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5130" name="Espaço Reservado para Data 5129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2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4-1278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5131" name="Espaço Reservado para Número de Slide 5130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2035-1278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5132" name="Espaço Reservado para Rodapé 5131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ector reto 6145"/>
          <p:cNvSpPr>
            <a:spLocks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47" name="Conector reto 6146"/>
          <p:cNvSpPr>
            <a:spLocks/>
          </p:cNvSpPr>
          <p:nvPr/>
        </p:nvSpPr>
        <p:spPr>
          <a:xfrm>
            <a:off x="62484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48" name="Conector reto 6147"/>
          <p:cNvSpPr>
            <a:spLocks/>
          </p:cNvSpPr>
          <p:nvPr/>
        </p:nvSpPr>
        <p:spPr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49" name="Conector reto 6148"/>
          <p:cNvSpPr>
            <a:spLocks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50" name="Retângulo 6149"/>
          <p:cNvSpPr>
            <a:spLocks/>
          </p:cNvSpPr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6151" name="Conector reto 6150"/>
          <p:cNvSpPr>
            <a:spLocks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52" name="Elipse 6151"/>
          <p:cNvSpPr>
            <a:spLocks/>
          </p:cNvSpPr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6153" name="Título 615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6154" name="Espaço Reservado para Texto 615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6155" name="Espaço Reservado para Data 6154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2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9-1279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6156" name="Espaço Reservado para Número de Slide 6155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3060-1279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6157" name="Espaço Reservado para Rodapé 6156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ector reto 7169"/>
          <p:cNvSpPr>
            <a:spLocks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1" name="Elipse 7170"/>
          <p:cNvSpPr>
            <a:spLocks/>
          </p:cNvSpPr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7172" name="Conector reto 7171"/>
          <p:cNvSpPr>
            <a:spLocks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3" name="Retângulo 7172"/>
          <p:cNvSpPr>
            <a:spLocks/>
          </p:cNvSpPr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7174" name="Conector reto 7173"/>
          <p:cNvSpPr>
            <a:spLocks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5" name="Conector reto 7174"/>
          <p:cNvSpPr>
            <a:spLocks/>
          </p:cNvSpPr>
          <p:nvPr/>
        </p:nvSpPr>
        <p:spPr>
          <a:xfrm>
            <a:off x="62484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6" name="Conector reto 7175"/>
          <p:cNvSpPr>
            <a:spLocks/>
          </p:cNvSpPr>
          <p:nvPr/>
        </p:nvSpPr>
        <p:spPr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7" name="Título 717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7178" name="Espaço Reservado para Texto 717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7179" name="Espaço Reservado para Data 7178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2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83-1280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7180" name="Espaço Reservado para Número de Slide 7179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4084-1280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7181" name="Espaço Reservado para Rodapé 718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ector reto 1025"/>
          <p:cNvSpPr>
            <a:spLocks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27" name="Espaço Reservado para Título 102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1028" name="Espaço Reservado para Texto 102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1029" name="Espaço Reservado para Data 1028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2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29-1212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1030" name="Espaço Reservado para Rodapé 1029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1031" name="Conector reto 1030"/>
          <p:cNvSpPr>
            <a:spLocks/>
          </p:cNvSpPr>
          <p:nvPr/>
        </p:nvSpPr>
        <p:spPr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32" name="Conector reto 1031"/>
          <p:cNvSpPr>
            <a:spLocks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33" name="Retângulo 1032"/>
          <p:cNvSpPr>
            <a:spLocks/>
          </p:cNvSpPr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1034" name="Conector reto 1033"/>
          <p:cNvSpPr>
            <a:spLocks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35" name="Elipse 1034"/>
          <p:cNvSpPr>
            <a:spLocks/>
          </p:cNvSpPr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1036" name="Espaço Reservado para Número de Slide 1035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2036-1212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12" r:id="rId1"/>
    <p:sldLayoutId id="2147489113" r:id="rId2"/>
    <p:sldLayoutId id="2147489114" r:id="rId3"/>
    <p:sldLayoutId id="2147489115" r:id="rId4"/>
    <p:sldLayoutId id="2147489116" r:id="rId5"/>
    <p:sldLayoutId id="2147489117" r:id="rId6"/>
    <p:sldLayoutId id="2147489118" r:id="rId7"/>
    <p:sldLayoutId id="2147489119" r:id="rId8"/>
    <p:sldLayoutId id="2147489120" r:id="rId9"/>
    <p:sldLayoutId id="2147489121" r:id="rId10"/>
    <p:sldLayoutId id="2147489122" r:id="rId11"/>
    <p:sldLayoutId id="2147489123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3000">
          <a:solidFill>
            <a:srgbClr val="575F6D"/>
          </a:solidFill>
          <a:latin typeface="Century Schoolbook" charset="0"/>
        </a:defRPr>
      </a:lvl1pPr>
    </p:titleStyle>
    <p:bodyStyle>
      <a:lvl1pPr marL="273050" indent="-2730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FE8637"/>
        </a:buClr>
        <a:buSzPct val="70000"/>
        <a:buFont typeface="Wingdings" charset="2"/>
        <a:buChar char=""/>
        <a:defRPr sz="2400">
          <a:solidFill>
            <a:srgbClr val="000000"/>
          </a:solidFill>
          <a:latin typeface="Century Schoolbook" charset="0"/>
        </a:defRPr>
      </a:lvl1pPr>
      <a:lvl2pPr marL="639762" indent="-2730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8637"/>
        </a:buClr>
        <a:buSzPct val="80000"/>
        <a:buFont typeface="Wingdings 2" charset="2"/>
        <a:buChar char=""/>
        <a:defRPr sz="2100">
          <a:solidFill>
            <a:srgbClr val="000000"/>
          </a:solidFill>
          <a:latin typeface="Century Schoolbook" charset="0"/>
        </a:defRPr>
      </a:lvl2pPr>
      <a:lvl3pPr marL="91440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3pPr>
      <a:lvl4pPr marL="118745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4pPr>
      <a:lvl5pPr marL="1462087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2"/>
        <a:buChar char=""/>
        <a:defRPr sz="1600">
          <a:solidFill>
            <a:srgbClr val="000000"/>
          </a:solidFill>
          <a:latin typeface="Century Schoolbook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tângulo 2049"/>
          <p:cNvSpPr>
            <a:spLocks/>
          </p:cNvSpPr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4116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51" name="Retângulo 2050"/>
          <p:cNvSpPr>
            <a:spLocks/>
          </p:cNvSpPr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607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52" name="Retângulo 2051"/>
          <p:cNvSpPr>
            <a:spLocks/>
          </p:cNvSpPr>
          <p:nvPr/>
        </p:nvSpPr>
        <p:spPr>
          <a:xfrm>
            <a:off x="990600" y="0"/>
            <a:ext cx="182563" cy="6858000"/>
          </a:xfrm>
          <a:prstGeom prst="rect">
            <a:avLst/>
          </a:prstGeom>
          <a:solidFill>
            <a:srgbClr val="FFD9CE">
              <a:alpha val="70195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53" name="Retângulo 2052"/>
          <p:cNvSpPr>
            <a:spLocks/>
          </p:cNvSpPr>
          <p:nvPr/>
        </p:nvSpPr>
        <p:spPr>
          <a:xfrm>
            <a:off x="1141413" y="0"/>
            <a:ext cx="230187" cy="6858000"/>
          </a:xfrm>
          <a:prstGeom prst="rect">
            <a:avLst/>
          </a:prstGeom>
          <a:solidFill>
            <a:srgbClr val="FFEDE8">
              <a:alpha val="7097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54" name="Conector reto 2053"/>
          <p:cNvSpPr>
            <a:spLocks/>
          </p:cNvSpPr>
          <p:nvPr/>
        </p:nvSpPr>
        <p:spPr>
          <a:xfrm>
            <a:off x="106363" y="0"/>
            <a:ext cx="0" cy="6858000"/>
          </a:xfrm>
          <a:prstGeom prst="line">
            <a:avLst/>
          </a:prstGeom>
          <a:noFill/>
          <a:ln w="5715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55" name="Conector reto 2054"/>
          <p:cNvSpPr>
            <a:spLocks/>
          </p:cNvSpPr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57150">
            <a:solidFill>
              <a:srgbClr val="FFEDE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56" name="Conector reto 2055"/>
          <p:cNvSpPr>
            <a:spLocks/>
          </p:cNvSpPr>
          <p:nvPr/>
        </p:nvSpPr>
        <p:spPr>
          <a:xfrm>
            <a:off x="854075" y="0"/>
            <a:ext cx="0" cy="6858000"/>
          </a:xfrm>
          <a:prstGeom prst="line">
            <a:avLst/>
          </a:prstGeom>
          <a:noFill/>
          <a:ln w="5715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57" name="Conector reto 2056"/>
          <p:cNvSpPr>
            <a:spLocks/>
          </p:cNvSpPr>
          <p:nvPr/>
        </p:nvSpPr>
        <p:spPr>
          <a:xfrm>
            <a:off x="1727200" y="0"/>
            <a:ext cx="0" cy="6858000"/>
          </a:xfrm>
          <a:prstGeom prst="line">
            <a:avLst/>
          </a:prstGeom>
          <a:noFill/>
          <a:ln w="28575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58" name="Conector reto 2057"/>
          <p:cNvSpPr>
            <a:spLocks/>
          </p:cNvSpPr>
          <p:nvPr/>
        </p:nvSpPr>
        <p:spPr>
          <a:xfrm>
            <a:off x="1066800" y="0"/>
            <a:ext cx="0" cy="6858000"/>
          </a:xfrm>
          <a:prstGeom prst="line">
            <a:avLst/>
          </a:prstGeom>
          <a:noFill/>
          <a:ln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59" name="Conector reto 2058"/>
          <p:cNvSpPr>
            <a:spLocks/>
          </p:cNvSpPr>
          <p:nvPr/>
        </p:nvSpPr>
        <p:spPr>
          <a:xfrm>
            <a:off x="9113838" y="0"/>
            <a:ext cx="0" cy="6858000"/>
          </a:xfrm>
          <a:prstGeom prst="line">
            <a:avLst/>
          </a:prstGeom>
          <a:noFill/>
          <a:ln w="57150" cmpd="thickThin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60" name="Retângulo 2059"/>
          <p:cNvSpPr>
            <a:spLocks/>
          </p:cNvSpPr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97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1" name="Elipse 2060"/>
          <p:cNvSpPr>
            <a:spLocks/>
          </p:cNvSpPr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2" name="Elipse 2061"/>
          <p:cNvSpPr>
            <a:spLocks/>
          </p:cNvSpPr>
          <p:nvPr/>
        </p:nvSpPr>
        <p:spPr>
          <a:xfrm>
            <a:off x="1309688" y="4867275"/>
            <a:ext cx="641350" cy="64135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3" name="Elipse 2062"/>
          <p:cNvSpPr>
            <a:spLocks/>
          </p:cNvSpPr>
          <p:nvPr/>
        </p:nvSpPr>
        <p:spPr>
          <a:xfrm>
            <a:off x="1090613" y="5500688"/>
            <a:ext cx="138112" cy="13652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4" name="Elipse 2063"/>
          <p:cNvSpPr>
            <a:spLocks/>
          </p:cNvSpPr>
          <p:nvPr/>
        </p:nvSpPr>
        <p:spPr>
          <a:xfrm>
            <a:off x="1663700" y="5788025"/>
            <a:ext cx="274638" cy="274638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5" name="Elipse 2064"/>
          <p:cNvSpPr>
            <a:spLocks/>
          </p:cNvSpPr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6" name="Espaço Reservado para Título 206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2067" name="Espaço Reservado para Texto 206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2068" name="Espaço Reservado para Data 2067"/>
          <p:cNvSpPr>
            <a:spLocks noGrp="1"/>
          </p:cNvSpPr>
          <p:nvPr>
            <p:ph type="dt" sz="half" idx="2"/>
          </p:nvPr>
        </p:nvSpPr>
        <p:spPr>
          <a:xfrm rot="5400000">
            <a:off x="7764462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68-1275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2069" name="Espaço Reservado para Rodapé 2068"/>
          <p:cNvSpPr>
            <a:spLocks noGrp="1"/>
          </p:cNvSpPr>
          <p:nvPr>
            <p:ph type="ftr" sz="quarter" idx="3"/>
          </p:nvPr>
        </p:nvSpPr>
        <p:spPr>
          <a:xfrm rot="5400000">
            <a:off x="7077075" y="4181476"/>
            <a:ext cx="3657600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2070" name="Espaço Reservado para Número de Slide 2069"/>
          <p:cNvSpPr>
            <a:spLocks noGrp="1"/>
          </p:cNvSpPr>
          <p:nvPr>
            <p:ph type="sldNum" sz="quarter" idx="4"/>
          </p:nvPr>
        </p:nvSpPr>
        <p:spPr>
          <a:xfrm>
            <a:off x="1325563" y="4929188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3070-1275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24" r:id="rId1"/>
    <p:sldLayoutId id="2147489125" r:id="rId2"/>
    <p:sldLayoutId id="2147489126" r:id="rId3"/>
    <p:sldLayoutId id="2147489127" r:id="rId4"/>
    <p:sldLayoutId id="2147489128" r:id="rId5"/>
    <p:sldLayoutId id="2147489129" r:id="rId6"/>
    <p:sldLayoutId id="2147489130" r:id="rId7"/>
    <p:sldLayoutId id="2147489131" r:id="rId8"/>
    <p:sldLayoutId id="2147489132" r:id="rId9"/>
    <p:sldLayoutId id="2147489133" r:id="rId10"/>
    <p:sldLayoutId id="2147489134" r:id="rId11"/>
    <p:sldLayoutId id="2147489135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3000">
          <a:solidFill>
            <a:srgbClr val="575F6D"/>
          </a:solidFill>
          <a:latin typeface="Century Schoolbook" charset="0"/>
        </a:defRPr>
      </a:lvl1pPr>
    </p:titleStyle>
    <p:bodyStyle>
      <a:lvl1pPr marL="273050" indent="-2730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FE8637"/>
        </a:buClr>
        <a:buSzPct val="70000"/>
        <a:buFont typeface="Wingdings" charset="2"/>
        <a:buChar char=""/>
        <a:defRPr sz="2400">
          <a:solidFill>
            <a:srgbClr val="000000"/>
          </a:solidFill>
          <a:latin typeface="Century Schoolbook" charset="0"/>
        </a:defRPr>
      </a:lvl1pPr>
      <a:lvl2pPr marL="639762" indent="-2730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8637"/>
        </a:buClr>
        <a:buSzPct val="80000"/>
        <a:buFont typeface="Wingdings 2" charset="2"/>
        <a:buChar char=""/>
        <a:defRPr sz="2100">
          <a:solidFill>
            <a:srgbClr val="000000"/>
          </a:solidFill>
          <a:latin typeface="Century Schoolbook" charset="0"/>
        </a:defRPr>
      </a:lvl2pPr>
      <a:lvl3pPr marL="91440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3pPr>
      <a:lvl4pPr marL="118745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4pPr>
      <a:lvl5pPr marL="1462087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2"/>
        <a:buChar char=""/>
        <a:defRPr sz="1600">
          <a:solidFill>
            <a:srgbClr val="000000"/>
          </a:solidFill>
          <a:latin typeface="Century Schoolbook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ector reto 3073"/>
          <p:cNvSpPr>
            <a:spLocks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075" name="Conector reto 3074"/>
          <p:cNvSpPr>
            <a:spLocks/>
          </p:cNvSpPr>
          <p:nvPr/>
        </p:nvSpPr>
        <p:spPr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076" name="Conector reto 3075"/>
          <p:cNvSpPr>
            <a:spLocks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077" name="Retângulo 3076"/>
          <p:cNvSpPr>
            <a:spLocks/>
          </p:cNvSpPr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3078" name="Conector reto 3077"/>
          <p:cNvSpPr>
            <a:spLocks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079" name="Elipse 3078"/>
          <p:cNvSpPr>
            <a:spLocks/>
          </p:cNvSpPr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3080" name="Espaço Reservado para Título 3079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3081" name="Espaço Reservado para Texto 308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3082" name="Espaço Reservado para Data 3081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2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82-1276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3083" name="Espaço Reservado para Número de Slide 308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4083-1276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3084" name="Espaço Reservado para Rodapé 3083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00" r:id="rId1"/>
    <p:sldLayoutId id="2147489101" r:id="rId2"/>
    <p:sldLayoutId id="2147489102" r:id="rId3"/>
    <p:sldLayoutId id="2147489103" r:id="rId4"/>
    <p:sldLayoutId id="2147489104" r:id="rId5"/>
    <p:sldLayoutId id="2147489105" r:id="rId6"/>
    <p:sldLayoutId id="2147489106" r:id="rId7"/>
    <p:sldLayoutId id="2147489107" r:id="rId8"/>
    <p:sldLayoutId id="2147489108" r:id="rId9"/>
    <p:sldLayoutId id="2147489109" r:id="rId10"/>
    <p:sldLayoutId id="2147489110" r:id="rId11"/>
    <p:sldLayoutId id="2147489111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3000">
          <a:solidFill>
            <a:srgbClr val="575F6D"/>
          </a:solidFill>
          <a:latin typeface="Century Schoolbook" charset="0"/>
        </a:defRPr>
      </a:lvl1pPr>
    </p:titleStyle>
    <p:bodyStyle>
      <a:lvl1pPr marL="273050" indent="-2730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FE8637"/>
        </a:buClr>
        <a:buSzPct val="70000"/>
        <a:buFont typeface="Wingdings" charset="2"/>
        <a:buChar char=""/>
        <a:defRPr sz="2400">
          <a:solidFill>
            <a:srgbClr val="000000"/>
          </a:solidFill>
          <a:latin typeface="Century Schoolbook" charset="0"/>
        </a:defRPr>
      </a:lvl1pPr>
      <a:lvl2pPr marL="639762" indent="-2730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8637"/>
        </a:buClr>
        <a:buSzPct val="80000"/>
        <a:buFont typeface="Wingdings 2" charset="2"/>
        <a:buChar char=""/>
        <a:defRPr sz="2100">
          <a:solidFill>
            <a:srgbClr val="000000"/>
          </a:solidFill>
          <a:latin typeface="Century Schoolbook" charset="0"/>
        </a:defRPr>
      </a:lvl2pPr>
      <a:lvl3pPr marL="91440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3pPr>
      <a:lvl4pPr marL="118745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4pPr>
      <a:lvl5pPr marL="1462087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2"/>
        <a:buChar char=""/>
        <a:defRPr sz="1600">
          <a:solidFill>
            <a:srgbClr val="000000"/>
          </a:solidFill>
          <a:latin typeface="Century Schoolbook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5F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tângulo 4097"/>
          <p:cNvSpPr>
            <a:spLocks/>
          </p:cNvSpPr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4116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099" name="Retângulo 4098"/>
          <p:cNvSpPr>
            <a:spLocks/>
          </p:cNvSpPr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607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00" name="Retângulo 4099"/>
          <p:cNvSpPr>
            <a:spLocks/>
          </p:cNvSpPr>
          <p:nvPr/>
        </p:nvSpPr>
        <p:spPr>
          <a:xfrm>
            <a:off x="990600" y="0"/>
            <a:ext cx="182563" cy="6858000"/>
          </a:xfrm>
          <a:prstGeom prst="rect">
            <a:avLst/>
          </a:prstGeom>
          <a:solidFill>
            <a:srgbClr val="FFD9CE">
              <a:alpha val="70195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01" name="Retângulo 4100"/>
          <p:cNvSpPr>
            <a:spLocks/>
          </p:cNvSpPr>
          <p:nvPr/>
        </p:nvSpPr>
        <p:spPr>
          <a:xfrm>
            <a:off x="1141413" y="0"/>
            <a:ext cx="230187" cy="6858000"/>
          </a:xfrm>
          <a:prstGeom prst="rect">
            <a:avLst/>
          </a:prstGeom>
          <a:solidFill>
            <a:srgbClr val="FFEDE8">
              <a:alpha val="7097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02" name="Conector reto 4101"/>
          <p:cNvSpPr>
            <a:spLocks/>
          </p:cNvSpPr>
          <p:nvPr/>
        </p:nvSpPr>
        <p:spPr>
          <a:xfrm>
            <a:off x="106363" y="0"/>
            <a:ext cx="0" cy="6858000"/>
          </a:xfrm>
          <a:prstGeom prst="line">
            <a:avLst/>
          </a:prstGeom>
          <a:noFill/>
          <a:ln w="5715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03" name="Conector reto 4102"/>
          <p:cNvSpPr>
            <a:spLocks/>
          </p:cNvSpPr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57150">
            <a:solidFill>
              <a:srgbClr val="FFEDE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04" name="Conector reto 4103"/>
          <p:cNvSpPr>
            <a:spLocks/>
          </p:cNvSpPr>
          <p:nvPr/>
        </p:nvSpPr>
        <p:spPr>
          <a:xfrm>
            <a:off x="854075" y="0"/>
            <a:ext cx="0" cy="6858000"/>
          </a:xfrm>
          <a:prstGeom prst="line">
            <a:avLst/>
          </a:prstGeom>
          <a:noFill/>
          <a:ln w="5715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05" name="Conector reto 4104"/>
          <p:cNvSpPr>
            <a:spLocks/>
          </p:cNvSpPr>
          <p:nvPr/>
        </p:nvSpPr>
        <p:spPr>
          <a:xfrm>
            <a:off x="1727200" y="0"/>
            <a:ext cx="0" cy="6858000"/>
          </a:xfrm>
          <a:prstGeom prst="line">
            <a:avLst/>
          </a:prstGeom>
          <a:noFill/>
          <a:ln w="28575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06" name="Conector reto 4105"/>
          <p:cNvSpPr>
            <a:spLocks/>
          </p:cNvSpPr>
          <p:nvPr/>
        </p:nvSpPr>
        <p:spPr>
          <a:xfrm>
            <a:off x="1066800" y="0"/>
            <a:ext cx="0" cy="6858000"/>
          </a:xfrm>
          <a:prstGeom prst="line">
            <a:avLst/>
          </a:prstGeom>
          <a:noFill/>
          <a:ln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07" name="Retângulo 4106"/>
          <p:cNvSpPr>
            <a:spLocks/>
          </p:cNvSpPr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97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08" name="Elipse 4107"/>
          <p:cNvSpPr>
            <a:spLocks/>
          </p:cNvSpPr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09" name="Elipse 4108"/>
          <p:cNvSpPr>
            <a:spLocks/>
          </p:cNvSpPr>
          <p:nvPr/>
        </p:nvSpPr>
        <p:spPr>
          <a:xfrm>
            <a:off x="1323975" y="4867275"/>
            <a:ext cx="642938" cy="64135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10" name="Elipse 4109"/>
          <p:cNvSpPr>
            <a:spLocks/>
          </p:cNvSpPr>
          <p:nvPr/>
        </p:nvSpPr>
        <p:spPr>
          <a:xfrm>
            <a:off x="1090613" y="5500688"/>
            <a:ext cx="138112" cy="13652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11" name="Elipse 4110"/>
          <p:cNvSpPr>
            <a:spLocks/>
          </p:cNvSpPr>
          <p:nvPr/>
        </p:nvSpPr>
        <p:spPr>
          <a:xfrm>
            <a:off x="1663700" y="5791200"/>
            <a:ext cx="274638" cy="274638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12" name="Elipse 4111"/>
          <p:cNvSpPr>
            <a:spLocks/>
          </p:cNvSpPr>
          <p:nvPr/>
        </p:nvSpPr>
        <p:spPr>
          <a:xfrm>
            <a:off x="1879600" y="4479925"/>
            <a:ext cx="365125" cy="36512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13" name="Conector reto 4112"/>
          <p:cNvSpPr>
            <a:spLocks/>
          </p:cNvSpPr>
          <p:nvPr/>
        </p:nvSpPr>
        <p:spPr>
          <a:xfrm>
            <a:off x="9097962" y="0"/>
            <a:ext cx="0" cy="6858000"/>
          </a:xfrm>
          <a:prstGeom prst="line">
            <a:avLst/>
          </a:prstGeom>
          <a:noFill/>
          <a:ln w="57150" cmpd="thickThin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14" name="Espaço Reservado para Título 411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4115" name="Espaço Reservado para Texto 41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4116" name="Espaço Reservado para Data 4115"/>
          <p:cNvSpPr>
            <a:spLocks noGrp="1"/>
          </p:cNvSpPr>
          <p:nvPr>
            <p:ph type="dt" sz="half" idx="2"/>
          </p:nvPr>
        </p:nvSpPr>
        <p:spPr>
          <a:xfrm rot="5400000">
            <a:off x="7762876" y="1169988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20-1277-587298610EC3}" type="datetime15">
              <a:rPr lang="en-US" altLang="en-US" sz="1200" dirty="0">
                <a:solidFill>
                  <a:srgbClr val="FFF39D"/>
                </a:solidFill>
              </a:rPr>
              <a:t>15</a:t>
            </a:fld>
            <a:endParaRPr lang="en-US" altLang="en-US" sz="1200" dirty="0">
              <a:solidFill>
                <a:srgbClr val="FFF39D"/>
              </a:solidFill>
            </a:endParaRPr>
          </a:p>
        </p:txBody>
      </p:sp>
      <p:sp>
        <p:nvSpPr>
          <p:cNvPr id="4117" name="Espaço Reservado para Rodapé 4116"/>
          <p:cNvSpPr>
            <a:spLocks noGrp="1"/>
          </p:cNvSpPr>
          <p:nvPr>
            <p:ph type="ftr" sz="quarter" idx="3"/>
          </p:nvPr>
        </p:nvSpPr>
        <p:spPr>
          <a:xfrm rot="5400000">
            <a:off x="7077075" y="4178301"/>
            <a:ext cx="3657600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FFF39D"/>
              </a:solidFill>
            </a:endParaRPr>
          </a:p>
        </p:txBody>
      </p:sp>
      <p:sp>
        <p:nvSpPr>
          <p:cNvPr id="4118" name="Espaço Reservado para Número de Slide 4117"/>
          <p:cNvSpPr>
            <a:spLocks noGrp="1"/>
          </p:cNvSpPr>
          <p:nvPr>
            <p:ph type="sldNum" sz="quarter" idx="4"/>
          </p:nvPr>
        </p:nvSpPr>
        <p:spPr>
          <a:xfrm>
            <a:off x="1339850" y="4929188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1022-1277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36" r:id="rId1"/>
    <p:sldLayoutId id="2147489137" r:id="rId2"/>
    <p:sldLayoutId id="2147489138" r:id="rId3"/>
    <p:sldLayoutId id="2147489139" r:id="rId4"/>
    <p:sldLayoutId id="2147489140" r:id="rId5"/>
    <p:sldLayoutId id="2147489141" r:id="rId6"/>
    <p:sldLayoutId id="2147489142" r:id="rId7"/>
    <p:sldLayoutId id="2147489143" r:id="rId8"/>
    <p:sldLayoutId id="2147489144" r:id="rId9"/>
    <p:sldLayoutId id="2147489145" r:id="rId10"/>
    <p:sldLayoutId id="2147489146" r:id="rId11"/>
    <p:sldLayoutId id="2147489147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3000">
          <a:solidFill>
            <a:srgbClr val="FFF39D"/>
          </a:solidFill>
          <a:latin typeface="Century Schoolbook" charset="0"/>
        </a:defRPr>
      </a:lvl1pPr>
    </p:titleStyle>
    <p:bodyStyle>
      <a:lvl1pPr marL="273050" indent="-2730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FE8637"/>
        </a:buClr>
        <a:buSzPct val="70000"/>
        <a:buFont typeface="Wingdings" charset="2"/>
        <a:buChar char=""/>
        <a:defRPr sz="2400">
          <a:solidFill>
            <a:srgbClr val="FFFFFF"/>
          </a:solidFill>
          <a:latin typeface="Century Schoolbook" charset="0"/>
        </a:defRPr>
      </a:lvl1pPr>
      <a:lvl2pPr marL="639762" indent="-2730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8637"/>
        </a:buClr>
        <a:buSzPct val="80000"/>
        <a:buFont typeface="Wingdings 2" charset="2"/>
        <a:buChar char=""/>
        <a:defRPr sz="2100">
          <a:solidFill>
            <a:srgbClr val="FFFFFF"/>
          </a:solidFill>
          <a:latin typeface="Century Schoolbook" charset="0"/>
        </a:defRPr>
      </a:lvl2pPr>
      <a:lvl3pPr marL="91440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sz="1800">
          <a:solidFill>
            <a:srgbClr val="FFFFFF"/>
          </a:solidFill>
          <a:latin typeface="Century Schoolbook" charset="0"/>
        </a:defRPr>
      </a:lvl3pPr>
      <a:lvl4pPr marL="118745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sz="1800">
          <a:solidFill>
            <a:srgbClr val="FFFFFF"/>
          </a:solidFill>
          <a:latin typeface="Century Schoolbook" charset="0"/>
        </a:defRPr>
      </a:lvl4pPr>
      <a:lvl5pPr marL="1462087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2"/>
        <a:buChar char=""/>
        <a:defRPr sz="1600">
          <a:solidFill>
            <a:srgbClr val="FFFFFF"/>
          </a:solidFill>
          <a:latin typeface="Century Schoolbook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typeface="Century Schoolbook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typeface="Century Schoolbook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typeface="Century Schoolbook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typeface="Century Schoolbook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typeface="Century Schoolbook" charset="0"/>
        </a:defRPr>
      </a:lvl5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ector reto 5121"/>
          <p:cNvSpPr>
            <a:spLocks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123" name="Conector reto 5122"/>
          <p:cNvSpPr>
            <a:spLocks/>
          </p:cNvSpPr>
          <p:nvPr/>
        </p:nvSpPr>
        <p:spPr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124" name="Conector reto 5123"/>
          <p:cNvSpPr>
            <a:spLocks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125" name="Retângulo 5124"/>
          <p:cNvSpPr>
            <a:spLocks/>
          </p:cNvSpPr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5126" name="Conector reto 5125"/>
          <p:cNvSpPr>
            <a:spLocks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127" name="Elipse 5126"/>
          <p:cNvSpPr>
            <a:spLocks/>
          </p:cNvSpPr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5128" name="Espaço Reservado para Título 512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5129" name="Espaço Reservado para Texto 512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5130" name="Espaço Reservado para Data 5129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2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4-1278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5131" name="Espaço Reservado para Número de Slide 5130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2035-1278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5132" name="Espaço Reservado para Rodapé 5131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48" r:id="rId1"/>
    <p:sldLayoutId id="2147489149" r:id="rId2"/>
    <p:sldLayoutId id="2147489150" r:id="rId3"/>
    <p:sldLayoutId id="2147489151" r:id="rId4"/>
    <p:sldLayoutId id="2147489152" r:id="rId5"/>
    <p:sldLayoutId id="2147489153" r:id="rId6"/>
    <p:sldLayoutId id="2147489154" r:id="rId7"/>
    <p:sldLayoutId id="2147489155" r:id="rId8"/>
    <p:sldLayoutId id="2147489156" r:id="rId9"/>
    <p:sldLayoutId id="2147489157" r:id="rId10"/>
    <p:sldLayoutId id="2147489158" r:id="rId11"/>
    <p:sldLayoutId id="2147489159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3000">
          <a:solidFill>
            <a:srgbClr val="575F6D"/>
          </a:solidFill>
          <a:latin typeface="Century Schoolbook" charset="0"/>
        </a:defRPr>
      </a:lvl1pPr>
    </p:titleStyle>
    <p:bodyStyle>
      <a:lvl1pPr marL="273050" indent="-2730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FE8637"/>
        </a:buClr>
        <a:buSzPct val="70000"/>
        <a:buFont typeface="Wingdings" charset="2"/>
        <a:buChar char=""/>
        <a:defRPr sz="2400">
          <a:solidFill>
            <a:srgbClr val="000000"/>
          </a:solidFill>
          <a:latin typeface="Century Schoolbook" charset="0"/>
        </a:defRPr>
      </a:lvl1pPr>
      <a:lvl2pPr marL="639762" indent="-2730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8637"/>
        </a:buClr>
        <a:buSzPct val="80000"/>
        <a:buFont typeface="Wingdings 2" charset="2"/>
        <a:buChar char=""/>
        <a:defRPr sz="2100">
          <a:solidFill>
            <a:srgbClr val="000000"/>
          </a:solidFill>
          <a:latin typeface="Century Schoolbook" charset="0"/>
        </a:defRPr>
      </a:lvl2pPr>
      <a:lvl3pPr marL="91440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3pPr>
      <a:lvl4pPr marL="118745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4pPr>
      <a:lvl5pPr marL="1462087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2"/>
        <a:buChar char=""/>
        <a:defRPr sz="1600">
          <a:solidFill>
            <a:srgbClr val="000000"/>
          </a:solidFill>
          <a:latin typeface="Century Schoolbook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5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ector reto 6145"/>
          <p:cNvSpPr>
            <a:spLocks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47" name="Conector reto 6146"/>
          <p:cNvSpPr>
            <a:spLocks/>
          </p:cNvSpPr>
          <p:nvPr/>
        </p:nvSpPr>
        <p:spPr>
          <a:xfrm>
            <a:off x="62484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48" name="Conector reto 6147"/>
          <p:cNvSpPr>
            <a:spLocks/>
          </p:cNvSpPr>
          <p:nvPr/>
        </p:nvSpPr>
        <p:spPr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49" name="Conector reto 6148"/>
          <p:cNvSpPr>
            <a:spLocks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50" name="Retângulo 6149"/>
          <p:cNvSpPr>
            <a:spLocks/>
          </p:cNvSpPr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6151" name="Conector reto 6150"/>
          <p:cNvSpPr>
            <a:spLocks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52" name="Elipse 6151"/>
          <p:cNvSpPr>
            <a:spLocks/>
          </p:cNvSpPr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6153" name="Espaço Reservado para Título 615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6154" name="Espaço Reservado para Texto 615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6155" name="Espaço Reservado para Data 6154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2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9-1279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6156" name="Espaço Reservado para Número de Slide 6155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3060-1279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6157" name="Espaço Reservado para Rodapé 6156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60" r:id="rId1"/>
    <p:sldLayoutId id="2147489161" r:id="rId2"/>
    <p:sldLayoutId id="2147489162" r:id="rId3"/>
    <p:sldLayoutId id="2147489163" r:id="rId4"/>
    <p:sldLayoutId id="2147489164" r:id="rId5"/>
    <p:sldLayoutId id="2147489165" r:id="rId6"/>
    <p:sldLayoutId id="2147489166" r:id="rId7"/>
    <p:sldLayoutId id="2147489167" r:id="rId8"/>
    <p:sldLayoutId id="2147489168" r:id="rId9"/>
    <p:sldLayoutId id="2147489169" r:id="rId10"/>
    <p:sldLayoutId id="2147489170" r:id="rId11"/>
    <p:sldLayoutId id="2147489171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3000">
          <a:solidFill>
            <a:srgbClr val="575F6D"/>
          </a:solidFill>
          <a:latin typeface="Century Schoolbook" charset="0"/>
        </a:defRPr>
      </a:lvl1pPr>
    </p:titleStyle>
    <p:bodyStyle>
      <a:lvl1pPr marL="273050" indent="-2730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FE8637"/>
        </a:buClr>
        <a:buSzPct val="70000"/>
        <a:buFont typeface="Wingdings" charset="2"/>
        <a:buChar char=""/>
        <a:defRPr sz="2400">
          <a:solidFill>
            <a:srgbClr val="000000"/>
          </a:solidFill>
          <a:latin typeface="Century Schoolbook" charset="0"/>
        </a:defRPr>
      </a:lvl1pPr>
      <a:lvl2pPr marL="639762" indent="-2730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8637"/>
        </a:buClr>
        <a:buSzPct val="80000"/>
        <a:buFont typeface="Wingdings 2" charset="2"/>
        <a:buChar char=""/>
        <a:defRPr sz="2100">
          <a:solidFill>
            <a:srgbClr val="000000"/>
          </a:solidFill>
          <a:latin typeface="Century Schoolbook" charset="0"/>
        </a:defRPr>
      </a:lvl2pPr>
      <a:lvl3pPr marL="91440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3pPr>
      <a:lvl4pPr marL="118745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4pPr>
      <a:lvl5pPr marL="1462087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2"/>
        <a:buChar char=""/>
        <a:defRPr sz="1600">
          <a:solidFill>
            <a:srgbClr val="000000"/>
          </a:solidFill>
          <a:latin typeface="Century Schoolbook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5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ector reto 7169"/>
          <p:cNvSpPr>
            <a:spLocks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1" name="Elipse 7170"/>
          <p:cNvSpPr>
            <a:spLocks/>
          </p:cNvSpPr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7172" name="Conector reto 7171"/>
          <p:cNvSpPr>
            <a:spLocks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3" name="Retângulo 7172"/>
          <p:cNvSpPr>
            <a:spLocks/>
          </p:cNvSpPr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7174" name="Conector reto 7173"/>
          <p:cNvSpPr>
            <a:spLocks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5" name="Conector reto 7174"/>
          <p:cNvSpPr>
            <a:spLocks/>
          </p:cNvSpPr>
          <p:nvPr/>
        </p:nvSpPr>
        <p:spPr>
          <a:xfrm>
            <a:off x="62484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6" name="Conector reto 7175"/>
          <p:cNvSpPr>
            <a:spLocks/>
          </p:cNvSpPr>
          <p:nvPr/>
        </p:nvSpPr>
        <p:spPr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7" name="Espaço Reservado para Título 717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7178" name="Espaço Reservado para Texto 717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7179" name="Espaço Reservado para Data 7178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2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83-1280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7180" name="Espaço Reservado para Número de Slide 7179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4084-1280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7181" name="Espaço Reservado para Rodapé 718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72" r:id="rId1"/>
    <p:sldLayoutId id="2147489173" r:id="rId2"/>
    <p:sldLayoutId id="2147489174" r:id="rId3"/>
    <p:sldLayoutId id="2147489175" r:id="rId4"/>
    <p:sldLayoutId id="2147489176" r:id="rId5"/>
    <p:sldLayoutId id="2147489177" r:id="rId6"/>
    <p:sldLayoutId id="2147489178" r:id="rId7"/>
    <p:sldLayoutId id="2147489179" r:id="rId8"/>
    <p:sldLayoutId id="2147489180" r:id="rId9"/>
    <p:sldLayoutId id="2147489181" r:id="rId10"/>
    <p:sldLayoutId id="2147489182" r:id="rId11"/>
    <p:sldLayoutId id="2147489183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3000">
          <a:solidFill>
            <a:srgbClr val="575F6D"/>
          </a:solidFill>
          <a:latin typeface="Century Schoolbook" charset="0"/>
        </a:defRPr>
      </a:lvl1pPr>
    </p:titleStyle>
    <p:bodyStyle>
      <a:lvl1pPr marL="273050" indent="-2730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FE8637"/>
        </a:buClr>
        <a:buSzPct val="70000"/>
        <a:buFont typeface="Wingdings" charset="2"/>
        <a:buChar char=""/>
        <a:defRPr sz="2400">
          <a:solidFill>
            <a:srgbClr val="000000"/>
          </a:solidFill>
          <a:latin typeface="Century Schoolbook" charset="0"/>
        </a:defRPr>
      </a:lvl1pPr>
      <a:lvl2pPr marL="639762" indent="-2730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8637"/>
        </a:buClr>
        <a:buSzPct val="80000"/>
        <a:buFont typeface="Wingdings 2" charset="2"/>
        <a:buChar char=""/>
        <a:defRPr sz="2100">
          <a:solidFill>
            <a:srgbClr val="000000"/>
          </a:solidFill>
          <a:latin typeface="Century Schoolbook" charset="0"/>
        </a:defRPr>
      </a:lvl2pPr>
      <a:lvl3pPr marL="91440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3pPr>
      <a:lvl4pPr marL="118745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4pPr>
      <a:lvl5pPr marL="1462087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2"/>
        <a:buChar char=""/>
        <a:defRPr sz="1600">
          <a:solidFill>
            <a:srgbClr val="000000"/>
          </a:solidFill>
          <a:latin typeface="Century Schoolbook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8193"/>
          <p:cNvSpPr txBox="1">
            <a:spLocks/>
          </p:cNvSpPr>
          <p:nvPr/>
        </p:nvSpPr>
        <p:spPr>
          <a:xfrm>
            <a:off x="395288" y="260350"/>
            <a:ext cx="8748712" cy="1754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/>
              <a:t>Universidade Federal de Pelotas</a:t>
            </a:r>
          </a:p>
          <a:p>
            <a:pPr algn="ctr"/>
            <a:r>
              <a:rPr lang="en-US" altLang="en-US" sz="2400" dirty="0"/>
              <a:t>Universidade Aberta do SUS </a:t>
            </a:r>
            <a:r>
              <a:t/>
            </a:r>
            <a:br/>
            <a:r>
              <a:rPr lang="en-US" altLang="en-US" sz="2400" dirty="0"/>
              <a:t>Especialização em Saúde da Família</a:t>
            </a:r>
            <a:r>
              <a:t/>
            </a:r>
            <a:br/>
            <a:r>
              <a:rPr lang="en-US" altLang="en-US" sz="3600" dirty="0"/>
              <a:t> </a:t>
            </a:r>
          </a:p>
        </p:txBody>
      </p:sp>
      <p:sp>
        <p:nvSpPr>
          <p:cNvPr id="8195" name="CaixaDeTexto 8194"/>
          <p:cNvSpPr txBox="1">
            <a:spLocks/>
          </p:cNvSpPr>
          <p:nvPr/>
        </p:nvSpPr>
        <p:spPr>
          <a:xfrm>
            <a:off x="323850" y="2133600"/>
            <a:ext cx="8208962" cy="3878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endParaRPr/>
          </a:p>
          <a:p>
            <a:pPr algn="ctr"/>
            <a:r>
              <a:rPr lang="en-US" altLang="en-US" sz="2400" b="1" dirty="0"/>
              <a:t>Melhoria da atenção ao Pré-natal e Puerpério na UBS Soledade, APODI/RN</a:t>
            </a:r>
          </a:p>
          <a:p>
            <a:pPr algn="ctr"/>
            <a:endParaRPr lang="en-US" altLang="en-US" sz="2400" b="1" dirty="0"/>
          </a:p>
          <a:p>
            <a:pPr algn="ctr"/>
            <a:endParaRPr lang="en-US" altLang="en-US" sz="2400" b="1" dirty="0"/>
          </a:p>
          <a:p>
            <a:pPr algn="ctr"/>
            <a:r>
              <a:rPr lang="en-US" altLang="en-US" sz="2200" dirty="0"/>
              <a:t>            </a:t>
            </a:r>
            <a:r>
              <a:rPr lang="en-US" altLang="en-US" sz="2400" dirty="0"/>
              <a:t>Especializanda:Martha Lay Pouyou</a:t>
            </a:r>
          </a:p>
          <a:p>
            <a:pPr algn="ctr"/>
            <a:r>
              <a:t/>
            </a:r>
            <a:br/>
            <a:r>
              <a:rPr lang="en-US" altLang="en-US" sz="2400" dirty="0"/>
              <a:t>           Orientadora: Camila Irigonhé Ramos</a:t>
            </a:r>
          </a:p>
          <a:p>
            <a:pPr algn="ctr"/>
            <a:r>
              <a:rPr lang="en-US" altLang="en-US" sz="2400" dirty="0"/>
              <a:t>            Apoio pedagógico: Fernanda Meller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Texto 17409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7467600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>
                <a:latin typeface="Arial" charset="0"/>
                <a:ea typeface="Calibri" charset="0"/>
              </a:rPr>
              <a:t>Objetivo 2:</a:t>
            </a:r>
            <a:r>
              <a:rPr lang="en-US" altLang="en-US" sz="2000" dirty="0">
                <a:latin typeface="Arial" charset="0"/>
                <a:ea typeface="Arial" charset="0"/>
              </a:rPr>
              <a:t>Melhorar a qualidade da atenção ao pré-natal e puerpério realizado na Unidade</a:t>
            </a: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Calibri" charset="0"/>
              </a:rPr>
              <a:t> Meta 2.3.</a:t>
            </a:r>
            <a:r>
              <a:rPr lang="en-US" altLang="en-US" sz="2000" dirty="0">
                <a:latin typeface="Arial" charset="0"/>
                <a:ea typeface="Arial" charset="0"/>
              </a:rPr>
              <a:t> Realizar pelo menos um exame de mamas em 100% das gestantes.</a:t>
            </a: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Arial" charset="0"/>
              </a:rPr>
              <a:t>Meta 2.4:Garantir a 100% das gestantes a solicitação de exames laboratoriais de acordo com protocolo</a:t>
            </a:r>
          </a:p>
        </p:txBody>
      </p:sp>
      <p:sp>
        <p:nvSpPr>
          <p:cNvPr id="17411" name="Espaço Reservado para Texto 17410"/>
          <p:cNvSpPr>
            <a:spLocks noGrp="1"/>
          </p:cNvSpPr>
          <p:nvPr>
            <p:ph type="body" sz="quarter" idx="4294967295"/>
          </p:nvPr>
        </p:nvSpPr>
        <p:spPr>
          <a:xfrm>
            <a:off x="6940550" y="6756400"/>
            <a:ext cx="1592262" cy="27686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buNone/>
            </a:pPr>
            <a:endParaRPr/>
          </a:p>
        </p:txBody>
      </p:sp>
      <p:sp>
        <p:nvSpPr>
          <p:cNvPr id="17412" name="Título 1741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</a:rPr>
              <a:t>OBJETIVOS, METAS E RESULTADOS.</a:t>
            </a:r>
            <a:r>
              <a:t/>
            </a:r>
            <a:br/>
            <a:r>
              <a:rPr lang="en-US" altLang="en-US" dirty="0">
                <a:solidFill>
                  <a:srgbClr val="000000"/>
                </a:solidFill>
              </a:rPr>
              <a:t>REFERENTE AO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Texto 18433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3657600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>
                <a:latin typeface="Arial" charset="0"/>
                <a:ea typeface="Calibri" charset="0"/>
              </a:rPr>
              <a:t>Objetivo 2:</a:t>
            </a:r>
            <a:r>
              <a:rPr lang="en-US" altLang="en-US" sz="2000" dirty="0">
                <a:latin typeface="Arial" charset="0"/>
                <a:ea typeface="Arial" charset="0"/>
              </a:rPr>
              <a:t>Melhorar a qualidade da atenção ao pré-natal e puerpério realizado na Unidade</a:t>
            </a: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Calibri" charset="0"/>
              </a:rPr>
              <a:t>Meta 2.5.</a:t>
            </a:r>
            <a:r>
              <a:rPr lang="en-US" altLang="en-US" sz="2000" dirty="0">
                <a:latin typeface="Arial" charset="0"/>
                <a:ea typeface="Arial" charset="0"/>
              </a:rPr>
              <a:t> Garantir a 100% das gestantes a prescrição de sulfato ferroso e ácido fólico conforme </a:t>
            </a:r>
            <a:r>
              <a:rPr lang="en-US" altLang="en-US" sz="2000" dirty="0" err="1">
                <a:latin typeface="Arial" charset="0"/>
                <a:ea typeface="Arial" charset="0"/>
              </a:rPr>
              <a:t>protocolo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.</a:t>
            </a: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Primeiro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10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(90,9%).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Segundo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20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(100%).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Terceiro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24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(100%).</a:t>
            </a: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sp>
        <p:nvSpPr>
          <p:cNvPr id="18435" name="Espaço Reservado para Texto 18434"/>
          <p:cNvSpPr>
            <a:spLocks noGrp="1"/>
          </p:cNvSpPr>
          <p:nvPr>
            <p:ph type="body" sz="quarter" idx="4294967295"/>
          </p:nvPr>
        </p:nvSpPr>
        <p:spPr>
          <a:xfrm>
            <a:off x="6940550" y="6756400"/>
            <a:ext cx="1592262" cy="27686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buNone/>
            </a:pPr>
            <a:endParaRPr/>
          </a:p>
        </p:txBody>
      </p:sp>
      <p:pic>
        <p:nvPicPr>
          <p:cNvPr id="18436" name="Imagem 18435"/>
          <p:cNvPicPr>
            <a:picLocks noChangeAspect="1"/>
          </p:cNvPicPr>
          <p:nvPr/>
        </p:nvPicPr>
        <p:blipFill>
          <a:blip r:embed="rId2">
            <a:extLst/>
          </a:blip>
          <a:srcRect l="-1611" t="-3808" r="-11526" b="-4864"/>
          <a:stretch>
            <a:fillRect/>
          </a:stretch>
        </p:blipFill>
        <p:spPr>
          <a:xfrm>
            <a:off x="4140200" y="1700213"/>
            <a:ext cx="424815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18437" name="Título 1843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</a:rPr>
              <a:t>OBJETIVOS, METAS E RESULTADOS.</a:t>
            </a:r>
            <a:r>
              <a:t/>
            </a:r>
            <a:br/>
            <a:r>
              <a:rPr lang="en-US" altLang="en-US" dirty="0">
                <a:solidFill>
                  <a:srgbClr val="000000"/>
                </a:solidFill>
              </a:rPr>
              <a:t>REFERENTE AO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9457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</a:rPr>
              <a:t>OBJETIVOS, METAS E RESULTADOS.</a:t>
            </a:r>
            <a:r>
              <a:t/>
            </a:r>
            <a:br/>
            <a:r>
              <a:rPr lang="en-US" altLang="en-US" dirty="0">
                <a:solidFill>
                  <a:srgbClr val="000000"/>
                </a:solidFill>
              </a:rPr>
              <a:t>REFERENTE A PRE-NATAL</a:t>
            </a:r>
          </a:p>
        </p:txBody>
      </p:sp>
      <p:sp>
        <p:nvSpPr>
          <p:cNvPr id="19459" name="Espaço Reservado para Texto 19458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3657600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>
                <a:latin typeface="Arial" charset="0"/>
                <a:ea typeface="Calibri" charset="0"/>
              </a:rPr>
              <a:t>Objetivo 2:</a:t>
            </a:r>
            <a:r>
              <a:rPr lang="en-US" altLang="en-US" sz="2000" dirty="0">
                <a:latin typeface="Arial" charset="0"/>
                <a:ea typeface="Arial" charset="0"/>
              </a:rPr>
              <a:t>Melhorar a qualidade da atenção ao pré-natal e puerpério realizado </a:t>
            </a:r>
            <a:r>
              <a:rPr lang="en-US" altLang="en-US" sz="2000" dirty="0" err="1">
                <a:latin typeface="Arial" charset="0"/>
                <a:ea typeface="Arial" charset="0"/>
              </a:rPr>
              <a:t>na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Unidade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Calibri" charset="0"/>
              </a:rPr>
              <a:t>Meta 2.6:</a:t>
            </a:r>
            <a:r>
              <a:rPr lang="en-US" altLang="en-US" sz="2000" dirty="0">
                <a:latin typeface="Arial" charset="0"/>
                <a:ea typeface="Arial" charset="0"/>
              </a:rPr>
              <a:t>Proporção de gestante com vacina antitetânica em dia </a:t>
            </a: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Primeiro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10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(90,9%).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Segundo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19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(95,0%).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Terceiro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24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(100%).</a:t>
            </a:r>
          </a:p>
          <a:p>
            <a:pPr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sp>
        <p:nvSpPr>
          <p:cNvPr id="19460" name="Espaço Reservado para Texto 19459"/>
          <p:cNvSpPr>
            <a:spLocks noGrp="1"/>
          </p:cNvSpPr>
          <p:nvPr>
            <p:ph type="body" sz="quarter" idx="4294967295"/>
          </p:nvPr>
        </p:nvSpPr>
        <p:spPr>
          <a:xfrm>
            <a:off x="6940550" y="6756400"/>
            <a:ext cx="1592262" cy="27686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buNone/>
            </a:pPr>
            <a:endParaRPr/>
          </a:p>
        </p:txBody>
      </p:sp>
      <p:pic>
        <p:nvPicPr>
          <p:cNvPr id="19461" name="Imagem 19460"/>
          <p:cNvPicPr>
            <a:picLocks noChangeAspect="1"/>
          </p:cNvPicPr>
          <p:nvPr/>
        </p:nvPicPr>
        <p:blipFill>
          <a:blip r:embed="rId2">
            <a:extLst/>
          </a:blip>
          <a:srcRect l="-1611" t="-3927" r="-11526" b="-4881"/>
          <a:stretch>
            <a:fillRect/>
          </a:stretch>
        </p:blipFill>
        <p:spPr>
          <a:xfrm>
            <a:off x="4284663" y="1700213"/>
            <a:ext cx="4032250" cy="4681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Texto 20481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3657600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>
                <a:latin typeface="Arial" charset="0"/>
                <a:ea typeface="Calibri" charset="0"/>
              </a:rPr>
              <a:t>Objetivo 2:</a:t>
            </a:r>
            <a:r>
              <a:rPr lang="en-US" altLang="en-US" sz="2000" dirty="0">
                <a:latin typeface="Arial" charset="0"/>
                <a:ea typeface="Arial" charset="0"/>
              </a:rPr>
              <a:t>Melhorar a qualidade da atenção ao pré-natal e puerpério realizado </a:t>
            </a:r>
            <a:r>
              <a:rPr lang="en-US" altLang="en-US" sz="2000" dirty="0" err="1">
                <a:latin typeface="Arial" charset="0"/>
                <a:ea typeface="Arial" charset="0"/>
              </a:rPr>
              <a:t>na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Unidade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Calibri" charset="0"/>
              </a:rPr>
              <a:t>Meta 2.7:</a:t>
            </a:r>
            <a:r>
              <a:rPr lang="en-US" altLang="en-US" sz="2000" dirty="0">
                <a:latin typeface="Arial" charset="0"/>
                <a:ea typeface="Arial" charset="0"/>
              </a:rPr>
              <a:t>Garantir que 100% das gestantes estejam com vacina contra hepatite B em dia.</a:t>
            </a: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Primeiro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10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(90,9%).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Segundo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19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(95,0%).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Terceiro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24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(100%).</a:t>
            </a: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sp>
        <p:nvSpPr>
          <p:cNvPr id="20483" name="Espaço Reservado para Texto 20482"/>
          <p:cNvSpPr>
            <a:spLocks noGrp="1"/>
          </p:cNvSpPr>
          <p:nvPr>
            <p:ph type="body" sz="quarter" idx="4294967295"/>
          </p:nvPr>
        </p:nvSpPr>
        <p:spPr>
          <a:xfrm>
            <a:off x="6940550" y="6756400"/>
            <a:ext cx="1592262" cy="27686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buNone/>
            </a:pPr>
            <a:endParaRPr/>
          </a:p>
        </p:txBody>
      </p:sp>
      <p:pic>
        <p:nvPicPr>
          <p:cNvPr id="20484" name="Imagem 20483"/>
          <p:cNvPicPr>
            <a:picLocks noChangeAspect="1"/>
          </p:cNvPicPr>
          <p:nvPr/>
        </p:nvPicPr>
        <p:blipFill>
          <a:blip r:embed="rId2">
            <a:extLst/>
          </a:blip>
          <a:srcRect l="-1611" t="-3927" r="-11526" b="-4881"/>
          <a:stretch>
            <a:fillRect/>
          </a:stretch>
        </p:blipFill>
        <p:spPr>
          <a:xfrm>
            <a:off x="4500563" y="1628775"/>
            <a:ext cx="4032249" cy="403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85" name="Título 20484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</a:rPr>
              <a:t>OBJETIVOS, METAS E RESULTADOS.</a:t>
            </a:r>
            <a:r>
              <a:t/>
            </a:r>
            <a:br/>
            <a:r>
              <a:rPr lang="en-US" altLang="en-US" dirty="0">
                <a:solidFill>
                  <a:srgbClr val="000000"/>
                </a:solidFill>
              </a:rPr>
              <a:t>REFERENTE AO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Texto 21505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3657600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>
                <a:latin typeface="Arial" charset="0"/>
                <a:ea typeface="Calibri" charset="0"/>
              </a:rPr>
              <a:t>Objetivo 2:</a:t>
            </a:r>
            <a:r>
              <a:rPr lang="en-US" altLang="en-US" sz="2000" dirty="0">
                <a:latin typeface="Arial" charset="0"/>
                <a:ea typeface="Arial" charset="0"/>
              </a:rPr>
              <a:t>Melhorar a qualidade da atenção ao pré-natal e puerpério realizado na Unidade</a:t>
            </a:r>
          </a:p>
          <a:p>
            <a:r>
              <a:rPr lang="en-US" altLang="en-US" sz="2000" dirty="0" smtClean="0">
                <a:latin typeface="Arial" charset="0"/>
                <a:ea typeface="Calibri" charset="0"/>
              </a:rPr>
              <a:t>Meta </a:t>
            </a:r>
            <a:r>
              <a:rPr lang="en-US" altLang="en-US" sz="2000" dirty="0">
                <a:latin typeface="Arial" charset="0"/>
                <a:ea typeface="Calibri" charset="0"/>
              </a:rPr>
              <a:t>2.8:</a:t>
            </a:r>
            <a:r>
              <a:rPr lang="en-US" altLang="en-US" sz="2000" dirty="0">
                <a:latin typeface="Arial" charset="0"/>
                <a:ea typeface="Arial" charset="0"/>
              </a:rPr>
              <a:t>Realizar avaliação da necessidade de atendimento odontológico em 100% das gestantes durante o pré-natal.</a:t>
            </a: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Primeiro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10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(90,9%).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Segundo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12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(60,0%).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Terceiro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16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(66,7%).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sp>
        <p:nvSpPr>
          <p:cNvPr id="21507" name="Espaço Reservado para Texto 21506"/>
          <p:cNvSpPr>
            <a:spLocks noGrp="1"/>
          </p:cNvSpPr>
          <p:nvPr>
            <p:ph type="body" sz="quarter" idx="4294967295"/>
          </p:nvPr>
        </p:nvSpPr>
        <p:spPr>
          <a:xfrm>
            <a:off x="6940550" y="6756400"/>
            <a:ext cx="1592262" cy="27686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buNone/>
            </a:pPr>
            <a:endParaRPr/>
          </a:p>
        </p:txBody>
      </p:sp>
      <p:pic>
        <p:nvPicPr>
          <p:cNvPr id="21508" name="Imagem 21507"/>
          <p:cNvPicPr>
            <a:picLocks noChangeAspect="1"/>
          </p:cNvPicPr>
          <p:nvPr/>
        </p:nvPicPr>
        <p:blipFill>
          <a:blip r:embed="rId2">
            <a:extLst/>
          </a:blip>
          <a:srcRect l="-1629" t="-3836" r="-11540" b="-4847"/>
          <a:stretch>
            <a:fillRect/>
          </a:stretch>
        </p:blipFill>
        <p:spPr>
          <a:xfrm>
            <a:off x="4200525" y="1773238"/>
            <a:ext cx="4187825" cy="4176712"/>
          </a:xfrm>
          <a:prstGeom prst="rect">
            <a:avLst/>
          </a:prstGeom>
          <a:noFill/>
          <a:ln>
            <a:noFill/>
          </a:ln>
        </p:spPr>
      </p:pic>
      <p:sp>
        <p:nvSpPr>
          <p:cNvPr id="21509" name="Título 21508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</a:rPr>
              <a:t>OBJETIVOS, METAS E RESULTADOS.</a:t>
            </a:r>
            <a:r>
              <a:t/>
            </a:r>
            <a:br/>
            <a:r>
              <a:rPr lang="en-US" altLang="en-US" dirty="0">
                <a:solidFill>
                  <a:srgbClr val="000000"/>
                </a:solidFill>
              </a:rPr>
              <a:t>REFERENTE AO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Texto 22529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3657600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>
                <a:latin typeface="Arial" charset="0"/>
                <a:ea typeface="Calibri" charset="0"/>
              </a:rPr>
              <a:t>Objetivo 2:</a:t>
            </a:r>
            <a:r>
              <a:rPr lang="en-US" altLang="en-US" sz="2000" dirty="0">
                <a:latin typeface="Arial" charset="0"/>
                <a:ea typeface="Arial" charset="0"/>
              </a:rPr>
              <a:t>Melhorar a qualidade da atenção ao pré-natal e puerpério realizado </a:t>
            </a:r>
            <a:r>
              <a:rPr lang="en-US" altLang="en-US" sz="2000" dirty="0" err="1">
                <a:latin typeface="Arial" charset="0"/>
                <a:ea typeface="Arial" charset="0"/>
              </a:rPr>
              <a:t>na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Unidade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Calibri" charset="0"/>
              </a:rPr>
              <a:t>Meta 2.9:</a:t>
            </a:r>
            <a:r>
              <a:rPr lang="en-US" altLang="en-US" sz="2000" dirty="0">
                <a:latin typeface="Arial" charset="0"/>
                <a:ea typeface="Arial" charset="0"/>
              </a:rPr>
              <a:t>Proporção de gestantes com primeira consulta odontológica programática </a:t>
            </a: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Primeiro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7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(63,6%).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Segundo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8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(40,0%).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Terceiro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13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(54,2%).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endParaRPr lang="en-US" altLang="en-US" sz="2000" dirty="0">
              <a:latin typeface="Arial" charset="0"/>
              <a:ea typeface="Arial" charset="0"/>
            </a:endParaRPr>
          </a:p>
        </p:txBody>
      </p:sp>
      <p:sp>
        <p:nvSpPr>
          <p:cNvPr id="22531" name="Espaço Reservado para Texto 22530"/>
          <p:cNvSpPr>
            <a:spLocks noGrp="1"/>
          </p:cNvSpPr>
          <p:nvPr>
            <p:ph type="body" sz="quarter" idx="4294967295"/>
          </p:nvPr>
        </p:nvSpPr>
        <p:spPr>
          <a:xfrm>
            <a:off x="6940550" y="6756400"/>
            <a:ext cx="1592262" cy="27686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buNone/>
            </a:pPr>
            <a:endParaRPr/>
          </a:p>
        </p:txBody>
      </p:sp>
      <p:pic>
        <p:nvPicPr>
          <p:cNvPr id="22532" name="Imagem 22531"/>
          <p:cNvPicPr>
            <a:picLocks noChangeAspect="1"/>
          </p:cNvPicPr>
          <p:nvPr/>
        </p:nvPicPr>
        <p:blipFill>
          <a:blip r:embed="rId2">
            <a:extLst/>
          </a:blip>
          <a:srcRect l="-1611" t="-3659" r="-11526" b="-4573"/>
          <a:stretch>
            <a:fillRect/>
          </a:stretch>
        </p:blipFill>
        <p:spPr>
          <a:xfrm>
            <a:off x="4191000" y="1700213"/>
            <a:ext cx="4124325" cy="4392612"/>
          </a:xfrm>
          <a:prstGeom prst="rect">
            <a:avLst/>
          </a:prstGeom>
          <a:noFill/>
          <a:ln>
            <a:noFill/>
          </a:ln>
        </p:spPr>
      </p:pic>
      <p:sp>
        <p:nvSpPr>
          <p:cNvPr id="22533" name="Título 22532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</a:rPr>
              <a:t>OBJETIVOS, METAS E RESULTADOS.</a:t>
            </a:r>
            <a:r>
              <a:t/>
            </a:r>
            <a:br/>
            <a:r>
              <a:rPr lang="en-US" altLang="en-US" dirty="0">
                <a:solidFill>
                  <a:srgbClr val="000000"/>
                </a:solidFill>
              </a:rPr>
              <a:t>REFERENTE AO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Texto 23553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3657600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>
                <a:latin typeface="Arial" charset="0"/>
                <a:ea typeface="Calibri" charset="0"/>
              </a:rPr>
              <a:t>Objetivo 3</a:t>
            </a:r>
            <a:r>
              <a:rPr lang="en-US" altLang="en-US" sz="2000" dirty="0">
                <a:latin typeface="Arial" charset="0"/>
                <a:ea typeface="Arial" charset="0"/>
              </a:rPr>
              <a:t>: Melhorar a adesão ao </a:t>
            </a:r>
            <a:r>
              <a:rPr lang="en-US" altLang="en-US" sz="2000" dirty="0" err="1">
                <a:latin typeface="Arial" charset="0"/>
                <a:ea typeface="Arial" charset="0"/>
              </a:rPr>
              <a:t>pré</a:t>
            </a:r>
            <a:r>
              <a:rPr lang="en-US" altLang="en-US" sz="2000" dirty="0">
                <a:latin typeface="Arial" charset="0"/>
                <a:ea typeface="Arial" charset="0"/>
              </a:rPr>
              <a:t>-natal</a:t>
            </a:r>
            <a:r>
              <a:rPr lang="en-US" altLang="en-US" sz="2000" dirty="0" smtClean="0">
                <a:latin typeface="Arial" charset="0"/>
                <a:ea typeface="Arial" charset="0"/>
              </a:rPr>
              <a:t>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Arial" charset="0"/>
              </a:rPr>
              <a:t>Meta 3.1:Realizar busca ativa de 100% das gestantes faltosas às consultas de pré-natal.</a:t>
            </a: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Primeiro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1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mulher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(50,0%).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Segundo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2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(66,7%).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Terceiro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2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(66,7%).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endParaRPr lang="en-US" altLang="en-US" sz="2000" dirty="0">
              <a:latin typeface="Arial" charset="0"/>
              <a:ea typeface="Arial" charset="0"/>
            </a:endParaRPr>
          </a:p>
        </p:txBody>
      </p:sp>
      <p:sp>
        <p:nvSpPr>
          <p:cNvPr id="23555" name="Espaço Reservado para Texto 23554"/>
          <p:cNvSpPr>
            <a:spLocks noGrp="1"/>
          </p:cNvSpPr>
          <p:nvPr>
            <p:ph type="body" sz="quarter" idx="4294967295"/>
          </p:nvPr>
        </p:nvSpPr>
        <p:spPr>
          <a:xfrm>
            <a:off x="6940550" y="6756400"/>
            <a:ext cx="1592262" cy="27686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buNone/>
            </a:pPr>
            <a:endParaRPr/>
          </a:p>
        </p:txBody>
      </p:sp>
      <p:pic>
        <p:nvPicPr>
          <p:cNvPr id="23556" name="Imagem 23555"/>
          <p:cNvPicPr>
            <a:picLocks noChangeAspect="1"/>
          </p:cNvPicPr>
          <p:nvPr/>
        </p:nvPicPr>
        <p:blipFill>
          <a:blip r:embed="rId2">
            <a:extLst/>
          </a:blip>
          <a:srcRect l="-1724" t="-3675" r="-11585" b="-4696"/>
          <a:stretch>
            <a:fillRect/>
          </a:stretch>
        </p:blipFill>
        <p:spPr>
          <a:xfrm>
            <a:off x="4060825" y="1628775"/>
            <a:ext cx="4340225" cy="3960813"/>
          </a:xfrm>
          <a:prstGeom prst="rect">
            <a:avLst/>
          </a:prstGeom>
          <a:noFill/>
          <a:ln>
            <a:noFill/>
          </a:ln>
        </p:spPr>
      </p:pic>
      <p:sp>
        <p:nvSpPr>
          <p:cNvPr id="23557" name="Título 23556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</a:rPr>
              <a:t>OBJETIVOS, METAS E RESULTADOS.</a:t>
            </a:r>
            <a:r>
              <a:t/>
            </a:r>
            <a:br/>
            <a:r>
              <a:rPr lang="en-US" altLang="en-US" dirty="0">
                <a:solidFill>
                  <a:srgbClr val="000000"/>
                </a:solidFill>
              </a:rPr>
              <a:t>REFERENTE AO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24577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</a:rPr>
              <a:t>OBJETIVOS, METAS E RESULTADOS.</a:t>
            </a:r>
            <a:r>
              <a:t/>
            </a:r>
            <a:br/>
            <a:r>
              <a:rPr lang="en-US" altLang="en-US" dirty="0">
                <a:solidFill>
                  <a:srgbClr val="000000"/>
                </a:solidFill>
              </a:rPr>
              <a:t>REFERENTE AO PRÉ-NATAL</a:t>
            </a:r>
          </a:p>
        </p:txBody>
      </p:sp>
      <p:sp>
        <p:nvSpPr>
          <p:cNvPr id="24579" name="Espaço Reservado para Texto 24578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3657600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>
                <a:latin typeface="Arial" charset="0"/>
                <a:ea typeface="Calibri" charset="0"/>
              </a:rPr>
              <a:t>Objetivo 4:</a:t>
            </a:r>
            <a:r>
              <a:rPr lang="en-US" altLang="en-US" sz="2000" dirty="0">
                <a:latin typeface="Arial" charset="0"/>
                <a:ea typeface="Arial" charset="0"/>
              </a:rPr>
              <a:t>Melhorar o registro do programa de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pré</a:t>
            </a:r>
            <a:r>
              <a:rPr lang="en-US" altLang="en-US" sz="2000" dirty="0" smtClean="0">
                <a:latin typeface="Arial" charset="0"/>
                <a:ea typeface="Arial" charset="0"/>
              </a:rPr>
              <a:t>-natal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Arial" charset="0"/>
              </a:rPr>
              <a:t>Meta 4.1:Manter registro na ficha de acompanhamento/espelho de pré-natal em 100% das gestantes</a:t>
            </a: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Primeiro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9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(81,8%).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Segundo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19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(95,0%).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Terceiro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23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(95,8%).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</a:p>
          <a:p>
            <a:pPr>
              <a:buFont typeface="Arial" charset="0"/>
              <a:buChar char="•"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Font typeface="Arial" charset="0"/>
              <a:buChar char="•"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Font typeface="Arial" charset="0"/>
              <a:buChar char="•"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sp>
        <p:nvSpPr>
          <p:cNvPr id="24580" name="Espaço Reservado para Texto 24579"/>
          <p:cNvSpPr>
            <a:spLocks noGrp="1"/>
          </p:cNvSpPr>
          <p:nvPr>
            <p:ph type="body" sz="quarter" idx="4294967295"/>
          </p:nvPr>
        </p:nvSpPr>
        <p:spPr>
          <a:xfrm>
            <a:off x="6940550" y="6756400"/>
            <a:ext cx="1592262" cy="27686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buNone/>
            </a:pPr>
            <a:endParaRPr/>
          </a:p>
        </p:txBody>
      </p:sp>
      <p:pic>
        <p:nvPicPr>
          <p:cNvPr id="24581" name="Imagem 24580"/>
          <p:cNvPicPr>
            <a:picLocks noChangeAspect="1"/>
          </p:cNvPicPr>
          <p:nvPr/>
        </p:nvPicPr>
        <p:blipFill>
          <a:blip r:embed="rId2">
            <a:extLst/>
          </a:blip>
          <a:srcRect l="-1762" t="-3808" r="-11520" b="-4864"/>
          <a:stretch>
            <a:fillRect/>
          </a:stretch>
        </p:blipFill>
        <p:spPr>
          <a:xfrm>
            <a:off x="4773613" y="2133600"/>
            <a:ext cx="3759199" cy="28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Texto 25601"/>
          <p:cNvSpPr>
            <a:spLocks noGrp="1"/>
          </p:cNvSpPr>
          <p:nvPr>
            <p:ph type="body" sz="quarter" idx="4294967295"/>
          </p:nvPr>
        </p:nvSpPr>
        <p:spPr>
          <a:xfrm>
            <a:off x="323850" y="1412875"/>
            <a:ext cx="8291512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>
                <a:latin typeface="Arial" charset="0"/>
                <a:ea typeface="Calibri" charset="0"/>
              </a:rPr>
              <a:t>Objetivo 5: </a:t>
            </a:r>
            <a:r>
              <a:rPr lang="en-US" altLang="en-US" sz="2000" dirty="0">
                <a:latin typeface="Arial" charset="0"/>
                <a:ea typeface="Arial" charset="0"/>
              </a:rPr>
              <a:t>Realizar avaliação de risco</a:t>
            </a:r>
          </a:p>
          <a:p>
            <a:r>
              <a:rPr lang="en-US" altLang="en-US" sz="2000" dirty="0">
                <a:latin typeface="Arial" charset="0"/>
                <a:ea typeface="Arial" charset="0"/>
              </a:rPr>
              <a:t>Meta 5.1:Avaliar risco gestacional em 100% das gestantes</a:t>
            </a: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>
                <a:latin typeface="Arial" charset="0"/>
                <a:ea typeface="Calibri" charset="0"/>
              </a:rPr>
              <a:t>Objetivo 6: </a:t>
            </a:r>
            <a:r>
              <a:rPr lang="en-US" altLang="en-US" sz="2000" dirty="0">
                <a:latin typeface="Arial" charset="0"/>
                <a:ea typeface="Arial" charset="0"/>
              </a:rPr>
              <a:t>Promover a saúde no pré-natal</a:t>
            </a:r>
            <a:r>
              <a:rPr lang="en-US" altLang="en-US" sz="2000" dirty="0"/>
              <a:t>.</a:t>
            </a:r>
          </a:p>
          <a:p>
            <a:r>
              <a:rPr lang="en-US" altLang="en-US" sz="2000" dirty="0">
                <a:latin typeface="Arial" charset="0"/>
                <a:ea typeface="Arial" charset="0"/>
              </a:rPr>
              <a:t>    Meta 6.1:Garantir a 100% das gestantes orientação nutricional durante a gestação.</a:t>
            </a:r>
          </a:p>
          <a:p>
            <a:r>
              <a:rPr lang="en-US" altLang="en-US" sz="2000" dirty="0">
                <a:latin typeface="Arial" charset="0"/>
                <a:ea typeface="Arial" charset="0"/>
              </a:rPr>
              <a:t>    Meta 6.2. Promover o aleitamento materno junto a 100%  das gestantes.</a:t>
            </a:r>
          </a:p>
          <a:p>
            <a:r>
              <a:rPr lang="en-US" altLang="en-US" sz="2000" dirty="0">
                <a:latin typeface="Arial" charset="0"/>
                <a:ea typeface="Arial" charset="0"/>
              </a:rPr>
              <a:t>   Meta 6.3. Orientar 100% das gestantes sobre os cuidados com o recém-nascido.</a:t>
            </a:r>
          </a:p>
          <a:p>
            <a:r>
              <a:rPr lang="en-US" altLang="en-US" sz="2000" dirty="0">
                <a:latin typeface="Arial" charset="0"/>
                <a:ea typeface="Arial" charset="0"/>
              </a:rPr>
              <a:t>    Meta 6.4. Orientar 100% das gestantes sobre anticoncepção após o parto.</a:t>
            </a:r>
          </a:p>
          <a:p>
            <a:r>
              <a:rPr lang="en-US" altLang="en-US" sz="2000" dirty="0">
                <a:latin typeface="Arial" charset="0"/>
                <a:ea typeface="Arial" charset="0"/>
              </a:rPr>
              <a:t>Meta 6.5. Orientar 100% das gestantes sobre os riscos do tabagismo e do uso de álcool e drogas na gestação.</a:t>
            </a:r>
          </a:p>
          <a:p>
            <a:r>
              <a:rPr lang="en-US" altLang="en-US" sz="2000" dirty="0">
                <a:latin typeface="Arial" charset="0"/>
                <a:ea typeface="Arial" charset="0"/>
              </a:rPr>
              <a:t>Meta 6.6. Orientar 100% das gestantes sobre higiene bucal.</a:t>
            </a: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endParaRPr lang="en-US" altLang="en-US" sz="2000" dirty="0">
              <a:latin typeface="Arial" charset="0"/>
              <a:ea typeface="Arial" charset="0"/>
            </a:endParaRPr>
          </a:p>
        </p:txBody>
      </p:sp>
      <p:sp>
        <p:nvSpPr>
          <p:cNvPr id="25603" name="Espaço Reservado para Texto 25602"/>
          <p:cNvSpPr>
            <a:spLocks noGrp="1"/>
          </p:cNvSpPr>
          <p:nvPr>
            <p:ph type="body" sz="quarter" idx="4294967295"/>
          </p:nvPr>
        </p:nvSpPr>
        <p:spPr>
          <a:xfrm>
            <a:off x="6940550" y="6756400"/>
            <a:ext cx="1592262" cy="27686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buNone/>
            </a:pPr>
            <a:endParaRPr/>
          </a:p>
        </p:txBody>
      </p:sp>
      <p:sp>
        <p:nvSpPr>
          <p:cNvPr id="25604" name="Título 25603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sz="2400" dirty="0">
                <a:solidFill>
                  <a:srgbClr val="000000"/>
                </a:solidFill>
              </a:rPr>
              <a:t>OBJETIVOS, METAS E RESULTADOS.</a:t>
            </a:r>
            <a:r>
              <a:t/>
            </a:r>
            <a:br/>
            <a:r>
              <a:rPr lang="en-US" altLang="en-US" sz="2400" dirty="0">
                <a:solidFill>
                  <a:srgbClr val="000000"/>
                </a:solidFill>
              </a:rPr>
              <a:t>REFERENTE AO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26625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</a:rPr>
              <a:t>OBJETIVOS, METAS E RESULTADOS.</a:t>
            </a:r>
            <a:r>
              <a:t/>
            </a:r>
            <a:br/>
            <a:r>
              <a:rPr lang="en-US" altLang="en-US" dirty="0">
                <a:solidFill>
                  <a:srgbClr val="000000"/>
                </a:solidFill>
              </a:rPr>
              <a:t>REFERENTE A PUERPÉRIO.</a:t>
            </a:r>
          </a:p>
        </p:txBody>
      </p:sp>
      <p:sp>
        <p:nvSpPr>
          <p:cNvPr id="26627" name="Espaço Reservado para Texto 26626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8075612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b="1" dirty="0">
                <a:latin typeface="Arial" charset="0"/>
                <a:ea typeface="Calibri" charset="0"/>
              </a:rPr>
              <a:t>Objetivo 1: </a:t>
            </a:r>
            <a:r>
              <a:rPr lang="en-US" altLang="en-US" sz="2000" b="1" dirty="0">
                <a:latin typeface="Arial" charset="0"/>
                <a:ea typeface="Arial" charset="0"/>
              </a:rPr>
              <a:t>Ampliar a cobertura de atenção a puérperas</a:t>
            </a:r>
          </a:p>
          <a:p>
            <a:pPr>
              <a:buNone/>
            </a:pPr>
            <a:endParaRPr lang="en-US" altLang="en-US" sz="2000" b="1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Arial" charset="0"/>
              </a:rPr>
              <a:t>Meta 1.1: Garantir a 100% das puérperas cadastradas no programa de Pré-Natal e Puerpério da Unidade de Saúde consulta puerperal antes dos 42 dias após o parto.</a:t>
            </a: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b="1" dirty="0">
                <a:latin typeface="Arial" charset="0"/>
                <a:ea typeface="Calibri" charset="0"/>
              </a:rPr>
              <a:t>Objetivo 2:</a:t>
            </a:r>
            <a:r>
              <a:rPr lang="en-US" altLang="en-US" sz="2000" b="1" dirty="0">
                <a:latin typeface="Arial" charset="0"/>
                <a:ea typeface="Arial" charset="0"/>
              </a:rPr>
              <a:t>Melhorar a qualidade da atenção às puérperas na unidade de saúde</a:t>
            </a:r>
          </a:p>
          <a:p>
            <a:pPr>
              <a:buNone/>
            </a:pPr>
            <a:endParaRPr lang="en-US" altLang="en-US" sz="2000" b="1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Arial" charset="0"/>
              </a:rPr>
              <a:t>Meta 2.1: Examinar as mamas em 100% das puérperas cadastradas no Programa.</a:t>
            </a: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Arial" charset="0"/>
              </a:rPr>
              <a:t>Meta 2.2. Examinar o abdome em 100% das puérperas cadastradas no Programa</a:t>
            </a:r>
          </a:p>
          <a:p>
            <a:pPr>
              <a:buFont typeface="Arial" charset="0"/>
              <a:buChar char="•"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</a:p>
          <a:p>
            <a:pPr>
              <a:buFont typeface="Arial" charset="0"/>
              <a:buChar char="•"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Font typeface="Arial" charset="0"/>
              <a:buChar char="•"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Font typeface="Arial" charset="0"/>
              <a:buChar char="•"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sp>
        <p:nvSpPr>
          <p:cNvPr id="26628" name="Espaço Reservado para Texto 26627"/>
          <p:cNvSpPr>
            <a:spLocks noGrp="1"/>
          </p:cNvSpPr>
          <p:nvPr>
            <p:ph type="body" sz="quarter" idx="4294967295"/>
          </p:nvPr>
        </p:nvSpPr>
        <p:spPr>
          <a:xfrm>
            <a:off x="6940550" y="6756400"/>
            <a:ext cx="1592262" cy="27686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921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  <a:ea typeface="Arial" charset="0"/>
              </a:rPr>
              <a:t>INTRODUÇÃO</a:t>
            </a:r>
          </a:p>
        </p:txBody>
      </p:sp>
      <p:sp>
        <p:nvSpPr>
          <p:cNvPr id="9219" name="Espaço Reservado para Texto 9218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8362950" cy="4873625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algn="just">
              <a:lnSpc>
                <a:spcPct val="150000"/>
              </a:lnSpc>
            </a:pPr>
            <a:r>
              <a:rPr lang="en-US" altLang="en-US" sz="2000" dirty="0">
                <a:latin typeface="Arial" charset="0"/>
                <a:ea typeface="Arial" charset="0"/>
              </a:rPr>
              <a:t>Importância da ação programática.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 Melhorar a atenção á saúde das gestantes e puérperas na UBS Soledade, no município Apodi/RN.</a:t>
            </a: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latin typeface="Arial" charset="0"/>
                <a:ea typeface="Arial" charset="0"/>
              </a:rPr>
              <a:t>Caracterização do município.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 Apodi está situada no Rio Grande do Norte, se estende por 1602,5 km quadrados e conta com 34777 habitantes</a:t>
            </a:r>
            <a:r>
              <a:rPr lang="en-US" altLang="en-US" sz="20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latin typeface="Arial" charset="0"/>
                <a:ea typeface="Arial" charset="0"/>
              </a:rPr>
              <a:t>O Sistema de saúde com:</a:t>
            </a:r>
          </a:p>
          <a:p>
            <a:pPr algn="just">
              <a:buFont typeface="Wingdings 2" charset="2"/>
              <a:buNone/>
            </a:pPr>
            <a:r>
              <a:rPr lang="en-US" altLang="en-US" sz="2000" dirty="0"/>
              <a:t>      </a:t>
            </a:r>
            <a:r>
              <a:rPr lang="en-US" altLang="en-US" sz="2000" dirty="0">
                <a:latin typeface="Arial" charset="0"/>
                <a:ea typeface="Arial" charset="0"/>
              </a:rPr>
              <a:t>8 UBS, 6 tradicionais e 2 com ESF;  Hospital geral: atendimentos 24 horas, realização e exames de Raios-X, farmácia e laboratório.</a:t>
            </a:r>
          </a:p>
          <a:p>
            <a:pPr algn="just">
              <a:buFont typeface="Wingdings 2" charset="2"/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       1 equipe de apoio á saúde da família. </a:t>
            </a:r>
          </a:p>
          <a:p>
            <a:pPr algn="just">
              <a:buFont typeface="Wingdings 2" charset="2"/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       1 CAPS  e 1 CEO.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27649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</a:rPr>
              <a:t>OBJETIVOS, METAS E RESULTADOS.</a:t>
            </a:r>
            <a:r>
              <a:t/>
            </a:r>
            <a:br/>
            <a:r>
              <a:rPr lang="en-US" altLang="en-US" dirty="0">
                <a:solidFill>
                  <a:srgbClr val="000000"/>
                </a:solidFill>
              </a:rPr>
              <a:t>REFERENTE A PUERPÉRIO.</a:t>
            </a:r>
          </a:p>
        </p:txBody>
      </p:sp>
      <p:sp>
        <p:nvSpPr>
          <p:cNvPr id="27651" name="Espaço Reservado para Texto 27650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3657600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b="1" dirty="0">
                <a:latin typeface="Arial" charset="0"/>
                <a:ea typeface="Calibri" charset="0"/>
              </a:rPr>
              <a:t>Objetivo 2 :</a:t>
            </a:r>
            <a:r>
              <a:rPr lang="en-US" altLang="en-US" sz="2000" b="1" dirty="0">
                <a:latin typeface="Arial" charset="0"/>
                <a:ea typeface="Arial" charset="0"/>
              </a:rPr>
              <a:t>Melhorar a qualidade da atenção às puérperas na unidade de </a:t>
            </a:r>
            <a:r>
              <a:rPr lang="en-US" altLang="en-US" sz="2000" b="1" dirty="0" err="1" smtClean="0">
                <a:latin typeface="Arial" charset="0"/>
                <a:ea typeface="Arial" charset="0"/>
              </a:rPr>
              <a:t>saúde</a:t>
            </a:r>
            <a:endParaRPr lang="en-US" altLang="en-US" sz="2000" b="1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Arial" charset="0"/>
              </a:rPr>
              <a:t>Meta 2.3</a:t>
            </a:r>
            <a:r>
              <a:rPr lang="en-US" altLang="en-US" sz="2000" dirty="0" smtClean="0">
                <a:latin typeface="Arial" charset="0"/>
                <a:ea typeface="Arial" charset="0"/>
              </a:rPr>
              <a:t>: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Realizar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exame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ginecologico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em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100% das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puerperas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cadastradas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no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programa</a:t>
            </a:r>
            <a:r>
              <a:rPr lang="en-US" altLang="en-US" sz="2000" dirty="0" smtClean="0">
                <a:latin typeface="Arial" charset="0"/>
                <a:ea typeface="Arial" charset="0"/>
              </a:rPr>
              <a:t>.</a:t>
            </a:r>
          </a:p>
          <a:p>
            <a:pPr marL="0" indent="0">
              <a:buNone/>
            </a:pPr>
            <a:r>
              <a:rPr lang="en-US" altLang="en-US" sz="2000" dirty="0" err="1" smtClean="0">
                <a:latin typeface="Arial" charset="0"/>
                <a:ea typeface="Arial" charset="0"/>
              </a:rPr>
              <a:t>Primeiro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Mês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4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mulheres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(66,7%).</a:t>
            </a:r>
          </a:p>
          <a:p>
            <a:pPr marL="0" indent="0">
              <a:buNone/>
            </a:pPr>
            <a:r>
              <a:rPr lang="en-US" altLang="en-US" sz="2000" dirty="0" smtClean="0">
                <a:latin typeface="Arial" charset="0"/>
                <a:ea typeface="Arial" charset="0"/>
              </a:rPr>
              <a:t>Segundo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Mês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6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mulheres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(85,7%).</a:t>
            </a:r>
          </a:p>
          <a:p>
            <a:pPr marL="0" indent="0">
              <a:buNone/>
            </a:pPr>
            <a:r>
              <a:rPr lang="en-US" altLang="en-US" sz="2000" dirty="0" err="1" smtClean="0">
                <a:latin typeface="Arial" charset="0"/>
                <a:ea typeface="Arial" charset="0"/>
              </a:rPr>
              <a:t>Terceiro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Mês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10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mulheres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(100%).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Font typeface="Arial" charset="0"/>
              <a:buChar char="•"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None/>
            </a:pPr>
            <a:r>
              <a:rPr lang="en-US" altLang="en-US" sz="2000" b="1" dirty="0">
                <a:latin typeface="Arial" charset="0"/>
                <a:ea typeface="Arial" charset="0"/>
              </a:rPr>
              <a:t> </a:t>
            </a:r>
          </a:p>
          <a:p>
            <a:pPr>
              <a:buFont typeface="Arial" charset="0"/>
              <a:buChar char="•"/>
            </a:pPr>
            <a:endParaRPr lang="en-US" altLang="en-US" sz="2000" b="1" dirty="0">
              <a:latin typeface="Arial" charset="0"/>
              <a:ea typeface="Arial" charset="0"/>
            </a:endParaRPr>
          </a:p>
          <a:p>
            <a:pPr>
              <a:buFont typeface="Arial" charset="0"/>
              <a:buChar char="•"/>
            </a:pPr>
            <a:endParaRPr lang="en-US" altLang="en-US" sz="2000" b="1" dirty="0">
              <a:latin typeface="Arial" charset="0"/>
              <a:ea typeface="Arial" charset="0"/>
            </a:endParaRPr>
          </a:p>
          <a:p>
            <a:pPr>
              <a:buFont typeface="Arial" charset="0"/>
              <a:buChar char="•"/>
            </a:pPr>
            <a:endParaRPr lang="en-US" altLang="en-US" sz="2000" b="1" dirty="0">
              <a:latin typeface="Arial" charset="0"/>
              <a:ea typeface="Arial" charset="0"/>
            </a:endParaRPr>
          </a:p>
        </p:txBody>
      </p:sp>
      <p:sp>
        <p:nvSpPr>
          <p:cNvPr id="27652" name="Espaço Reservado para Texto 27651"/>
          <p:cNvSpPr>
            <a:spLocks noGrp="1"/>
          </p:cNvSpPr>
          <p:nvPr>
            <p:ph type="body" sz="quarter" idx="4294967295"/>
          </p:nvPr>
        </p:nvSpPr>
        <p:spPr>
          <a:xfrm>
            <a:off x="6940550" y="6756400"/>
            <a:ext cx="1592262" cy="27686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buNone/>
            </a:pPr>
            <a:endParaRPr/>
          </a:p>
        </p:txBody>
      </p:sp>
      <p:pic>
        <p:nvPicPr>
          <p:cNvPr id="27653" name="Imagem 27652"/>
          <p:cNvPicPr>
            <a:picLocks noChangeAspect="1"/>
          </p:cNvPicPr>
          <p:nvPr/>
        </p:nvPicPr>
        <p:blipFill>
          <a:blip r:embed="rId2">
            <a:extLst/>
          </a:blip>
          <a:srcRect l="-564" t="-15483" r="-10536" b="-9057"/>
          <a:stretch>
            <a:fillRect/>
          </a:stretch>
        </p:blipFill>
        <p:spPr>
          <a:xfrm>
            <a:off x="4214813" y="1341438"/>
            <a:ext cx="4211637" cy="453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28673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</a:rPr>
              <a:t>OBJETIVOS, METAS E RESULTADOS.</a:t>
            </a:r>
            <a:r>
              <a:t/>
            </a:r>
            <a:br/>
            <a:r>
              <a:rPr lang="en-US" altLang="en-US" dirty="0">
                <a:solidFill>
                  <a:srgbClr val="000000"/>
                </a:solidFill>
              </a:rPr>
              <a:t>REFERENTE A PUERPÉRIO.</a:t>
            </a:r>
          </a:p>
        </p:txBody>
      </p:sp>
      <p:sp>
        <p:nvSpPr>
          <p:cNvPr id="28675" name="Espaço Reservado para Texto 28674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8075612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b="1" dirty="0">
                <a:latin typeface="Arial" charset="0"/>
                <a:ea typeface="Calibri" charset="0"/>
              </a:rPr>
              <a:t>Objetivo 2:</a:t>
            </a:r>
            <a:r>
              <a:rPr lang="en-US" altLang="en-US" sz="2000" b="1" dirty="0">
                <a:latin typeface="Arial" charset="0"/>
                <a:ea typeface="Arial" charset="0"/>
              </a:rPr>
              <a:t>Melhorar a qualidade da atenção às puérperas na unidade de saúde</a:t>
            </a:r>
          </a:p>
          <a:p>
            <a:pPr>
              <a:buNone/>
            </a:pPr>
            <a:endParaRPr lang="en-US" altLang="en-US" sz="2000" b="1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Arial" charset="0"/>
              </a:rPr>
              <a:t>Meta 2.4:. Avaliar o estado psíquico em 100% das puérperas cadastradas no Programa.</a:t>
            </a: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Font typeface="Arial" charset="0"/>
              <a:buChar char="•"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Font typeface="Arial" charset="0"/>
              <a:buChar char="•"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Font typeface="Arial" charset="0"/>
              <a:buChar char="•"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sp>
        <p:nvSpPr>
          <p:cNvPr id="28676" name="Espaço Reservado para Texto 28675"/>
          <p:cNvSpPr>
            <a:spLocks noGrp="1"/>
          </p:cNvSpPr>
          <p:nvPr>
            <p:ph type="body" sz="quarter" idx="4294967295"/>
          </p:nvPr>
        </p:nvSpPr>
        <p:spPr>
          <a:xfrm>
            <a:off x="6940550" y="6756400"/>
            <a:ext cx="1592262" cy="27686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29697"/>
          <p:cNvSpPr>
            <a:spLocks noGrp="1"/>
          </p:cNvSpPr>
          <p:nvPr>
            <p:ph type="title" idx="4294967295"/>
          </p:nvPr>
        </p:nvSpPr>
        <p:spPr>
          <a:xfrm>
            <a:off x="406400" y="82975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</a:rPr>
              <a:t>OBJETIVOS, METAS E RESULTADOS.</a:t>
            </a:r>
            <a:r>
              <a:rPr dirty="0"/>
              <a:t/>
            </a:r>
            <a:br>
              <a:rPr dirty="0"/>
            </a:br>
            <a:r>
              <a:rPr lang="en-US" altLang="en-US" dirty="0">
                <a:solidFill>
                  <a:srgbClr val="000000"/>
                </a:solidFill>
              </a:rPr>
              <a:t>REFERENTE A PUERPÉRIO.</a:t>
            </a:r>
          </a:p>
        </p:txBody>
      </p:sp>
      <p:sp>
        <p:nvSpPr>
          <p:cNvPr id="29699" name="Espaço Reservado para Texto 29698"/>
          <p:cNvSpPr>
            <a:spLocks noGrp="1"/>
          </p:cNvSpPr>
          <p:nvPr>
            <p:ph type="body" sz="quarter" idx="4294967295"/>
          </p:nvPr>
        </p:nvSpPr>
        <p:spPr>
          <a:xfrm>
            <a:off x="395536" y="1232055"/>
            <a:ext cx="3657600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1900" b="1" dirty="0">
                <a:latin typeface="Arial" charset="0"/>
                <a:ea typeface="Calibri" charset="0"/>
              </a:rPr>
              <a:t>Objetivo 2 :</a:t>
            </a:r>
            <a:r>
              <a:rPr lang="en-US" altLang="en-US" sz="1900" b="1" dirty="0"/>
              <a:t>Melhorar a qualidade da atenção às puérperas na unidade de </a:t>
            </a:r>
            <a:r>
              <a:rPr lang="en-US" altLang="en-US" sz="1900" b="1" dirty="0" err="1" smtClean="0"/>
              <a:t>saúde</a:t>
            </a:r>
            <a:endParaRPr lang="en-US" altLang="en-US" sz="1900" b="1" dirty="0"/>
          </a:p>
          <a:p>
            <a:r>
              <a:rPr lang="en-US" altLang="en-US" sz="1900" dirty="0">
                <a:latin typeface="Arial" charset="0"/>
                <a:ea typeface="Arial" charset="0"/>
              </a:rPr>
              <a:t>Meta 2.5. Avaliar intercorrências em 100% das puérperas cadastradas no </a:t>
            </a:r>
            <a:r>
              <a:rPr lang="en-US" altLang="en-US" sz="1900" dirty="0" err="1">
                <a:latin typeface="Arial" charset="0"/>
                <a:ea typeface="Arial" charset="0"/>
              </a:rPr>
              <a:t>Programa</a:t>
            </a:r>
            <a:r>
              <a:rPr lang="en-US" altLang="en-US" sz="1900" b="1" dirty="0" smtClean="0">
                <a:latin typeface="Arial" charset="0"/>
                <a:ea typeface="Arial" charset="0"/>
              </a:rPr>
              <a:t>.</a:t>
            </a:r>
            <a:endParaRPr lang="en-US" altLang="en-US" sz="1900" b="1" dirty="0">
              <a:latin typeface="Arial" charset="0"/>
              <a:ea typeface="Arial" charset="0"/>
            </a:endParaRPr>
          </a:p>
          <a:p>
            <a:r>
              <a:rPr lang="en-US" altLang="en-US" sz="1900" dirty="0">
                <a:latin typeface="Arial" charset="0"/>
                <a:ea typeface="Arial" charset="0"/>
              </a:rPr>
              <a:t>Meta 2.6. Prescrever a 100% das puérperas um dos métodos de anticoncepção</a:t>
            </a:r>
            <a:r>
              <a:rPr lang="en-US" altLang="en-US" sz="1900" dirty="0"/>
              <a:t>.</a:t>
            </a: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Primeiro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4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(66,7%).</a:t>
            </a:r>
          </a:p>
          <a:p>
            <a:pPr marL="0" indent="0"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Segundo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7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(100%).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Terceiro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10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(100%).</a:t>
            </a:r>
          </a:p>
          <a:p>
            <a:pPr marL="0" indent="0">
              <a:buNone/>
            </a:pPr>
            <a:endParaRPr lang="en-US" altLang="en-US" sz="1900" dirty="0"/>
          </a:p>
          <a:p>
            <a:endParaRPr lang="en-US" altLang="en-US" sz="1900" dirty="0"/>
          </a:p>
          <a:p>
            <a:pPr>
              <a:buFont typeface="Arial" charset="0"/>
              <a:buChar char="•"/>
            </a:pPr>
            <a:endParaRPr lang="en-US" altLang="en-US" sz="1900" dirty="0"/>
          </a:p>
          <a:p>
            <a:pPr>
              <a:buFont typeface="Arial" charset="0"/>
              <a:buChar char="•"/>
            </a:pPr>
            <a:endParaRPr lang="en-US" altLang="en-US" sz="1900" dirty="0"/>
          </a:p>
          <a:p>
            <a:pPr>
              <a:buFont typeface="Arial" charset="0"/>
              <a:buChar char="•"/>
            </a:pPr>
            <a:endParaRPr lang="en-US" altLang="en-US" sz="1900" dirty="0"/>
          </a:p>
        </p:txBody>
      </p:sp>
      <p:pic>
        <p:nvPicPr>
          <p:cNvPr id="29701" name="Imagem 29700"/>
          <p:cNvPicPr>
            <a:picLocks noChangeAspect="1"/>
          </p:cNvPicPr>
          <p:nvPr/>
        </p:nvPicPr>
        <p:blipFill>
          <a:blip r:embed="rId2">
            <a:extLst/>
          </a:blip>
          <a:srcRect l="-566" t="-17518" r="-10699" b="-10716"/>
          <a:stretch>
            <a:fillRect/>
          </a:stretch>
        </p:blipFill>
        <p:spPr>
          <a:xfrm>
            <a:off x="4140200" y="1196975"/>
            <a:ext cx="4337050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3072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</a:rPr>
              <a:t>OBJETIVOS, METAS E RESULTADOS.</a:t>
            </a:r>
            <a:r>
              <a:t/>
            </a:r>
            <a:br/>
            <a:r>
              <a:rPr lang="en-US" altLang="en-US" dirty="0">
                <a:solidFill>
                  <a:srgbClr val="000000"/>
                </a:solidFill>
              </a:rPr>
              <a:t>REFERENTE A PUERPÉRIO.</a:t>
            </a:r>
          </a:p>
        </p:txBody>
      </p:sp>
      <p:sp>
        <p:nvSpPr>
          <p:cNvPr id="30723" name="Espaço Reservado para Texto 30722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8075612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endParaRPr/>
          </a:p>
          <a:p>
            <a:endParaRPr/>
          </a:p>
          <a:p>
            <a:r>
              <a:rPr lang="en-US" altLang="en-US" sz="2000" b="1" dirty="0">
                <a:latin typeface="Arial" charset="0"/>
                <a:ea typeface="Arial" charset="0"/>
              </a:rPr>
              <a:t>Objetivo 3- Melhorar a adesão das mães ao puerpério.</a:t>
            </a:r>
          </a:p>
          <a:p>
            <a:endParaRPr lang="en-US" altLang="en-US" sz="2000" b="1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Arial" charset="0"/>
              </a:rPr>
              <a:t>Meta 3.1. Realizar busca ativa em 100% das puérperas que não realizaram a consulta de puerpério até 30 dias após o parto.</a:t>
            </a:r>
          </a:p>
        </p:txBody>
      </p:sp>
      <p:sp>
        <p:nvSpPr>
          <p:cNvPr id="30724" name="Espaço Reservado para Texto 30723"/>
          <p:cNvSpPr>
            <a:spLocks noGrp="1"/>
          </p:cNvSpPr>
          <p:nvPr>
            <p:ph type="body" sz="quarter" idx="4294967295"/>
          </p:nvPr>
        </p:nvSpPr>
        <p:spPr>
          <a:xfrm>
            <a:off x="6940550" y="6756400"/>
            <a:ext cx="1592262" cy="27686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1745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</a:rPr>
              <a:t>OBJETIVOS, METAS E RESULTADOS.</a:t>
            </a:r>
            <a:r>
              <a:t/>
            </a:r>
            <a:br/>
            <a:r>
              <a:rPr lang="en-US" altLang="en-US" dirty="0">
                <a:solidFill>
                  <a:srgbClr val="000000"/>
                </a:solidFill>
              </a:rPr>
              <a:t>REFERENTE A PUERPÉRIO.</a:t>
            </a:r>
          </a:p>
        </p:txBody>
      </p:sp>
      <p:sp>
        <p:nvSpPr>
          <p:cNvPr id="31747" name="Espaço Reservado para Texto 31746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3970338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b="1" dirty="0">
                <a:latin typeface="Arial" charset="0"/>
                <a:ea typeface="Arial" charset="0"/>
              </a:rPr>
              <a:t>Objetivo 4- melhorar o registro das informações.</a:t>
            </a:r>
          </a:p>
          <a:p>
            <a:r>
              <a:rPr lang="en-US" altLang="en-US" sz="2000" dirty="0" smtClean="0">
                <a:latin typeface="Arial" charset="0"/>
                <a:ea typeface="Arial" charset="0"/>
              </a:rPr>
              <a:t>Meta </a:t>
            </a:r>
            <a:r>
              <a:rPr lang="en-US" altLang="en-US" sz="2000" dirty="0">
                <a:latin typeface="Arial" charset="0"/>
                <a:ea typeface="Arial" charset="0"/>
              </a:rPr>
              <a:t>4.1. Manter registro na ficha de acompanhamento do Programa 100% das </a:t>
            </a:r>
            <a:r>
              <a:rPr lang="en-US" altLang="en-US" sz="2000" dirty="0" err="1">
                <a:latin typeface="Arial" charset="0"/>
                <a:ea typeface="Arial" charset="0"/>
              </a:rPr>
              <a:t>puérperas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.</a:t>
            </a: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Primeiro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5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(83,3%).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Segundo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6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(85,7%).</a:t>
            </a: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Terceiro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10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(100%).</a:t>
            </a: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pic>
        <p:nvPicPr>
          <p:cNvPr id="31749" name="Imagem 31748"/>
          <p:cNvPicPr>
            <a:picLocks noChangeAspect="1"/>
          </p:cNvPicPr>
          <p:nvPr/>
        </p:nvPicPr>
        <p:blipFill>
          <a:blip r:embed="rId2">
            <a:extLst/>
          </a:blip>
          <a:srcRect l="-569" t="-18811" r="-10505" b="-11433"/>
          <a:stretch>
            <a:fillRect/>
          </a:stretch>
        </p:blipFill>
        <p:spPr>
          <a:xfrm>
            <a:off x="4500563" y="1557338"/>
            <a:ext cx="3816350" cy="46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32769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</a:rPr>
              <a:t>OBJETIVOS, METAS E RESULTADOS.</a:t>
            </a:r>
            <a:r>
              <a:t/>
            </a:r>
            <a:br/>
            <a:r>
              <a:rPr lang="en-US" altLang="en-US" dirty="0">
                <a:solidFill>
                  <a:srgbClr val="000000"/>
                </a:solidFill>
              </a:rPr>
              <a:t>REFERENTE A PUERPÉRIO.</a:t>
            </a:r>
          </a:p>
        </p:txBody>
      </p:sp>
      <p:sp>
        <p:nvSpPr>
          <p:cNvPr id="32771" name="Espaço Reservado para Texto 32770"/>
          <p:cNvSpPr>
            <a:spLocks noGrp="1"/>
          </p:cNvSpPr>
          <p:nvPr>
            <p:ph type="body" sz="quarter" idx="4294967295"/>
          </p:nvPr>
        </p:nvSpPr>
        <p:spPr>
          <a:xfrm>
            <a:off x="457201" y="1600200"/>
            <a:ext cx="3898776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b="1" dirty="0">
                <a:latin typeface="Arial" charset="0"/>
                <a:ea typeface="Arial" charset="0"/>
              </a:rPr>
              <a:t>Objetivo 5- Promover a saúde das </a:t>
            </a:r>
            <a:r>
              <a:rPr lang="en-US" altLang="en-US" sz="2000" b="1" dirty="0" err="1">
                <a:latin typeface="Arial" charset="0"/>
                <a:ea typeface="Arial" charset="0"/>
              </a:rPr>
              <a:t>puérperas</a:t>
            </a:r>
            <a:r>
              <a:rPr lang="en-US" altLang="en-US" sz="2000" b="1" dirty="0" smtClean="0">
                <a:latin typeface="Arial" charset="0"/>
                <a:ea typeface="Arial" charset="0"/>
              </a:rPr>
              <a:t>.</a:t>
            </a:r>
            <a:endParaRPr lang="en-US" altLang="en-US" sz="2000" b="1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Arial" charset="0"/>
              </a:rPr>
              <a:t>Meta 5.1: Orientar 100% das puérperas cadastradas no Programa sobre os cuidados do </a:t>
            </a:r>
            <a:r>
              <a:rPr lang="en-US" altLang="en-US" sz="2000" dirty="0" err="1">
                <a:latin typeface="Arial" charset="0"/>
                <a:ea typeface="Arial" charset="0"/>
              </a:rPr>
              <a:t>recém-nascido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.</a:t>
            </a: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Primeiro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5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(83,3%).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Segundo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7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(100%).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Terceiro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10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(100%).</a:t>
            </a: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sp>
        <p:nvSpPr>
          <p:cNvPr id="32772" name="Espaço Reservado para Texto 32771"/>
          <p:cNvSpPr>
            <a:spLocks noGrp="1"/>
          </p:cNvSpPr>
          <p:nvPr>
            <p:ph type="body" sz="quarter" idx="4294967295"/>
          </p:nvPr>
        </p:nvSpPr>
        <p:spPr>
          <a:xfrm>
            <a:off x="6940550" y="6756400"/>
            <a:ext cx="1592262" cy="27686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buNone/>
            </a:pPr>
            <a:endParaRPr/>
          </a:p>
        </p:txBody>
      </p:sp>
      <p:pic>
        <p:nvPicPr>
          <p:cNvPr id="32773" name="Imagem 32772"/>
          <p:cNvPicPr>
            <a:picLocks noChangeAspect="1"/>
          </p:cNvPicPr>
          <p:nvPr/>
        </p:nvPicPr>
        <p:blipFill>
          <a:blip r:embed="rId2">
            <a:extLst/>
          </a:blip>
          <a:srcRect l="-2203" t="-22494" r="-10171" b="-11463"/>
          <a:stretch>
            <a:fillRect/>
          </a:stretch>
        </p:blipFill>
        <p:spPr>
          <a:xfrm>
            <a:off x="4453872" y="1484784"/>
            <a:ext cx="4364037" cy="4608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33793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</a:rPr>
              <a:t>OBJETIVOS, METAS E RESULTADOS.</a:t>
            </a:r>
            <a:r>
              <a:t/>
            </a:r>
            <a:br/>
            <a:r>
              <a:rPr lang="en-US" altLang="en-US" dirty="0">
                <a:solidFill>
                  <a:srgbClr val="000000"/>
                </a:solidFill>
              </a:rPr>
              <a:t>REFERENTE A PUERPÉRIO.</a:t>
            </a:r>
          </a:p>
        </p:txBody>
      </p:sp>
      <p:sp>
        <p:nvSpPr>
          <p:cNvPr id="33795" name="Espaço Reservado para Texto 33794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4043363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b="1" dirty="0">
                <a:latin typeface="Arial" charset="0"/>
                <a:ea typeface="Arial" charset="0"/>
              </a:rPr>
              <a:t>Objetivo 5- Promover a saúde das </a:t>
            </a:r>
            <a:r>
              <a:rPr lang="en-US" altLang="en-US" sz="2000" b="1" dirty="0" err="1">
                <a:latin typeface="Arial" charset="0"/>
                <a:ea typeface="Arial" charset="0"/>
              </a:rPr>
              <a:t>puérperas</a:t>
            </a:r>
            <a:r>
              <a:rPr lang="en-US" altLang="en-US" sz="2000" b="1" dirty="0" smtClean="0">
                <a:latin typeface="Arial" charset="0"/>
                <a:ea typeface="Arial" charset="0"/>
              </a:rPr>
              <a:t>.</a:t>
            </a:r>
            <a:endParaRPr lang="en-US" altLang="en-US" sz="2000" b="1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Arial" charset="0"/>
              </a:rPr>
              <a:t>Meta 5.2:</a:t>
            </a:r>
            <a:r>
              <a:rPr lang="en-US" altLang="en-US" sz="2000" dirty="0"/>
              <a:t> </a:t>
            </a:r>
            <a:r>
              <a:rPr lang="en-US" altLang="en-US" sz="2000" dirty="0">
                <a:latin typeface="Arial" charset="0"/>
                <a:ea typeface="Arial" charset="0"/>
              </a:rPr>
              <a:t>Orientar 100% das puérperas cadastradas no Programa sobre aleitamento materno </a:t>
            </a:r>
            <a:r>
              <a:rPr lang="en-US" altLang="en-US" sz="2000" dirty="0" err="1">
                <a:latin typeface="Arial" charset="0"/>
                <a:ea typeface="Arial" charset="0"/>
              </a:rPr>
              <a:t>exclusivo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Arial" charset="0"/>
              </a:rPr>
              <a:t>Meta 5.3</a:t>
            </a:r>
            <a:r>
              <a:rPr lang="en-US" altLang="en-US" sz="2000" dirty="0"/>
              <a:t>. </a:t>
            </a:r>
            <a:r>
              <a:rPr lang="en-US" altLang="en-US" sz="2000" dirty="0">
                <a:latin typeface="Arial" charset="0"/>
                <a:ea typeface="Arial" charset="0"/>
              </a:rPr>
              <a:t>Orientar 100% das puérperas cadastradas no Programa sobre </a:t>
            </a:r>
            <a:r>
              <a:rPr lang="en-US" altLang="en-US" sz="2000" dirty="0" err="1">
                <a:latin typeface="Arial" charset="0"/>
                <a:ea typeface="Arial" charset="0"/>
              </a:rPr>
              <a:t>planejamento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familiar.</a:t>
            </a: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Primeiro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5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(83,3%).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Segundo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7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(100%).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Terceiro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10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(100%).</a:t>
            </a: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pic>
        <p:nvPicPr>
          <p:cNvPr id="33797" name="Imagem 33796"/>
          <p:cNvPicPr>
            <a:picLocks noChangeAspect="1"/>
          </p:cNvPicPr>
          <p:nvPr/>
        </p:nvPicPr>
        <p:blipFill>
          <a:blip r:embed="rId2">
            <a:extLst/>
          </a:blip>
          <a:srcRect l="-2203" t="-22494" r="-10171" b="-11463"/>
          <a:stretch>
            <a:fillRect/>
          </a:stretch>
        </p:blipFill>
        <p:spPr>
          <a:xfrm>
            <a:off x="4716463" y="981075"/>
            <a:ext cx="4121149" cy="4392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3481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</a:rPr>
              <a:t>DISCUSSÃO</a:t>
            </a:r>
          </a:p>
        </p:txBody>
      </p:sp>
      <p:sp>
        <p:nvSpPr>
          <p:cNvPr id="34819" name="Espaço Reservado para Texto 34818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7467600" cy="4873625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algn="just"/>
            <a:r>
              <a:rPr lang="en-US" altLang="en-US" sz="2000" dirty="0">
                <a:latin typeface="Arial" charset="0"/>
                <a:ea typeface="Arial" charset="0"/>
              </a:rPr>
              <a:t>Aumentou a cobertura da atenção as gestantes e puérperas</a:t>
            </a:r>
          </a:p>
          <a:p>
            <a:pPr algn="just"/>
            <a:r>
              <a:rPr lang="en-US" altLang="en-US" sz="2000" dirty="0">
                <a:latin typeface="Arial" charset="0"/>
                <a:ea typeface="Arial" charset="0"/>
              </a:rPr>
              <a:t>Realizou-se uma atenção de qualidade às gestantes e puérperas acompanhadas na Unidade de Saúde</a:t>
            </a:r>
          </a:p>
          <a:p>
            <a:pPr algn="just"/>
            <a:r>
              <a:rPr lang="en-US" altLang="en-US" sz="2000" dirty="0">
                <a:latin typeface="Arial" charset="0"/>
                <a:ea typeface="Arial" charset="0"/>
              </a:rPr>
              <a:t>Encontramos dificuldades no atendimento odontológico assim como nos exames laboratoriais nas gestantes e puérperas.</a:t>
            </a:r>
          </a:p>
          <a:p>
            <a:pPr algn="just"/>
            <a:r>
              <a:rPr lang="en-US" altLang="en-US" sz="2000" dirty="0">
                <a:latin typeface="Arial" charset="0"/>
                <a:ea typeface="Arial" charset="0"/>
              </a:rPr>
              <a:t>A intervenção foi incorporada a nossa rotina de trabalho na UBS, com as diferentes orientações.</a:t>
            </a:r>
          </a:p>
          <a:p>
            <a:pPr algn="just"/>
            <a:r>
              <a:rPr lang="en-US" altLang="en-US" sz="2000" dirty="0">
                <a:latin typeface="Arial" charset="0"/>
                <a:ea typeface="Arial" charset="0"/>
              </a:rPr>
              <a:t>Permitiu a interação da equipe com a comunidade nas diferentes ações de promoção de saúde realizadas.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3584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  <a:ea typeface="Arial" charset="0"/>
              </a:rPr>
              <a:t>REFLEXÃO CRÍTICA SOBRE O PROCESSO PESSOAL DE APRENDIZAGEM</a:t>
            </a:r>
          </a:p>
        </p:txBody>
      </p:sp>
      <p:sp>
        <p:nvSpPr>
          <p:cNvPr id="35843" name="Espaço Reservado para Texto 35842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7467600" cy="4873625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algn="just"/>
            <a:r>
              <a:rPr lang="en-US" altLang="en-US" sz="2000" dirty="0">
                <a:latin typeface="Arial" charset="0"/>
                <a:ea typeface="Arial" charset="0"/>
              </a:rPr>
              <a:t>Superação  sobre o aprendizagem do sistema de trabalho da Atenção Primária à Saúde (APS) e o trabalho na Estratégia de Saúde da Família. </a:t>
            </a:r>
          </a:p>
          <a:p>
            <a:pPr algn="just"/>
            <a:endParaRPr lang="en-US" altLang="en-US" sz="2000" dirty="0">
              <a:latin typeface="Arial" charset="0"/>
              <a:ea typeface="Arial" charset="0"/>
            </a:endParaRPr>
          </a:p>
          <a:p>
            <a:pPr algn="just"/>
            <a:r>
              <a:rPr lang="en-US" altLang="en-US" sz="2000" dirty="0">
                <a:latin typeface="Arial" charset="0"/>
                <a:ea typeface="Arial" charset="0"/>
              </a:rPr>
              <a:t>Trabalho em equipe.</a:t>
            </a:r>
          </a:p>
          <a:p>
            <a:pPr algn="just"/>
            <a:r>
              <a:rPr lang="en-US" altLang="en-US" sz="2000" dirty="0">
                <a:latin typeface="Arial" charset="0"/>
                <a:ea typeface="Arial" charset="0"/>
              </a:rPr>
              <a:t>Conhecimento dos direitos e os deveres dos usuários, os programas de saúde brasileiro, o sistema de acolhimento aos usuários</a:t>
            </a:r>
            <a:r>
              <a:rPr lang="en-US" altLang="en-US" sz="2000" dirty="0"/>
              <a:t>.</a:t>
            </a:r>
          </a:p>
          <a:p>
            <a:pPr algn="just"/>
            <a:endParaRPr lang="en-US" altLang="en-US" sz="2000" dirty="0"/>
          </a:p>
          <a:p>
            <a:pPr algn="just"/>
            <a:r>
              <a:rPr lang="en-US" altLang="en-US" sz="2000" dirty="0">
                <a:latin typeface="Arial" charset="0"/>
                <a:ea typeface="Arial" charset="0"/>
              </a:rPr>
              <a:t>Interação com a comunidade.</a:t>
            </a:r>
          </a:p>
          <a:p>
            <a:pPr algn="just"/>
            <a:endParaRPr lang="en-US" altLang="en-US" sz="2000" dirty="0">
              <a:latin typeface="Arial" charset="0"/>
              <a:ea typeface="Arial" charset="0"/>
            </a:endParaRPr>
          </a:p>
          <a:p>
            <a:pPr algn="just"/>
            <a:r>
              <a:rPr lang="en-US" altLang="en-US" sz="2000" dirty="0">
                <a:latin typeface="Arial" charset="0"/>
                <a:ea typeface="Arial" charset="0"/>
              </a:rPr>
              <a:t>Identificação das deficiências nos indicadores de cobertura e de  qualidade nas gestantes e puérperas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Texto 36865"/>
          <p:cNvSpPr>
            <a:spLocks noGrp="1"/>
          </p:cNvSpPr>
          <p:nvPr>
            <p:ph type="body" sz="quarter" idx="4294967295"/>
          </p:nvPr>
        </p:nvSpPr>
        <p:spPr>
          <a:xfrm>
            <a:off x="179388" y="3716338"/>
            <a:ext cx="5699125" cy="2881312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lnSpc>
                <a:spcPct val="80000"/>
              </a:lnSpc>
              <a:buNone/>
            </a:pPr>
            <a:endParaRPr/>
          </a:p>
          <a:p>
            <a:pPr>
              <a:lnSpc>
                <a:spcPct val="80000"/>
              </a:lnSpc>
              <a:buNone/>
            </a:pPr>
            <a:endParaRPr/>
          </a:p>
          <a:p>
            <a:pPr>
              <a:lnSpc>
                <a:spcPct val="80000"/>
              </a:lnSpc>
              <a:buNone/>
            </a:pPr>
            <a:endParaRPr/>
          </a:p>
          <a:p>
            <a:pPr>
              <a:lnSpc>
                <a:spcPct val="80000"/>
              </a:lnSpc>
              <a:buNone/>
            </a:pPr>
            <a:endParaRPr/>
          </a:p>
          <a:p>
            <a:pPr>
              <a:lnSpc>
                <a:spcPct val="80000"/>
              </a:lnSpc>
              <a:buNone/>
            </a:pPr>
            <a:endParaRPr/>
          </a:p>
          <a:p>
            <a:pPr>
              <a:lnSpc>
                <a:spcPct val="80000"/>
              </a:lnSpc>
              <a:buNone/>
            </a:pPr>
            <a:endParaRPr/>
          </a:p>
          <a:p>
            <a:pPr>
              <a:lnSpc>
                <a:spcPct val="80000"/>
              </a:lnSpc>
              <a:buNone/>
            </a:pPr>
            <a:endParaRPr/>
          </a:p>
          <a:p>
            <a:pPr>
              <a:lnSpc>
                <a:spcPct val="80000"/>
              </a:lnSpc>
              <a:buNone/>
            </a:pPr>
            <a:endParaRPr/>
          </a:p>
          <a:p>
            <a:pPr>
              <a:lnSpc>
                <a:spcPct val="80000"/>
              </a:lnSpc>
              <a:buNone/>
            </a:pPr>
            <a:r>
              <a:rPr lang="en-US" altLang="en-US" sz="1500" b="1" dirty="0">
                <a:latin typeface="Arial" charset="0"/>
                <a:ea typeface="Arial" charset="0"/>
              </a:rPr>
              <a:t>                                                                                                                                            </a:t>
            </a:r>
            <a:r>
              <a:rPr lang="en-US" altLang="en-US" sz="2000" b="1" dirty="0">
                <a:latin typeface="Arial" charset="0"/>
                <a:ea typeface="Arial" charset="0"/>
              </a:rPr>
              <a:t>Obrigada.</a:t>
            </a:r>
          </a:p>
        </p:txBody>
      </p:sp>
      <p:pic>
        <p:nvPicPr>
          <p:cNvPr id="36867" name="Imagem 36866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23850" y="333375"/>
            <a:ext cx="8208962" cy="51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024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06437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  <a:ea typeface="Arial" charset="0"/>
              </a:rPr>
              <a:t>INTRODUÇÃO</a:t>
            </a:r>
          </a:p>
        </p:txBody>
      </p:sp>
      <p:sp>
        <p:nvSpPr>
          <p:cNvPr id="10243" name="Espaço Reservado para Texto 10242"/>
          <p:cNvSpPr>
            <a:spLocks noGrp="1"/>
          </p:cNvSpPr>
          <p:nvPr>
            <p:ph type="body" sz="quarter" idx="4294967295"/>
          </p:nvPr>
        </p:nvSpPr>
        <p:spPr>
          <a:xfrm>
            <a:off x="4067175" y="1752600"/>
            <a:ext cx="4465637" cy="570865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algn="just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</a:rPr>
              <a:t>Caracterização da Unidade Básica de Saúde.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en-US" dirty="0">
                <a:latin typeface="Arial" charset="0"/>
                <a:ea typeface="Arial" charset="0"/>
              </a:rPr>
              <a:t>Localização: zona rural com Modelo de atenção ESF.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en-US" dirty="0">
                <a:latin typeface="Arial" charset="0"/>
                <a:ea typeface="Arial" charset="0"/>
              </a:rPr>
              <a:t>Equipe de saúde: Médica, enfermeira, 1 técnica de enfermagem, odontólogo, técnica de saúde bucal e 8 agentes de saúde comunitários.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en-US" dirty="0">
                <a:latin typeface="Arial" charset="0"/>
                <a:ea typeface="Arial" charset="0"/>
              </a:rPr>
              <a:t>Estrutura física inadequada(casa alugada)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en-US" dirty="0">
                <a:latin typeface="Arial" charset="0"/>
                <a:ea typeface="Arial" charset="0"/>
              </a:rPr>
              <a:t>População total 3091 habitantes.</a:t>
            </a:r>
          </a:p>
          <a:p>
            <a:pPr algn="just">
              <a:lnSpc>
                <a:spcPct val="150000"/>
              </a:lnSpc>
              <a:buNone/>
            </a:pPr>
            <a:endParaRPr lang="en-US" altLang="en-US" dirty="0">
              <a:latin typeface="Arial" charset="0"/>
              <a:ea typeface="Arial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altLang="en-US" dirty="0">
              <a:latin typeface="Arial" charset="0"/>
              <a:ea typeface="Arial" charset="0"/>
            </a:endParaRPr>
          </a:p>
        </p:txBody>
      </p:sp>
      <p:pic>
        <p:nvPicPr>
          <p:cNvPr id="10244" name="Imagem 10243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50825" y="1773238"/>
            <a:ext cx="3529013" cy="39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126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785937"/>
          </a:xfrm>
          <a:ln/>
        </p:spPr>
        <p:txBody>
          <a:bodyPr wrap="square" anchor="b" anchorCtr="0"/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  <a:ea typeface="Arial" charset="0"/>
              </a:rPr>
              <a:t>SITUAÇÃO DA AÇÃO PROGRAMÁTICA NA UNIDADE ANTES DA INTERVENÇÃO.</a:t>
            </a:r>
            <a:r>
              <a:t/>
            </a:r>
            <a:br/>
            <a:r>
              <a:rPr lang="en-US" altLang="en-US" sz="2500" dirty="0">
                <a:latin typeface="Arial" charset="0"/>
                <a:ea typeface="Arial" charset="0"/>
              </a:rPr>
              <a:t>        </a:t>
            </a:r>
          </a:p>
        </p:txBody>
      </p:sp>
      <p:sp>
        <p:nvSpPr>
          <p:cNvPr id="11267" name="Espaço Reservado para Texto 11266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7467600" cy="4873625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buFont typeface="Wingdings 2" charset="2"/>
              <a:buChar char=""/>
            </a:pPr>
            <a:r>
              <a:rPr lang="en-US" altLang="en-US" sz="2000" dirty="0">
                <a:latin typeface="Arial" charset="0"/>
                <a:ea typeface="Arial" charset="0"/>
              </a:rPr>
              <a:t>Baixa cobertura.</a:t>
            </a:r>
          </a:p>
          <a:p>
            <a:pPr>
              <a:buFont typeface="Wingdings 2" charset="2"/>
              <a:buChar char=""/>
            </a:pPr>
            <a:r>
              <a:rPr lang="en-US" altLang="en-US" sz="2000" dirty="0">
                <a:latin typeface="Arial" charset="0"/>
                <a:ea typeface="Arial" charset="0"/>
              </a:rPr>
              <a:t>Atenção de forma não programática.</a:t>
            </a:r>
          </a:p>
          <a:p>
            <a:pPr>
              <a:buFont typeface="Wingdings 2" charset="2"/>
              <a:buChar char=""/>
            </a:pPr>
            <a:r>
              <a:rPr lang="en-US" altLang="en-US" sz="2000" dirty="0">
                <a:latin typeface="Arial" charset="0"/>
                <a:ea typeface="Arial" charset="0"/>
              </a:rPr>
              <a:t>Atraso nas consultas de pré-natal e puerpério.</a:t>
            </a:r>
          </a:p>
          <a:p>
            <a:pPr>
              <a:buFont typeface="Wingdings 2" charset="2"/>
              <a:buChar char=""/>
            </a:pPr>
            <a:r>
              <a:rPr lang="en-US" altLang="en-US" sz="2000" dirty="0">
                <a:latin typeface="Arial" charset="0"/>
                <a:ea typeface="Arial" charset="0"/>
              </a:rPr>
              <a:t>Atraso na  realização dos exames complementares.</a:t>
            </a:r>
          </a:p>
          <a:p>
            <a:pPr>
              <a:buFont typeface="Wingdings 2" charset="2"/>
              <a:buChar char=""/>
            </a:pPr>
            <a:r>
              <a:rPr lang="en-US" altLang="en-US" sz="2000" dirty="0">
                <a:latin typeface="Arial" charset="0"/>
                <a:ea typeface="Arial" charset="0"/>
              </a:rPr>
              <a:t>Os agentes de saúde não participavam das visitas domiciliares.</a:t>
            </a:r>
          </a:p>
          <a:p>
            <a:pPr>
              <a:buFont typeface="Wingdings 2" charset="2"/>
              <a:buChar char=""/>
            </a:pPr>
            <a:r>
              <a:rPr lang="en-US" altLang="en-US" sz="2000" dirty="0">
                <a:latin typeface="Arial" charset="0"/>
                <a:ea typeface="Arial" charset="0"/>
              </a:rPr>
              <a:t>Não se cumpriam com os protocolos específicos de pré-natal e puerpério.</a:t>
            </a:r>
          </a:p>
          <a:p>
            <a:pPr>
              <a:buFont typeface="Wingdings 2" charset="2"/>
              <a:buChar char=""/>
            </a:pPr>
            <a:r>
              <a:rPr lang="en-US" altLang="en-US" sz="2000" dirty="0">
                <a:latin typeface="Arial" charset="0"/>
                <a:ea typeface="Arial" charset="0"/>
              </a:rPr>
              <a:t>Não se cumpria com a realização do exame físico ginecológico no total de gestantes e puérperas.</a:t>
            </a:r>
          </a:p>
          <a:p>
            <a:pPr>
              <a:buFont typeface="Wingdings 2" charset="2"/>
              <a:buChar char=""/>
            </a:pPr>
            <a:r>
              <a:rPr lang="en-US" altLang="en-US" sz="2000" dirty="0">
                <a:latin typeface="Arial" charset="0"/>
                <a:ea typeface="Arial" charset="0"/>
              </a:rPr>
              <a:t>Pouco  conhecimento nas gravidas e puérperas sobre a atenção pré-natal e puerperal.</a:t>
            </a:r>
          </a:p>
          <a:p>
            <a:pPr algn="just">
              <a:lnSpc>
                <a:spcPct val="150000"/>
              </a:lnSpc>
              <a:buFont typeface="Wingdings 2" charset="2"/>
              <a:buChar char=""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2289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b="1" dirty="0">
                <a:solidFill>
                  <a:srgbClr val="000000"/>
                </a:solidFill>
                <a:latin typeface="Arial" charset="0"/>
                <a:ea typeface="Arial" charset="0"/>
              </a:rPr>
              <a:t>OBJETIVO GERAL</a:t>
            </a:r>
          </a:p>
        </p:txBody>
      </p:sp>
      <p:sp>
        <p:nvSpPr>
          <p:cNvPr id="12291" name="Espaço Reservado para Texto 12290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7467600" cy="4873625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buFont typeface="Wingdings 2" charset="2"/>
              <a:buChar char=""/>
            </a:pPr>
            <a:endParaRPr/>
          </a:p>
          <a:p>
            <a:pPr algn="just">
              <a:lnSpc>
                <a:spcPct val="150000"/>
              </a:lnSpc>
              <a:buFont typeface="Wingdings 2" charset="2"/>
              <a:buChar char=""/>
            </a:pPr>
            <a:r>
              <a:rPr lang="en-US" altLang="en-US" sz="2400" dirty="0">
                <a:latin typeface="Arial" charset="0"/>
                <a:ea typeface="Arial" charset="0"/>
              </a:rPr>
              <a:t>Melhorar a Atenção ao Pré-natal e Puerpério na UBS Soledade, Apodi/RN.</a:t>
            </a:r>
          </a:p>
          <a:p>
            <a:pPr algn="just">
              <a:lnSpc>
                <a:spcPct val="150000"/>
              </a:lnSpc>
              <a:buFont typeface="Wingdings 2" charset="2"/>
              <a:buChar char=""/>
            </a:pPr>
            <a:endParaRPr lang="en-US" altLang="en-US" sz="2400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331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</a:rPr>
              <a:t>METODOLOGIA</a:t>
            </a:r>
          </a:p>
        </p:txBody>
      </p:sp>
      <p:sp>
        <p:nvSpPr>
          <p:cNvPr id="13315" name="Espaço Reservado para Texto 13314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8218488" cy="4873625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algn="just"/>
            <a:r>
              <a:rPr lang="en-US" altLang="en-US" sz="2000" dirty="0">
                <a:solidFill>
                  <a:srgbClr val="000000"/>
                </a:solidFill>
                <a:latin typeface="Arial" charset="0"/>
                <a:ea typeface="Calibri" charset="0"/>
              </a:rPr>
              <a:t>O projeto foi estruturado para ser desenvolvido no período de 16 semanas – com a adaptação do cronograma da turma 7, realizou-se a intervenção em 12 semanas</a:t>
            </a:r>
          </a:p>
          <a:p>
            <a:pPr algn="just">
              <a:buFont typeface="Arial" charset="0"/>
              <a:buChar char="•"/>
            </a:pPr>
            <a:endParaRPr lang="en-US" altLang="en-US" sz="2000" dirty="0">
              <a:solidFill>
                <a:srgbClr val="000000"/>
              </a:solidFill>
              <a:latin typeface="Arial" charset="0"/>
              <a:ea typeface="Calibri" charset="0"/>
            </a:endParaRPr>
          </a:p>
          <a:p>
            <a:pPr algn="just"/>
            <a:r>
              <a:rPr lang="en-US" altLang="en-US" sz="2000" dirty="0">
                <a:solidFill>
                  <a:srgbClr val="000000"/>
                </a:solidFill>
                <a:latin typeface="Arial" charset="0"/>
                <a:ea typeface="Calibri" charset="0"/>
              </a:rPr>
              <a:t>  Realizou-se a capacitação da equipe sobre o acolhimento adequado das gestantes e puérperas, programa de humanização ao pre-natal e nascimento(PHPM), vacinação adequada na gestação, atendimento odontológico nas gestantes entre outras.</a:t>
            </a:r>
          </a:p>
          <a:p>
            <a:pPr>
              <a:buFont typeface="Arial" charset="0"/>
              <a:buChar char="•"/>
            </a:pPr>
            <a:endParaRPr lang="en-US" altLang="en-US" sz="2000" dirty="0">
              <a:solidFill>
                <a:srgbClr val="000000"/>
              </a:solidFill>
              <a:latin typeface="Arial" charset="0"/>
              <a:ea typeface="Calibri" charset="0"/>
            </a:endParaRPr>
          </a:p>
          <a:p>
            <a:r>
              <a:rPr lang="en-US" altLang="en-US" sz="2000" dirty="0">
                <a:solidFill>
                  <a:srgbClr val="000000"/>
                </a:solidFill>
                <a:latin typeface="Arial" charset="0"/>
                <a:ea typeface="Calibri" charset="0"/>
              </a:rPr>
              <a:t>Na logística, </a:t>
            </a:r>
            <a:r>
              <a:rPr lang="en-US" altLang="en-US" sz="2000" dirty="0">
                <a:latin typeface="Arial" charset="0"/>
                <a:ea typeface="Calibri" charset="0"/>
              </a:rPr>
              <a:t>utilizamos instrumentos para viabilizar o monitoramento das ações, tais como a planilha de coleta de dados de pre-natal e a ficha espelho de pre-natal, planilha de coleta de dados de puerpério,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4337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</a:rPr>
              <a:t>OBJETIVOS, METAS E RESULTADOS.</a:t>
            </a:r>
            <a:r>
              <a:t/>
            </a:r>
            <a:br/>
            <a:r>
              <a:rPr lang="en-US" altLang="en-US" dirty="0">
                <a:solidFill>
                  <a:srgbClr val="000000"/>
                </a:solidFill>
              </a:rPr>
              <a:t>REFERENTE AO PRÉ-NATAL</a:t>
            </a:r>
          </a:p>
        </p:txBody>
      </p:sp>
      <p:sp>
        <p:nvSpPr>
          <p:cNvPr id="14339" name="Espaço Reservado para Texto 14338"/>
          <p:cNvSpPr>
            <a:spLocks noGrp="1"/>
          </p:cNvSpPr>
          <p:nvPr>
            <p:ph type="body" sz="quarter" idx="4294967295"/>
          </p:nvPr>
        </p:nvSpPr>
        <p:spPr>
          <a:xfrm>
            <a:off x="251520" y="1700808"/>
            <a:ext cx="3894512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>
                <a:latin typeface="Arial" charset="0"/>
                <a:ea typeface="Calibri" charset="0"/>
              </a:rPr>
              <a:t>Objetivo1:</a:t>
            </a:r>
            <a:r>
              <a:rPr lang="en-US" altLang="en-US" sz="2000" dirty="0"/>
              <a:t> </a:t>
            </a:r>
            <a:r>
              <a:rPr lang="en-US" altLang="en-US" sz="2000" dirty="0">
                <a:latin typeface="Arial" charset="0"/>
                <a:ea typeface="Arial" charset="0"/>
              </a:rPr>
              <a:t>Ampliar a cobertura de pré-natal.</a:t>
            </a: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Calibri" charset="0"/>
              </a:rPr>
              <a:t>Meta 1.1:</a:t>
            </a:r>
            <a:r>
              <a:rPr lang="en-US" altLang="en-US" sz="2000" dirty="0">
                <a:latin typeface="Arial" charset="0"/>
                <a:ea typeface="Arial" charset="0"/>
              </a:rPr>
              <a:t>Alcançar 80% de cobertura das gestantes cadastradas no Programa de Pré-natal da unidade de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saúde</a:t>
            </a:r>
            <a:endParaRPr lang="en-US" altLang="en-US" sz="2000" dirty="0" smtClean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Primeiro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11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(45,8%).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Segundo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20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(83,3%).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Terceiro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24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(100%).</a:t>
            </a: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pic>
        <p:nvPicPr>
          <p:cNvPr id="14341" name="Imagem 14340"/>
          <p:cNvPicPr>
            <a:picLocks noChangeAspect="1"/>
          </p:cNvPicPr>
          <p:nvPr/>
        </p:nvPicPr>
        <p:blipFill>
          <a:blip r:embed="rId2">
            <a:extLst/>
          </a:blip>
          <a:srcRect l="-1609" t="-3732" r="-11373" b="-4716"/>
          <a:stretch>
            <a:fillRect/>
          </a:stretch>
        </p:blipFill>
        <p:spPr>
          <a:xfrm>
            <a:off x="4146032" y="1484784"/>
            <a:ext cx="4248150" cy="46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Texto 15361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3657600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>
                <a:latin typeface="Arial" charset="0"/>
                <a:ea typeface="Calibri" charset="0"/>
              </a:rPr>
              <a:t>Objetivo2:</a:t>
            </a:r>
            <a:r>
              <a:rPr lang="en-US" altLang="en-US" sz="2000" dirty="0">
                <a:latin typeface="Arial" charset="0"/>
                <a:ea typeface="Arial" charset="0"/>
              </a:rPr>
              <a:t> Melhorar a qualidade da atenção ao pré-natal e puerpério realizado </a:t>
            </a:r>
            <a:r>
              <a:rPr lang="en-US" altLang="en-US" sz="2000" dirty="0" err="1">
                <a:latin typeface="Arial" charset="0"/>
                <a:ea typeface="Arial" charset="0"/>
              </a:rPr>
              <a:t>na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Unidade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Calibri" charset="0"/>
              </a:rPr>
              <a:t>Meta 2.1:</a:t>
            </a:r>
            <a:r>
              <a:rPr lang="en-US" altLang="en-US" sz="2000" dirty="0">
                <a:latin typeface="Arial" charset="0"/>
                <a:ea typeface="Arial" charset="0"/>
              </a:rPr>
              <a:t>Garantir a 100% das gestantes o ingresso no Programa de Pré-Natal no primeiro trimestre de </a:t>
            </a:r>
            <a:r>
              <a:rPr lang="en-US" altLang="en-US" sz="2000" dirty="0" err="1">
                <a:latin typeface="Arial" charset="0"/>
                <a:ea typeface="Arial" charset="0"/>
              </a:rPr>
              <a:t>gestação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.</a:t>
            </a: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Primeiro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7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(</a:t>
            </a:r>
            <a:r>
              <a:rPr lang="en-US" altLang="en-US" sz="2000" dirty="0" smtClean="0">
                <a:latin typeface="Arial" charset="0"/>
                <a:ea typeface="Arial" charset="0"/>
              </a:rPr>
              <a:t>63,6%).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Segundo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13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(65,0%).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Terceiro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17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(70,8%).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sp>
        <p:nvSpPr>
          <p:cNvPr id="15363" name="Espaço Reservado para Texto 15362"/>
          <p:cNvSpPr>
            <a:spLocks noGrp="1"/>
          </p:cNvSpPr>
          <p:nvPr>
            <p:ph type="body" sz="quarter" idx="4294967295"/>
          </p:nvPr>
        </p:nvSpPr>
        <p:spPr>
          <a:xfrm>
            <a:off x="6940550" y="6756400"/>
            <a:ext cx="1592262" cy="27686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buNone/>
            </a:pPr>
            <a:endParaRPr/>
          </a:p>
        </p:txBody>
      </p:sp>
      <p:pic>
        <p:nvPicPr>
          <p:cNvPr id="15364" name="Imagem 15363"/>
          <p:cNvPicPr>
            <a:picLocks noChangeAspect="1"/>
          </p:cNvPicPr>
          <p:nvPr/>
        </p:nvPicPr>
        <p:blipFill>
          <a:blip r:embed="rId2">
            <a:extLst/>
          </a:blip>
          <a:srcRect l="-1611" t="-3675" r="-11526" b="-4696"/>
          <a:stretch>
            <a:fillRect/>
          </a:stretch>
        </p:blipFill>
        <p:spPr>
          <a:xfrm>
            <a:off x="4356100" y="1700213"/>
            <a:ext cx="4392612" cy="45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65" name="Título 1536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</a:rPr>
              <a:t>OBJETIVOS, METAS E RESULTADOS.</a:t>
            </a:r>
            <a:r>
              <a:t/>
            </a:r>
            <a:br/>
            <a:r>
              <a:rPr lang="en-US" altLang="en-US" dirty="0">
                <a:solidFill>
                  <a:srgbClr val="000000"/>
                </a:solidFill>
              </a:rPr>
              <a:t>REFERENTE AO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Texto 16385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3657600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>
                <a:latin typeface="Arial" charset="0"/>
                <a:ea typeface="Calibri" charset="0"/>
              </a:rPr>
              <a:t>Objetivo 2:</a:t>
            </a:r>
            <a:r>
              <a:rPr lang="en-US" altLang="en-US" sz="2000" dirty="0">
                <a:latin typeface="Arial" charset="0"/>
                <a:ea typeface="Arial" charset="0"/>
              </a:rPr>
              <a:t>Melhorar a qualidade da atenção ao pré-natal e puerpério realizado </a:t>
            </a:r>
            <a:r>
              <a:rPr lang="en-US" altLang="en-US" sz="2000" dirty="0" err="1">
                <a:latin typeface="Arial" charset="0"/>
                <a:ea typeface="Arial" charset="0"/>
              </a:rPr>
              <a:t>na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Unidade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Calibri" charset="0"/>
              </a:rPr>
              <a:t>Meta 2.2.</a:t>
            </a:r>
            <a:r>
              <a:rPr lang="en-US" altLang="en-US" sz="2000" dirty="0">
                <a:latin typeface="Arial" charset="0"/>
                <a:ea typeface="Arial" charset="0"/>
              </a:rPr>
              <a:t> Realizar pelo menos um exame ginecológico por trimestre em 100% das gestantes</a:t>
            </a: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Primeiro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5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(45,5%).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Segundo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12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(60,0%).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 err="1">
                <a:latin typeface="Arial" charset="0"/>
                <a:ea typeface="Arial" charset="0"/>
              </a:rPr>
              <a:t>Terceiro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Mês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16 </a:t>
            </a:r>
            <a:r>
              <a:rPr lang="en-US" altLang="en-US" sz="2000" dirty="0" err="1">
                <a:latin typeface="Arial" charset="0"/>
                <a:ea typeface="Arial" charset="0"/>
              </a:rPr>
              <a:t>mulheres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(66,7%).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pic>
        <p:nvPicPr>
          <p:cNvPr id="16388" name="Imagem 16387"/>
          <p:cNvPicPr>
            <a:picLocks noChangeAspect="1"/>
          </p:cNvPicPr>
          <p:nvPr/>
        </p:nvPicPr>
        <p:blipFill>
          <a:blip r:embed="rId2">
            <a:extLst/>
          </a:blip>
          <a:srcRect l="-1582" t="-3750" r="-11477" b="-4844"/>
          <a:stretch>
            <a:fillRect/>
          </a:stretch>
        </p:blipFill>
        <p:spPr>
          <a:xfrm>
            <a:off x="3924300" y="1628775"/>
            <a:ext cx="4608512" cy="4608513"/>
          </a:xfrm>
          <a:prstGeom prst="rect">
            <a:avLst/>
          </a:prstGeom>
          <a:noFill/>
          <a:ln>
            <a:noFill/>
          </a:ln>
        </p:spPr>
      </p:pic>
      <p:sp>
        <p:nvSpPr>
          <p:cNvPr id="16389" name="Título 1638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</a:rPr>
              <a:t>OBJETIVOS, METAS E RESULTADOS.</a:t>
            </a:r>
            <a:r>
              <a:t/>
            </a:r>
            <a:br/>
            <a:r>
              <a:rPr lang="en-US" altLang="en-US" dirty="0">
                <a:solidFill>
                  <a:srgbClr val="000000"/>
                </a:solidFill>
              </a:rPr>
              <a:t>REFERENTE AO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FFF39D"/>
      </a:dk2>
      <a:lt2>
        <a:srgbClr val="575F6D"/>
      </a:lt2>
      <a:accent1>
        <a:srgbClr val="FE8637"/>
      </a:accent1>
      <a:accent2>
        <a:srgbClr val="7598D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FFF39D"/>
      </a:dk2>
      <a:lt2>
        <a:srgbClr val="575F6D"/>
      </a:lt2>
      <a:accent1>
        <a:srgbClr val="FE8637"/>
      </a:accent1>
      <a:accent2>
        <a:srgbClr val="7598D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FFF39D"/>
      </a:dk2>
      <a:lt2>
        <a:srgbClr val="575F6D"/>
      </a:lt2>
      <a:accent1>
        <a:srgbClr val="FE8637"/>
      </a:accent1>
      <a:accent2>
        <a:srgbClr val="7598D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FFF39D"/>
      </a:dk2>
      <a:lt2>
        <a:srgbClr val="575F6D"/>
      </a:lt2>
      <a:accent1>
        <a:srgbClr val="FE8637"/>
      </a:accent1>
      <a:accent2>
        <a:srgbClr val="7598D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FFF39D"/>
      </a:dk2>
      <a:lt2>
        <a:srgbClr val="575F6D"/>
      </a:lt2>
      <a:accent1>
        <a:srgbClr val="FE8637"/>
      </a:accent1>
      <a:accent2>
        <a:srgbClr val="7598D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FFF39D"/>
      </a:dk2>
      <a:lt2>
        <a:srgbClr val="575F6D"/>
      </a:lt2>
      <a:accent1>
        <a:srgbClr val="FE8637"/>
      </a:accent1>
      <a:accent2>
        <a:srgbClr val="7598D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1713</Words>
  <Application>Microsoft Office PowerPoint</Application>
  <PresentationFormat>Apresentação na tela (4:3)</PresentationFormat>
  <Paragraphs>218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29</vt:i4>
      </vt:variant>
    </vt:vector>
  </HeadingPairs>
  <TitlesOfParts>
    <vt:vector size="41" baseType="lpstr">
      <vt:lpstr>Arial</vt:lpstr>
      <vt:lpstr>Century Schoolbook</vt:lpstr>
      <vt:lpstr>Wingdings</vt:lpstr>
      <vt:lpstr>Calibri</vt:lpstr>
      <vt:lpstr>Wingdings 2</vt:lpstr>
      <vt:lpstr/>
      <vt:lpstr/>
      <vt:lpstr/>
      <vt:lpstr/>
      <vt:lpstr/>
      <vt:lpstr/>
      <vt:lpstr/>
      <vt:lpstr>Apresentação do PowerPoint</vt:lpstr>
      <vt:lpstr>INTRODUÇÃO</vt:lpstr>
      <vt:lpstr>INTRODUÇÃO</vt:lpstr>
      <vt:lpstr>SITUAÇÃO DA AÇÃO PROGRAMÁTICA NA UNIDADE ANTES DA INTERVENÇÃO.         </vt:lpstr>
      <vt:lpstr>OBJETIVO GERAL</vt:lpstr>
      <vt:lpstr>METODOLOGIA</vt:lpstr>
      <vt:lpstr>OBJETIVOS, METAS E RESULTADOS. REFERENTE AO PRÉ-NATAL</vt:lpstr>
      <vt:lpstr>OBJETIVOS, METAS E RESULTADOS. REFERENTE AO PRÉ-NATAL</vt:lpstr>
      <vt:lpstr>OBJETIVOS, METAS E RESULTADOS. REFERENTE AO PRÉ-NATAL</vt:lpstr>
      <vt:lpstr>OBJETIVOS, METAS E RESULTADOS. REFERENTE AO PRÉ-NATAL</vt:lpstr>
      <vt:lpstr>OBJETIVOS, METAS E RESULTADOS. REFERENTE AO PRÉ-NATAL</vt:lpstr>
      <vt:lpstr>OBJETIVOS, METAS E RESULTADOS. REFERENTE A PRE-NATAL</vt:lpstr>
      <vt:lpstr>OBJETIVOS, METAS E RESULTADOS. REFERENTE AO PRÉ-NATAL</vt:lpstr>
      <vt:lpstr>OBJETIVOS, METAS E RESULTADOS. REFERENTE AO PRÉ-NATAL</vt:lpstr>
      <vt:lpstr>OBJETIVOS, METAS E RESULTADOS. REFERENTE AO PRÉ-NATAL</vt:lpstr>
      <vt:lpstr>OBJETIVOS, METAS E RESULTADOS. REFERENTE AO PRÉ-NATAL</vt:lpstr>
      <vt:lpstr>OBJETIVOS, METAS E RESULTADOS. REFERENTE AO PRÉ-NATAL</vt:lpstr>
      <vt:lpstr>OBJETIVOS, METAS E RESULTADOS. REFERENTE AO PRÉ-NATAL</vt:lpstr>
      <vt:lpstr>OBJETIVOS, METAS E RESULTADOS. REFERENTE A PUERPÉRIO.</vt:lpstr>
      <vt:lpstr>OBJETIVOS, METAS E RESULTADOS. REFERENTE A PUERPÉRIO.</vt:lpstr>
      <vt:lpstr>OBJETIVOS, METAS E RESULTADOS. REFERENTE A PUERPÉRIO.</vt:lpstr>
      <vt:lpstr>OBJETIVOS, METAS E RESULTADOS. REFERENTE A PUERPÉRIO.</vt:lpstr>
      <vt:lpstr>OBJETIVOS, METAS E RESULTADOS. REFERENTE A PUERPÉRIO.</vt:lpstr>
      <vt:lpstr>OBJETIVOS, METAS E RESULTADOS. REFERENTE A PUERPÉRIO.</vt:lpstr>
      <vt:lpstr>OBJETIVOS, METAS E RESULTADOS. REFERENTE A PUERPÉRIO.</vt:lpstr>
      <vt:lpstr>OBJETIVOS, METAS E RESULTADOS. REFERENTE A PUERPÉRIO.</vt:lpstr>
      <vt:lpstr>DISCUSSÃO</vt:lpstr>
      <vt:lpstr>REFLEXÃO CRÍTICA SOBRE O PROCESSO PESSOAL DE APRENDIZAGEM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Artur</cp:lastModifiedBy>
  <cp:revision>4</cp:revision>
  <dcterms:modified xsi:type="dcterms:W3CDTF">2015-11-21T12:06:10Z</dcterms:modified>
</cp:coreProperties>
</file>