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804" r:id="rId1"/>
  </p:sldMasterIdLst>
  <p:notesMasterIdLst>
    <p:notesMasterId r:id="rId49"/>
  </p:notesMasterIdLst>
  <p:sldIdLst>
    <p:sldId id="355" r:id="rId2"/>
    <p:sldId id="356" r:id="rId3"/>
    <p:sldId id="365" r:id="rId4"/>
    <p:sldId id="358" r:id="rId5"/>
    <p:sldId id="357" r:id="rId6"/>
    <p:sldId id="360" r:id="rId7"/>
    <p:sldId id="362" r:id="rId8"/>
    <p:sldId id="361" r:id="rId9"/>
    <p:sldId id="374" r:id="rId10"/>
    <p:sldId id="400" r:id="rId11"/>
    <p:sldId id="258" r:id="rId12"/>
    <p:sldId id="349" r:id="rId13"/>
    <p:sldId id="366" r:id="rId14"/>
    <p:sldId id="259" r:id="rId15"/>
    <p:sldId id="330" r:id="rId16"/>
    <p:sldId id="375" r:id="rId17"/>
    <p:sldId id="331" r:id="rId18"/>
    <p:sldId id="367" r:id="rId19"/>
    <p:sldId id="261" r:id="rId20"/>
    <p:sldId id="384" r:id="rId21"/>
    <p:sldId id="275" r:id="rId22"/>
    <p:sldId id="386" r:id="rId23"/>
    <p:sldId id="368" r:id="rId24"/>
    <p:sldId id="385" r:id="rId25"/>
    <p:sldId id="387" r:id="rId26"/>
    <p:sldId id="388" r:id="rId27"/>
    <p:sldId id="389" r:id="rId28"/>
    <p:sldId id="390" r:id="rId29"/>
    <p:sldId id="391" r:id="rId30"/>
    <p:sldId id="392" r:id="rId31"/>
    <p:sldId id="393" r:id="rId32"/>
    <p:sldId id="394" r:id="rId33"/>
    <p:sldId id="395" r:id="rId34"/>
    <p:sldId id="396" r:id="rId35"/>
    <p:sldId id="397" r:id="rId36"/>
    <p:sldId id="294" r:id="rId37"/>
    <p:sldId id="346" r:id="rId38"/>
    <p:sldId id="347" r:id="rId39"/>
    <p:sldId id="348" r:id="rId40"/>
    <p:sldId id="377" r:id="rId41"/>
    <p:sldId id="328" r:id="rId42"/>
    <p:sldId id="401" r:id="rId43"/>
    <p:sldId id="382" r:id="rId44"/>
    <p:sldId id="398" r:id="rId45"/>
    <p:sldId id="399" r:id="rId46"/>
    <p:sldId id="383" r:id="rId47"/>
    <p:sldId id="364" r:id="rId4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8FE"/>
    <a:srgbClr val="0000CC"/>
    <a:srgbClr val="FFFFCC"/>
    <a:srgbClr val="E6F4FE"/>
    <a:srgbClr val="0000FF"/>
    <a:srgbClr val="000099"/>
    <a:srgbClr val="66FFFF"/>
    <a:srgbClr val="FFFF99"/>
    <a:srgbClr val="FFCCFF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85765" autoAdjust="0"/>
  </p:normalViewPr>
  <p:slideViewPr>
    <p:cSldViewPr>
      <p:cViewPr varScale="1">
        <p:scale>
          <a:sx n="100" d="100"/>
          <a:sy n="100" d="100"/>
        </p:scale>
        <p:origin x="193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02FA2D-A025-4278-A35F-3CB9D1C1B422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7BAE7-2A50-41CF-AC43-CB54C0B122C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12747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514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5583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0540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7BAE7-2A50-41CF-AC43-CB54C0B122CA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930540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9692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9725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1426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93811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033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7121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7690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83855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94741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259499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8685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t>23/10/2015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24010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Planilha_do_Microsoft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oleObject" Target="../embeddings/Planilha_do_Microsoft_Excel_97-20032.xls"/><Relationship Id="rId4" Type="http://schemas.openxmlformats.org/officeDocument/2006/relationships/image" Target="../media/image5.emf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pt.wikipedia.org/wiki/2015" TargetMode="External"/><Relationship Id="rId3" Type="http://schemas.openxmlformats.org/officeDocument/2006/relationships/hyperlink" Target="https://pt.wikipedia.org/wiki/Territ%C3%B3rio" TargetMode="External"/><Relationship Id="rId7" Type="http://schemas.openxmlformats.org/officeDocument/2006/relationships/hyperlink" Target="https://pt.wikipedia.org/wiki/IB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pt.wikipedia.org/wiki/Popula%C3%A7%C3%A3o_residente" TargetMode="External"/><Relationship Id="rId5" Type="http://schemas.openxmlformats.org/officeDocument/2006/relationships/hyperlink" Target="https://pt.wikipedia.org/wiki/Popula%C3%A7%C3%A3o" TargetMode="External"/><Relationship Id="rId10" Type="http://schemas.openxmlformats.org/officeDocument/2006/relationships/image" Target="../media/image4.png"/><Relationship Id="rId4" Type="http://schemas.openxmlformats.org/officeDocument/2006/relationships/hyperlink" Target="http://pt.wikipedia.org/wiki/Quil%C3%B4metros_quadrados" TargetMode="External"/><Relationship Id="rId9" Type="http://schemas.openxmlformats.org/officeDocument/2006/relationships/hyperlink" Target="https://pt.wikipedia.org/wiki/Densidade_populacional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://cidades.ibge.gov.br/xtras/perfil.php?codmun" TargetMode="Externa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0" y="-27384"/>
            <a:ext cx="9144000" cy="1811338"/>
            <a:chOff x="-25865" y="3261767"/>
            <a:chExt cx="9144000" cy="1811338"/>
          </a:xfrm>
        </p:grpSpPr>
        <p:pic>
          <p:nvPicPr>
            <p:cNvPr id="5" name="Picture 1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361" t="17719" r="31654" b="63577"/>
            <a:stretch>
              <a:fillRect/>
            </a:stretch>
          </p:blipFill>
          <p:spPr bwMode="auto">
            <a:xfrm>
              <a:off x="-25865" y="3261767"/>
              <a:ext cx="9144000" cy="18113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il_fi" descr="http://3.bp.blogspot.com/_TMzEax0xNOA/TOpL8Tn1RfI/AAAAAAAAAEw/3d30uvcmv3I/S220/logo_UFPEL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20083" y="3626892"/>
              <a:ext cx="1223963" cy="1081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14" descr="http://www.unasus.ufma.br/unasus_data/site/images/noticias/1356913b26unasus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96336" y="3730872"/>
              <a:ext cx="1309688" cy="873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tângulo 8"/>
          <p:cNvSpPr/>
          <p:nvPr/>
        </p:nvSpPr>
        <p:spPr>
          <a:xfrm>
            <a:off x="107505" y="2124145"/>
            <a:ext cx="90093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dirty="0">
                <a:latin typeface="Arial" pitchFamily="34" charset="0"/>
                <a:cs typeface="Arial" pitchFamily="34" charset="0"/>
              </a:rPr>
              <a:t>Trabalho de Conclusão de Curso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27175" y="4725144"/>
            <a:ext cx="91440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/>
              <a:t> </a:t>
            </a: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Aluna: Martha Noray Betancourt Bauta</a:t>
            </a: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Orientadora: Danielle Vasconcellos de Paula Costa  </a:t>
            </a: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Co-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o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rientadora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: </a:t>
            </a:r>
            <a:r>
              <a:rPr lang="pt-BR" sz="2000" b="1" dirty="0" smtClean="0">
                <a:latin typeface="Arial" pitchFamily="34" charset="0"/>
                <a:cs typeface="Arial" pitchFamily="34" charset="0"/>
              </a:rPr>
              <a:t>Ana Guilhermina Machado Reis</a:t>
            </a:r>
            <a:r>
              <a:rPr lang="pt-BR" sz="20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pt-BR" sz="2000" b="1" dirty="0">
                <a:latin typeface="Arial" pitchFamily="34" charset="0"/>
                <a:cs typeface="Arial" pitchFamily="34" charset="0"/>
              </a:rPr>
              <a:t> </a:t>
            </a:r>
          </a:p>
          <a:p>
            <a:pPr algn="ctr"/>
            <a:r>
              <a:rPr lang="pt-BR" sz="2000" b="1" dirty="0" smtClean="0">
                <a:latin typeface="Arial" pitchFamily="34" charset="0"/>
                <a:cs typeface="Arial" pitchFamily="34" charset="0"/>
              </a:rPr>
              <a:t>Pelotas, 2015.</a:t>
            </a:r>
            <a:endParaRPr lang="pt-BR" sz="2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tângulo 14"/>
          <p:cNvSpPr/>
          <p:nvPr/>
        </p:nvSpPr>
        <p:spPr>
          <a:xfrm flipV="1">
            <a:off x="792088" y="4751433"/>
            <a:ext cx="7812360" cy="457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CaixaDeTexto 1"/>
          <p:cNvSpPr txBox="1"/>
          <p:nvPr/>
        </p:nvSpPr>
        <p:spPr>
          <a:xfrm>
            <a:off x="683568" y="3371508"/>
            <a:ext cx="79928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itchFamily="2" charset="2"/>
              <a:buChar char="v"/>
            </a:pPr>
            <a:r>
              <a:rPr lang="pt-BR" sz="2400" b="1" dirty="0" smtClean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Melhoria da Atenção à saúde das gestantes e puérperas, na UBS/ESF Igarapé da Fortaleza, Santana/AP.   </a:t>
            </a:r>
            <a:endParaRPr lang="pt-BR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2528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60648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da Estrutura da UBS</a:t>
            </a:r>
            <a:endParaRPr lang="pt-BR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539552" y="1124744"/>
            <a:ext cx="8064896" cy="5509200"/>
          </a:xfrm>
          <a:prstGeom prst="rect">
            <a:avLst/>
          </a:prstGeom>
          <a:solidFill>
            <a:srgbClr val="E6F4FE"/>
          </a:solidFill>
        </p:spPr>
        <p:txBody>
          <a:bodyPr wrap="square">
            <a:spAutoFit/>
          </a:bodyPr>
          <a:lstStyle/>
          <a:p>
            <a:pPr marL="457200" indent="-457200" algn="just">
              <a:buFont typeface="Wingdings" panose="05000000000000000000" pitchFamily="2" charset="2"/>
              <a:buChar char="v"/>
            </a:pPr>
            <a:r>
              <a:rPr lang="pt-BR" sz="32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Área física: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três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salas para consultas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médicas;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uma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sala de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enfermagem;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sala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para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vacina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;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farmácia;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sala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curativo;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uma consultório odontológico;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uma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sala de arquivos médicos 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estatística;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duas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salas de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triagem; </a:t>
            </a:r>
          </a:p>
          <a:p>
            <a:pPr marL="457200" indent="-4572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uma recepção e dois </a:t>
            </a:r>
            <a:r>
              <a:rPr lang="pt-BR" sz="3200" dirty="0">
                <a:latin typeface="Arial" pitchFamily="34" charset="0"/>
                <a:cs typeface="Arial" pitchFamily="34" charset="0"/>
              </a:rPr>
              <a:t>banheiros.</a:t>
            </a:r>
          </a:p>
        </p:txBody>
      </p:sp>
    </p:spTree>
    <p:extLst>
      <p:ext uri="{BB962C8B-B14F-4D97-AF65-F5344CB8AC3E}">
        <p14:creationId xmlns:p14="http://schemas.microsoft.com/office/powerpoint/2010/main" val="32440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quarter" idx="4294967295"/>
          </p:nvPr>
        </p:nvSpPr>
        <p:spPr>
          <a:xfrm>
            <a:off x="294473" y="188640"/>
            <a:ext cx="8352928" cy="629915"/>
          </a:xfrm>
        </p:spPr>
        <p:txBody>
          <a:bodyPr>
            <a:noAutofit/>
          </a:bodyPr>
          <a:lstStyle/>
          <a:p>
            <a:pPr algn="ctr"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Importância da Ação Programática</a:t>
            </a:r>
          </a:p>
          <a:p>
            <a:pPr algn="ctr">
              <a:buFont typeface="Wingdings" panose="05000000000000000000" pitchFamily="2" charset="2"/>
              <a:buChar char="Ø"/>
            </a:pPr>
            <a:endParaRPr lang="pt-BR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anose="05000000000000000000" pitchFamily="2" charset="2"/>
              <a:buChar char="Ø"/>
            </a:pPr>
            <a:endParaRPr lang="pt-BR" sz="36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pt-BR" sz="36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pt-BR" sz="36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pt-BR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771618" y="1196752"/>
            <a:ext cx="78433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4355976" y="6046883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pt-BR" sz="1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BRASIL. Ministério da Saúde. </a:t>
            </a:r>
            <a:r>
              <a:rPr lang="pt-BR" sz="1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: </a:t>
            </a:r>
            <a:endParaRPr lang="pt-BR" sz="11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sz="1100" dirty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(Cadernos de Atenção </a:t>
            </a:r>
            <a:r>
              <a:rPr lang="pt-BR" sz="1100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Básica 2013</a:t>
            </a:r>
            <a:endParaRPr lang="pt-BR" sz="1100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just"/>
            <a:endParaRPr lang="pt-BR" sz="11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8488" y="-458851"/>
            <a:ext cx="8501063" cy="803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defRPr/>
            </a:pPr>
            <a:endParaRPr lang="pt-BR" sz="2800" dirty="0" smtClean="0"/>
          </a:p>
          <a:p>
            <a:pPr algn="just">
              <a:defRPr/>
            </a:pPr>
            <a:endParaRPr lang="pt-BR" sz="2800" dirty="0"/>
          </a:p>
          <a:p>
            <a:pPr algn="just">
              <a:defRPr/>
            </a:pPr>
            <a:endParaRPr lang="pt-BR" sz="2800" dirty="0"/>
          </a:p>
          <a:p>
            <a:pPr algn="just">
              <a:buFont typeface="Wingdings" pitchFamily="2" charset="2"/>
              <a:buChar char="ü"/>
              <a:defRPr/>
            </a:pPr>
            <a:r>
              <a:rPr lang="pt-BR" sz="2800" dirty="0" smtClean="0"/>
              <a:t>De acordo com o Ministério da Saúde, o </a:t>
            </a:r>
            <a:r>
              <a:rPr lang="pt-BR" sz="2800" dirty="0"/>
              <a:t>atendimento </a:t>
            </a:r>
            <a:r>
              <a:rPr lang="pt-BR" sz="2800" dirty="0" smtClean="0"/>
              <a:t>do pré-natal deve ser uma responsabilidade da UBS, pois permite </a:t>
            </a:r>
            <a:r>
              <a:rPr lang="pt-BR" sz="2800" dirty="0"/>
              <a:t>um desenvolvimento adequado para a gestante, a futura puérpera e </a:t>
            </a:r>
            <a:r>
              <a:rPr lang="pt-BR" sz="2800" dirty="0" smtClean="0"/>
              <a:t>para a criança. </a:t>
            </a:r>
          </a:p>
          <a:p>
            <a:pPr algn="just">
              <a:buFont typeface="Wingdings" pitchFamily="2" charset="2"/>
              <a:buChar char="ü"/>
              <a:defRPr/>
            </a:pPr>
            <a:endParaRPr lang="pt-BR" sz="2800" dirty="0"/>
          </a:p>
          <a:p>
            <a:pPr algn="just">
              <a:buFont typeface="Wingdings" pitchFamily="2" charset="2"/>
              <a:buChar char="ü"/>
              <a:defRPr/>
            </a:pPr>
            <a:r>
              <a:rPr lang="pt-BR" sz="2800" dirty="0" smtClean="0"/>
              <a:t>É preconizado que a equipe atue </a:t>
            </a:r>
            <a:r>
              <a:rPr lang="pt-BR" sz="2800" dirty="0"/>
              <a:t>preventivamente para diminuir </a:t>
            </a:r>
            <a:r>
              <a:rPr lang="pt-BR" sz="2800" dirty="0" smtClean="0"/>
              <a:t>as taxas </a:t>
            </a:r>
            <a:r>
              <a:rPr lang="pt-BR" sz="2800" dirty="0"/>
              <a:t>de mortalidade materno-infantil e de patologias que, infelizmente, ainda são tão prevalentes nestas populações. </a:t>
            </a:r>
            <a:endParaRPr lang="pt-BR" sz="2800" dirty="0" smtClean="0"/>
          </a:p>
          <a:p>
            <a:pPr algn="just">
              <a:defRPr/>
            </a:pPr>
            <a:endParaRPr lang="pt-BR" sz="2800" dirty="0"/>
          </a:p>
          <a:p>
            <a:pPr algn="just">
              <a:buFont typeface="Wingdings" pitchFamily="2" charset="2"/>
              <a:buChar char="ü"/>
              <a:defRPr/>
            </a:pPr>
            <a:r>
              <a:rPr lang="pt-BR" sz="2800" dirty="0" smtClean="0"/>
              <a:t>Por isso a equipe considera de fundamental importância a atuação nesta ação programática.</a:t>
            </a:r>
            <a:endParaRPr lang="pt-BR" sz="2800" dirty="0"/>
          </a:p>
          <a:p>
            <a:pPr algn="just">
              <a:buFont typeface="Wingdings" pitchFamily="2" charset="2"/>
              <a:buChar char="ü"/>
              <a:defRPr/>
            </a:pPr>
            <a:endParaRPr lang="pt-BR" sz="2400" dirty="0"/>
          </a:p>
          <a:p>
            <a:pPr algn="just">
              <a:defRPr/>
            </a:pPr>
            <a:endParaRPr lang="pt-BR" sz="2400" dirty="0"/>
          </a:p>
          <a:p>
            <a:pPr algn="just">
              <a:defRPr/>
            </a:pPr>
            <a:endParaRPr lang="pt-BR" sz="2400" dirty="0"/>
          </a:p>
          <a:p>
            <a:pPr algn="just">
              <a:buFont typeface="Wingdings" pitchFamily="2" charset="2"/>
              <a:buChar char="ü"/>
              <a:defRPr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1762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8045" y="116632"/>
            <a:ext cx="890911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 algn="ctr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Situação </a:t>
            </a:r>
            <a:r>
              <a:rPr lang="pt-BR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 ação programática na </a:t>
            </a: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UBS </a:t>
            </a:r>
          </a:p>
          <a:p>
            <a:pPr marL="118872" algn="ctr">
              <a:buClr>
                <a:srgbClr val="000099"/>
              </a:buClr>
            </a:pP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antes </a:t>
            </a:r>
            <a:r>
              <a:rPr lang="pt-BR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 </a:t>
            </a: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intervenção</a:t>
            </a:r>
            <a:endParaRPr lang="pt-BR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411356" y="2588711"/>
            <a:ext cx="8395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spc="30" dirty="0" smtClean="0">
                <a:latin typeface="Arial" panose="020B0604020202020204" pitchFamily="34" charset="0"/>
                <a:cs typeface="Arial" pitchFamily="34" charset="0"/>
              </a:rPr>
              <a:t>Os indicadores de qualidade ficavam abaixo do esperado pelo Ministério.</a:t>
            </a:r>
          </a:p>
          <a:p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430045" y="4667652"/>
            <a:ext cx="85371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Qualidade inadequada nos atendimentos.</a:t>
            </a:r>
          </a:p>
          <a:p>
            <a:pPr algn="just"/>
            <a:endParaRPr lang="pt-BR" sz="1400" dirty="0" smtClean="0">
              <a:latin typeface="Arial" pitchFamily="34" charset="0"/>
              <a:cs typeface="Arial" pitchFamily="34" charset="0"/>
            </a:endParaRPr>
          </a:p>
          <a:p>
            <a:endParaRPr lang="pt-BR" sz="1000" dirty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A realização de atividades educativas para este grupo da população e a comunidade em gral eram insuficientes.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70216" y="3606115"/>
            <a:ext cx="83370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spc="30" dirty="0" smtClean="0">
                <a:latin typeface="Arial" pitchFamily="34" charset="0"/>
                <a:cs typeface="Arial" pitchFamily="34" charset="0"/>
              </a:rPr>
              <a:t>Não se fazia busca ativa das gestantes e puérperas faltosas.</a:t>
            </a:r>
            <a:endParaRPr lang="pt-BR" sz="2400" dirty="0"/>
          </a:p>
        </p:txBody>
      </p:sp>
      <p:sp>
        <p:nvSpPr>
          <p:cNvPr id="13" name="Retângulo 12"/>
          <p:cNvSpPr/>
          <p:nvPr/>
        </p:nvSpPr>
        <p:spPr>
          <a:xfrm>
            <a:off x="384958" y="1628800"/>
            <a:ext cx="8422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spc="30" dirty="0" smtClean="0">
                <a:latin typeface="Arial" pitchFamily="34" charset="0"/>
                <a:cs typeface="Arial" pitchFamily="34" charset="0"/>
              </a:rPr>
              <a:t>Os registros das gestantes e puérperas não tinham a      qualidade requerida.</a:t>
            </a:r>
            <a:endParaRPr lang="pt-BR" sz="2400" spc="3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363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148903" y="2852936"/>
            <a:ext cx="484619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68096" indent="-685800" algn="ctr">
              <a:buFont typeface="Wingdings" pitchFamily="2" charset="2"/>
              <a:buChar char="v"/>
            </a:pPr>
            <a:r>
              <a:rPr lang="pt-BR" sz="5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Intervenção</a:t>
            </a:r>
            <a:endParaRPr lang="pt-BR" sz="5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9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46856" y="620688"/>
            <a:ext cx="8229600" cy="1143000"/>
          </a:xfrm>
        </p:spPr>
        <p:txBody>
          <a:bodyPr>
            <a:normAutofit/>
          </a:bodyPr>
          <a:lstStyle/>
          <a:p>
            <a:pPr marL="457200" indent="-457200">
              <a:buFont typeface="Wingdings" pitchFamily="2" charset="2"/>
              <a:buChar char="v"/>
            </a:pPr>
            <a:r>
              <a:rPr lang="pt-BR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 Geral</a:t>
            </a:r>
            <a:endParaRPr lang="pt-BR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pt-BR" sz="3600" dirty="0" smtClean="0"/>
          </a:p>
          <a:p>
            <a:pPr marL="0" indent="0" algn="just">
              <a:buNone/>
            </a:pPr>
            <a:r>
              <a:rPr lang="pt-BR" sz="3600" dirty="0" smtClean="0"/>
              <a:t>        </a:t>
            </a:r>
            <a:endParaRPr lang="pt-BR" sz="3600" dirty="0"/>
          </a:p>
        </p:txBody>
      </p:sp>
      <p:sp>
        <p:nvSpPr>
          <p:cNvPr id="5" name="Retângulo 4"/>
          <p:cNvSpPr/>
          <p:nvPr/>
        </p:nvSpPr>
        <p:spPr>
          <a:xfrm>
            <a:off x="539552" y="2852936"/>
            <a:ext cx="8136904" cy="1754326"/>
          </a:xfrm>
          <a:prstGeom prst="rect">
            <a:avLst/>
          </a:prstGeom>
          <a:solidFill>
            <a:srgbClr val="E6F4FE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ü"/>
            </a:pPr>
            <a:r>
              <a:rPr lang="pt-BR" sz="3600" dirty="0" smtClean="0">
                <a:latin typeface="Arial" pitchFamily="34" charset="0"/>
                <a:cs typeface="Arial" pitchFamily="34" charset="0"/>
              </a:rPr>
              <a:t>Melhorar a atenção às gestantes e puérperas na UBS Igarapé da Fortaleza </a:t>
            </a:r>
            <a:r>
              <a:rPr lang="pt-BR" sz="3600" dirty="0">
                <a:latin typeface="Arial" pitchFamily="34" charset="0"/>
                <a:cs typeface="Arial" pitchFamily="34" charset="0"/>
              </a:rPr>
              <a:t>n</a:t>
            </a:r>
            <a:r>
              <a:rPr lang="pt-BR" sz="3600" dirty="0" smtClean="0">
                <a:latin typeface="Arial" pitchFamily="34" charset="0"/>
                <a:cs typeface="Arial" pitchFamily="34" charset="0"/>
              </a:rPr>
              <a:t>o município Santana/AP.</a:t>
            </a:r>
            <a:endParaRPr lang="pt-BR" sz="3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061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418654"/>
            <a:ext cx="7924800" cy="778098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cap="none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3600" b="1" cap="none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84576"/>
          </a:xfrm>
          <a:solidFill>
            <a:srgbClr val="FFFFCC"/>
          </a:solidFill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Projeto de intervenção;</a:t>
            </a:r>
          </a:p>
          <a:p>
            <a:pPr marL="0" indent="0">
              <a:buNone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Período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2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semanas, nos meses de maio a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julho</a:t>
            </a:r>
            <a:r>
              <a:rPr lang="pt-BR" sz="24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2015.</a:t>
            </a:r>
          </a:p>
          <a:p>
            <a:pPr marL="0" indent="0" algn="just">
              <a:buNone/>
            </a:pPr>
            <a:endParaRPr lang="pt-BR" sz="24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pt-BR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Ações em quatro eixos:</a:t>
            </a:r>
            <a:r>
              <a:rPr lang="pt-BR" sz="36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/>
            <a:endParaRPr lang="pt-BR" sz="2800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Monitoramento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Avaliação;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Organização e Gestão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Serviço;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Qualificação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Prática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Clínica;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Engajamento Público.</a:t>
            </a:r>
          </a:p>
          <a:p>
            <a:pPr>
              <a:buFont typeface="Wingdings" panose="05000000000000000000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anose="05000000000000000000" pitchFamily="2" charset="2"/>
              <a:buChar char="Ø"/>
            </a:pP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941012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778098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600" b="1" cap="none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3600" b="1" cap="none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836712"/>
            <a:ext cx="8077200" cy="49685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sz="3200" b="1" dirty="0" smtClean="0">
              <a:solidFill>
                <a:srgbClr val="000099"/>
              </a:solidFill>
            </a:endParaRPr>
          </a:p>
          <a:p>
            <a:pPr algn="ctr">
              <a:buFont typeface="Wingdings" panose="05000000000000000000" pitchFamily="2" charset="2"/>
              <a:buChar char="v"/>
            </a:pPr>
            <a:r>
              <a:rPr lang="pt-BR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Amostra da intervenção: </a:t>
            </a:r>
          </a:p>
          <a:p>
            <a:pPr marL="0" indent="0">
              <a:buNone/>
            </a:pPr>
            <a:endParaRPr lang="pt-BR" b="1" dirty="0">
              <a:solidFill>
                <a:srgbClr val="0070C0"/>
              </a:solidFill>
            </a:endParaRPr>
          </a:p>
          <a:p>
            <a:pPr lvl="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Totalidade das gestantes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pertencentes a nossa área de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abrangência, aproximadamente 77 gestantes.</a:t>
            </a: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endParaRPr lang="pt-BR" sz="240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Totalidade das puérperas pertencentes a nossa área de abrangência, aproximadamente 23 puérperas.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pt-BR" sz="3200" b="1" dirty="0" smtClean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27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28727" y="1772816"/>
            <a:ext cx="8147729" cy="4464496"/>
          </a:xfrm>
          <a:solidFill>
            <a:srgbClr val="F0F8FE"/>
          </a:solidFill>
        </p:spPr>
        <p:txBody>
          <a:bodyPr>
            <a:normAutofit/>
          </a:bodyPr>
          <a:lstStyle/>
          <a:p>
            <a:pPr algn="ctr">
              <a:buFont typeface="Wingdings" panose="05000000000000000000" pitchFamily="2" charset="2"/>
              <a:buChar char="v"/>
            </a:pPr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Instrumentos utilizados: </a:t>
            </a:r>
          </a:p>
          <a:p>
            <a:pPr algn="just"/>
            <a:endParaRPr lang="pt-BR" sz="3200" b="1" dirty="0" smtClean="0">
              <a:solidFill>
                <a:srgbClr val="000099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Caderno de Ação Programática;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Planilha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eletrônica de coleta de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dados;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Ficha-espelho;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pt-BR" sz="3200" dirty="0" smtClean="0"/>
              <a:t>   </a:t>
            </a:r>
            <a:endParaRPr lang="pt-BR" sz="3200" dirty="0"/>
          </a:p>
          <a:p>
            <a:endParaRPr lang="pt-BR" dirty="0"/>
          </a:p>
        </p:txBody>
      </p:sp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924800" cy="778098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200" b="1" cap="none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Metodologia</a:t>
            </a:r>
            <a:endParaRPr lang="pt-BR" sz="3200" b="1" cap="none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08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533922" y="2492896"/>
            <a:ext cx="7924800" cy="64807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 typeface="Wingdings" pitchFamily="2" charset="2"/>
              <a:buChar char="v"/>
            </a:pPr>
            <a:r>
              <a:rPr lang="pt-BR" sz="4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Objetivos Específicos, </a:t>
            </a:r>
          </a:p>
          <a:p>
            <a:r>
              <a:rPr lang="pt-BR" sz="48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Metas e Resultados </a:t>
            </a:r>
          </a:p>
          <a:p>
            <a:endParaRPr lang="pt-BR" sz="4800" u="sng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4800" u="sng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Gestantes </a:t>
            </a:r>
            <a:endParaRPr lang="pt-BR" sz="4800" u="sng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55576" y="5984413"/>
            <a:ext cx="81369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dirty="0" smtClean="0"/>
              <a:t>Fonte de  todos os dados dos gráficos e tabelas: </a:t>
            </a:r>
          </a:p>
          <a:p>
            <a:pPr algn="r"/>
            <a:r>
              <a:rPr lang="pt-BR" dirty="0" smtClean="0"/>
              <a:t>Planilha </a:t>
            </a:r>
            <a:r>
              <a:rPr lang="pt-BR" dirty="0"/>
              <a:t>Final da Coleta de </a:t>
            </a:r>
            <a:r>
              <a:rPr lang="pt-BR" dirty="0" smtClean="0"/>
              <a:t>Dados. UNASUS/</a:t>
            </a:r>
            <a:r>
              <a:rPr lang="pt-BR" dirty="0" err="1" smtClean="0"/>
              <a:t>UFPel</a:t>
            </a:r>
            <a:r>
              <a:rPr lang="pt-BR" dirty="0" smtClean="0"/>
              <a:t>/2015.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52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924800" cy="648072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200" b="1" cap="none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Objetivos Específicos/Metas </a:t>
            </a:r>
            <a:endParaRPr lang="pt-BR" sz="3200" b="1" cap="none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980728"/>
            <a:ext cx="8356848" cy="5400600"/>
          </a:xfrm>
          <a:solidFill>
            <a:srgbClr val="FFFFCC"/>
          </a:solidFill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itchFamily="34" charset="0"/>
              </a:rPr>
              <a:t>Objetivo </a:t>
            </a:r>
            <a:r>
              <a:rPr lang="pt-BR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t-BR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Ampliar a cobertura do pré-natal e do puerpério.  </a:t>
            </a:r>
          </a:p>
          <a:p>
            <a:pPr marL="0" indent="0" algn="just">
              <a:buNone/>
            </a:pPr>
            <a:endParaRPr lang="pt-BR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Meta 1.1: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Alcançar 100 % de cobertura das gestantes cadastradas no programa de pré-natal da unidade de saúde.</a:t>
            </a:r>
          </a:p>
          <a:p>
            <a:pPr marL="0" indent="0" algn="just">
              <a:buNone/>
            </a:pPr>
            <a:endParaRPr lang="pt-BR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Meta 1.2: 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Garantir a 80 % das puérperas cadastradas na UBS atendimento antes dos 42 dias após do parto.</a:t>
            </a:r>
          </a:p>
          <a:p>
            <a:pPr marL="0" indent="0" algn="just">
              <a:buNone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3545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07504" y="1769486"/>
            <a:ext cx="4023360" cy="640080"/>
          </a:xfrm>
        </p:spPr>
        <p:txBody>
          <a:bodyPr/>
          <a:lstStyle/>
          <a:p>
            <a:pPr marL="82296" indent="0" algn="ctr">
              <a:buNone/>
            </a:pPr>
            <a:r>
              <a:rPr lang="pt-BR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Introdução:</a:t>
            </a:r>
            <a:endParaRPr lang="pt-BR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spaço Reservado para Texto 3"/>
          <p:cNvSpPr>
            <a:spLocks noGrp="1"/>
          </p:cNvSpPr>
          <p:nvPr>
            <p:ph type="body" sz="half" idx="4294967295"/>
          </p:nvPr>
        </p:nvSpPr>
        <p:spPr>
          <a:xfrm>
            <a:off x="5085144" y="1769486"/>
            <a:ext cx="4023360" cy="640080"/>
          </a:xfrm>
          <a:prstGeom prst="rect">
            <a:avLst/>
          </a:prstGeom>
        </p:spPr>
        <p:txBody>
          <a:bodyPr/>
          <a:lstStyle/>
          <a:p>
            <a:pPr marL="82296" indent="0" algn="ctr">
              <a:buNone/>
            </a:pPr>
            <a:r>
              <a:rPr lang="pt-BR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Intervenção:</a:t>
            </a:r>
            <a:endParaRPr lang="pt-BR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Espaço Reservado para Conteúdo 4"/>
          <p:cNvSpPr txBox="1">
            <a:spLocks/>
          </p:cNvSpPr>
          <p:nvPr/>
        </p:nvSpPr>
        <p:spPr>
          <a:xfrm>
            <a:off x="179512" y="2410544"/>
            <a:ext cx="4555936" cy="4114800"/>
          </a:xfrm>
          <a:prstGeom prst="rect">
            <a:avLst/>
          </a:prstGeom>
          <a:ln>
            <a:noFill/>
          </a:ln>
        </p:spPr>
        <p:txBody>
          <a:bodyPr>
            <a:noAutofit/>
          </a:bodyPr>
          <a:lstStyle>
            <a:lvl1pPr marL="45720" indent="0" algn="l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>
                <a:latin typeface="Arial" panose="020B0604020202020204" pitchFamily="34" charset="0"/>
                <a:cs typeface="Arial" pitchFamily="34" charset="0"/>
              </a:rPr>
              <a:t>Caracterização do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município Santana;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Caracterização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da Unidade Básica de Saúde; </a:t>
            </a:r>
          </a:p>
          <a:p>
            <a:pPr marL="290322" indent="-171450">
              <a:buClr>
                <a:srgbClr val="000099"/>
              </a:buClr>
              <a:buFont typeface="Wingdings" pitchFamily="2" charset="2"/>
              <a:buChar char="v"/>
            </a:pP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>
                <a:latin typeface="Arial" pitchFamily="34" charset="0"/>
                <a:cs typeface="Arial" pitchFamily="34" charset="0"/>
              </a:rPr>
              <a:t>Situação da ação programática na Unidade antes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intervenção;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endParaRPr lang="pt-BR" sz="800" dirty="0">
              <a:latin typeface="Arial" pitchFamily="34" charset="0"/>
              <a:cs typeface="Arial" pitchFamily="34" charset="0"/>
            </a:endParaRP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Importância da ação programática na qual realizamos a intervenção.</a:t>
            </a:r>
          </a:p>
          <a:p>
            <a:pPr marL="290322" indent="-171450">
              <a:buClr>
                <a:srgbClr val="000099"/>
              </a:buClr>
              <a:buFont typeface="Wingdings" pitchFamily="2" charset="2"/>
              <a:buChar char="v"/>
            </a:pPr>
            <a:endParaRPr lang="pt-BR" sz="800" dirty="0" smtClean="0">
              <a:latin typeface="Arial" pitchFamily="34" charset="0"/>
              <a:cs typeface="Arial" pitchFamily="34" charset="0"/>
            </a:endParaRPr>
          </a:p>
          <a:p>
            <a:pPr marL="118872">
              <a:buClr>
                <a:srgbClr val="000099"/>
              </a:buClr>
            </a:pP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Espaço Reservado para Conteúdo 5"/>
          <p:cNvSpPr txBox="1">
            <a:spLocks/>
          </p:cNvSpPr>
          <p:nvPr/>
        </p:nvSpPr>
        <p:spPr>
          <a:xfrm>
            <a:off x="5517192" y="2410544"/>
            <a:ext cx="3735328" cy="4114800"/>
          </a:xfrm>
          <a:prstGeom prst="rect">
            <a:avLst/>
          </a:prstGeom>
        </p:spPr>
        <p:txBody>
          <a:bodyPr/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Objetivos;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Metodologia; 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Metas e resultados;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Discussão;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Reflexão sobre o aprendizado; </a:t>
            </a:r>
          </a:p>
          <a:p>
            <a:pPr marL="461772" indent="-342900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Referências.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55576" y="467961"/>
            <a:ext cx="7848872" cy="523220"/>
          </a:xfrm>
          <a:prstGeom prst="rect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ESTRUTURA DA APRESENTAÇÃO </a:t>
            </a:r>
            <a:endParaRPr lang="pt-BR" sz="28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eta para baixo 11"/>
          <p:cNvSpPr/>
          <p:nvPr/>
        </p:nvSpPr>
        <p:spPr>
          <a:xfrm>
            <a:off x="1316632" y="1061447"/>
            <a:ext cx="576064" cy="648072"/>
          </a:xfrm>
          <a:prstGeom prst="downArrow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3" name="Seta para baixo 12"/>
          <p:cNvSpPr/>
          <p:nvPr/>
        </p:nvSpPr>
        <p:spPr>
          <a:xfrm>
            <a:off x="7020272" y="1052736"/>
            <a:ext cx="576064" cy="648072"/>
          </a:xfrm>
          <a:prstGeom prst="downArrow">
            <a:avLst/>
          </a:prstGeom>
          <a:solidFill>
            <a:schemeClr val="bg1"/>
          </a:solidFill>
          <a:ln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" name="Quadro 1"/>
          <p:cNvSpPr/>
          <p:nvPr/>
        </p:nvSpPr>
        <p:spPr>
          <a:xfrm>
            <a:off x="179512" y="1772816"/>
            <a:ext cx="4555936" cy="4824535"/>
          </a:xfrm>
          <a:prstGeom prst="frame">
            <a:avLst>
              <a:gd name="adj1" fmla="val 1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10" name="Quadro 9"/>
          <p:cNvSpPr/>
          <p:nvPr/>
        </p:nvSpPr>
        <p:spPr>
          <a:xfrm>
            <a:off x="5517192" y="1772815"/>
            <a:ext cx="3519304" cy="4824535"/>
          </a:xfrm>
          <a:prstGeom prst="frame">
            <a:avLst>
              <a:gd name="adj1" fmla="val 14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3" name="Seta entalhada para a direita 2"/>
          <p:cNvSpPr/>
          <p:nvPr/>
        </p:nvSpPr>
        <p:spPr>
          <a:xfrm>
            <a:off x="4847372" y="3861049"/>
            <a:ext cx="516715" cy="32403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28797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16632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Resultados: Objetivo 1, Meta 1.1</a:t>
            </a:r>
            <a:r>
              <a:rPr lang="pt-BR" sz="28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, Meta </a:t>
            </a:r>
            <a:r>
              <a:rPr lang="pt-BR" sz="28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1.2</a:t>
            </a:r>
          </a:p>
        </p:txBody>
      </p:sp>
      <p:sp>
        <p:nvSpPr>
          <p:cNvPr id="3" name="Retângulo 2"/>
          <p:cNvSpPr/>
          <p:nvPr/>
        </p:nvSpPr>
        <p:spPr>
          <a:xfrm>
            <a:off x="216024" y="760636"/>
            <a:ext cx="42119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Gráfico 1: C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obertura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do programa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pré-natal na UBS Igarapé da Fortaleza,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2015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dirty="0"/>
          </a:p>
          <a:p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33 (42,9%)</a:t>
            </a:r>
          </a:p>
          <a:p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63 (81,8%)</a:t>
            </a:r>
          </a:p>
          <a:p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3: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77 (100%)</a:t>
            </a:r>
          </a:p>
        </p:txBody>
      </p:sp>
      <p:sp>
        <p:nvSpPr>
          <p:cNvPr id="6" name="Retângulo 5"/>
          <p:cNvSpPr/>
          <p:nvPr/>
        </p:nvSpPr>
        <p:spPr>
          <a:xfrm>
            <a:off x="4536504" y="760636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Gráfico 2: Cobertura do programa de atenção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ao puerpério na UBS Igarapé da Fortaleza,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2015.</a:t>
            </a:r>
          </a:p>
          <a:p>
            <a:endParaRPr lang="pt-BR" b="1" dirty="0" smtClean="0">
              <a:solidFill>
                <a:srgbClr val="0000CC"/>
              </a:solidFill>
            </a:endParaRPr>
          </a:p>
          <a:p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(70%)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</a:t>
            </a:r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 (75%)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  <a:p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Mês 3</a:t>
            </a:r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: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5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 (100%)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  <a:sym typeface="Wingdings" pitchFamily="2" charset="2"/>
            </a:endParaRPr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276466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9" name="Objet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0674653"/>
              </p:ext>
            </p:extLst>
          </p:nvPr>
        </p:nvGraphicFramePr>
        <p:xfrm>
          <a:off x="270446" y="3189288"/>
          <a:ext cx="4013522" cy="276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" name="Gráfico" r:id="rId3" imgW="4724307" imgH="2657569" progId="Excel.Chart.8">
                  <p:embed/>
                </p:oleObj>
              </mc:Choice>
              <mc:Fallback>
                <p:oleObj name="Gráfico" r:id="rId3" imgW="4724307" imgH="2657569" progId="Excel.Chart.8">
                  <p:embed/>
                  <p:pic>
                    <p:nvPicPr>
                      <p:cNvPr id="0" name="Object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446" y="3189288"/>
                        <a:ext cx="4013522" cy="2760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0" y="542214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8623572" y="0"/>
            <a:ext cx="757942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  <p:graphicFrame>
        <p:nvGraphicFramePr>
          <p:cNvPr id="12" name="Objet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7655063"/>
              </p:ext>
            </p:extLst>
          </p:nvPr>
        </p:nvGraphicFramePr>
        <p:xfrm>
          <a:off x="4680519" y="3189288"/>
          <a:ext cx="3923929" cy="2760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8" name="Gráfico" r:id="rId5" imgW="4733960" imgH="2657569" progId="Excel.Chart.8">
                  <p:embed/>
                </p:oleObj>
              </mc:Choice>
              <mc:Fallback>
                <p:oleObj name="Gráfico" r:id="rId5" imgW="4733960" imgH="2657569" progId="Excel.Chart.8">
                  <p:embed/>
                  <p:pic>
                    <p:nvPicPr>
                      <p:cNvPr id="0" name="Object 6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0519" y="3189288"/>
                        <a:ext cx="3923929" cy="27606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8"/>
          <p:cNvSpPr>
            <a:spLocks noChangeArrowheads="1"/>
          </p:cNvSpPr>
          <p:nvPr/>
        </p:nvSpPr>
        <p:spPr bwMode="auto">
          <a:xfrm>
            <a:off x="8623572" y="2657475"/>
            <a:ext cx="757942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80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188640"/>
            <a:ext cx="8712968" cy="934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anose="05000000000000000000" pitchFamily="2" charset="2"/>
              <a:buChar char="v"/>
            </a:pPr>
            <a:r>
              <a:rPr lang="pt-BR" sz="36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Específicos/Metas</a:t>
            </a:r>
            <a:endParaRPr lang="pt-BR" sz="36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0" indent="-283464" algn="just">
              <a:spcBef>
                <a:spcPts val="600"/>
              </a:spcBef>
              <a:buClr>
                <a:srgbClr val="727CA3"/>
              </a:buClr>
              <a:buSzPct val="80000"/>
            </a:pPr>
            <a:endParaRPr lang="pt-BR" sz="3600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0" indent="-283464" algn="just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2: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da atenção pré-natal realizado na unidade.</a:t>
            </a:r>
          </a:p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endParaRPr lang="pt-BR" sz="36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 </a:t>
            </a:r>
            <a:r>
              <a:rPr lang="pt-BR" sz="3600" b="1" dirty="0">
                <a:latin typeface="Arial" panose="020B0604020202020204" pitchFamily="34" charset="0"/>
                <a:cs typeface="Arial" panose="020B0604020202020204" pitchFamily="34" charset="0"/>
              </a:rPr>
              <a:t>2.1 </a:t>
            </a:r>
            <a:r>
              <a:rPr lang="pt-BR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</a:t>
            </a:r>
            <a:r>
              <a:rPr lang="pt-BR" sz="3600" dirty="0">
                <a:latin typeface="Arial" panose="020B0604020202020204" pitchFamily="34" charset="0"/>
                <a:cs typeface="Arial" panose="020B0604020202020204" pitchFamily="34" charset="0"/>
              </a:rPr>
              <a:t>a 100% das gestantes o ingresso no Programa de Pré-Natal no primeiro trimestre de gestação.</a:t>
            </a:r>
          </a:p>
          <a:p>
            <a:pPr marL="82296" lvl="0">
              <a:spcBef>
                <a:spcPts val="600"/>
              </a:spcBef>
              <a:buClr>
                <a:srgbClr val="727CA3"/>
              </a:buClr>
              <a:buSzPct val="80000"/>
            </a:pPr>
            <a:endParaRPr lang="pt-BR" sz="3600" b="1" dirty="0" smtClean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3600" b="1" dirty="0" smtClean="0">
              <a:solidFill>
                <a:srgbClr val="000099"/>
              </a:solidFill>
            </a:endParaRPr>
          </a:p>
          <a:p>
            <a:endParaRPr lang="pt-BR" sz="3600" b="1" dirty="0">
              <a:solidFill>
                <a:srgbClr val="000099"/>
              </a:solidFill>
            </a:endParaRPr>
          </a:p>
          <a:p>
            <a:endParaRPr lang="pt-BR" sz="3600" b="1" dirty="0" smtClean="0">
              <a:solidFill>
                <a:srgbClr val="000099"/>
              </a:solidFill>
            </a:endParaRPr>
          </a:p>
          <a:p>
            <a:endParaRPr lang="pt-BR" sz="3600" b="1" dirty="0">
              <a:solidFill>
                <a:srgbClr val="000099"/>
              </a:solidFill>
            </a:endParaRPr>
          </a:p>
          <a:p>
            <a:endParaRPr lang="pt-BR" sz="3600" b="1" dirty="0">
              <a:solidFill>
                <a:srgbClr val="000099"/>
              </a:solidFill>
            </a:endParaRPr>
          </a:p>
          <a:p>
            <a:pPr marL="571500" indent="-571500">
              <a:buFont typeface="Wingdings" pitchFamily="2" charset="2"/>
              <a:buChar char="v"/>
            </a:pPr>
            <a:endParaRPr lang="pt-BR" sz="3600" b="1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2403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02234"/>
          </a:xfrm>
        </p:spPr>
        <p:txBody>
          <a:bodyPr>
            <a:normAutofit fontScale="90000"/>
          </a:bodyPr>
          <a:lstStyle/>
          <a:p>
            <a:pPr lvl="0" algn="l">
              <a:spcBef>
                <a:spcPts val="0"/>
              </a:spcBef>
            </a:pP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31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Resultados</a:t>
            </a:r>
            <a:r>
              <a:rPr lang="pt-BR" sz="31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Objetivo </a:t>
            </a:r>
            <a:r>
              <a:rPr lang="pt-BR" sz="31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2, </a:t>
            </a:r>
            <a:r>
              <a:rPr lang="pt-BR" sz="31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31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2.1.</a:t>
            </a:r>
            <a:r>
              <a:rPr lang="pt-BR" sz="31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31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</a:b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dirty="0" smtClean="0">
                <a:latin typeface="Arial" pitchFamily="34" charset="0"/>
                <a:cs typeface="Arial" pitchFamily="34" charset="0"/>
              </a:rPr>
              <a:t>Gráfico 3: </a:t>
            </a:r>
            <a:r>
              <a:rPr lang="pt-BR" sz="2000" dirty="0">
                <a:latin typeface="Arial" pitchFamily="34" charset="0"/>
                <a:cs typeface="Arial" pitchFamily="34" charset="0"/>
              </a:rPr>
              <a:t>Proporção de gestantes captadas no primeiro trimestre de gestação na UBS Igarapé da Fortaleza, Santana-AP, 2015</a:t>
            </a:r>
            <a:r>
              <a:rPr lang="pt-BR" sz="2000" dirty="0" smtClean="0">
                <a:latin typeface="Arial" pitchFamily="34" charset="0"/>
                <a:cs typeface="Arial" pitchFamily="34" charset="0"/>
              </a:rPr>
              <a:t>.</a:t>
            </a:r>
            <a:br>
              <a:rPr lang="pt-BR" sz="2000" dirty="0" smtClean="0">
                <a:latin typeface="Arial" pitchFamily="34" charset="0"/>
                <a:cs typeface="Arial" pitchFamily="34" charset="0"/>
              </a:rPr>
            </a:br>
            <a:r>
              <a:rPr lang="pt-BR" sz="1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t-BR" sz="1800" dirty="0" smtClean="0">
                <a:latin typeface="Arial" pitchFamily="34" charset="0"/>
                <a:cs typeface="Arial" pitchFamily="34" charset="0"/>
              </a:rPr>
            </a:br>
            <a:r>
              <a:rPr lang="pt-BR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 (69,7%)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2: 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 (71,4%)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3: </a:t>
            </a:r>
            <a:r>
              <a:rPr lang="pt-BR" sz="20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61 (79,2%)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3022469"/>
            <a:ext cx="6408711" cy="3456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216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467544" y="404664"/>
            <a:ext cx="8424936" cy="5647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>
              <a:buFont typeface="Wingdings" panose="05000000000000000000" pitchFamily="2" charset="2"/>
              <a:buChar char="v"/>
            </a:pPr>
            <a:r>
              <a:rPr lang="pt-BR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Específicos/Metas</a:t>
            </a:r>
          </a:p>
          <a:p>
            <a:pPr marL="365760" lvl="0" indent="-283464" algn="ctr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2.2 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Realizar pelo menos um exame ginecológico por trimestre em 100% das </a:t>
            </a:r>
            <a:r>
              <a:rPr lang="pt-BR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gestantes</a:t>
            </a:r>
            <a:r>
              <a:rPr lang="pt-BR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pt-BR" sz="28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Resultados</a:t>
            </a:r>
            <a:r>
              <a:rPr lang="pt-BR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: Objetivo </a:t>
            </a: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2, </a:t>
            </a:r>
            <a:r>
              <a:rPr lang="pt-BR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2.2</a:t>
            </a:r>
            <a:endParaRPr lang="pt-BR" sz="2200" b="1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Gráfico 4: 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Proporção de gestantes com pelo menos um exame ginecológico por trimestre na UBS Igarapé da Fortaleza, Santana-AP, 2015. </a:t>
            </a:r>
          </a:p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endParaRPr lang="pt-BR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14(42.4%)</a:t>
            </a:r>
          </a:p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(31.7%)</a:t>
            </a:r>
          </a:p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sz="2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pt-BR" sz="28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 (54.5%)</a:t>
            </a:r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b="1" dirty="0" smtClean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0" indent="-283464" algn="just">
              <a:spcBef>
                <a:spcPts val="600"/>
              </a:spcBef>
              <a:buClr>
                <a:srgbClr val="727CA3"/>
              </a:buClr>
              <a:buSzPct val="80000"/>
            </a:pPr>
            <a:endParaRPr lang="es-E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65760" lvl="0" indent="-283464" algn="just">
              <a:spcBef>
                <a:spcPts val="600"/>
              </a:spcBef>
              <a:buClr>
                <a:srgbClr val="727CA3"/>
              </a:buClr>
              <a:buSzPct val="80000"/>
            </a:pPr>
            <a:endParaRPr lang="pt-BR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3204819"/>
            <a:ext cx="5301942" cy="3384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13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8326" y="188640"/>
            <a:ext cx="8820472" cy="418058"/>
          </a:xfrm>
        </p:spPr>
        <p:txBody>
          <a:bodyPr>
            <a:noAutofit/>
          </a:bodyPr>
          <a:lstStyle/>
          <a:p>
            <a:pPr marL="425196" lvl="0" indent="-342900" algn="l">
              <a:spcBef>
                <a:spcPts val="600"/>
              </a:spcBef>
              <a:buClr>
                <a:srgbClr val="727CA3"/>
              </a:buClr>
              <a:buSzPct val="80000"/>
              <a:buFont typeface="Wingdings" pitchFamily="2" charset="2"/>
              <a:buChar char="ü"/>
            </a:pP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Específicos/Metas/Resultados</a:t>
            </a:r>
            <a:r>
              <a:rPr lang="pt-BR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2.3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Realizar pelo menos um exame de mamas em 100% das gestantes.</a:t>
            </a:r>
            <a:b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b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33 (100%)     Mês 2: 63 (100%)     Mês 3: 77 (100%)</a:t>
            </a:r>
            <a:r>
              <a:rPr lang="pt-BR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2.4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a 100% das gestantes a solicitação de exames laboratoriais de acordo com protocolo</a:t>
            </a:r>
            <a:b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b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(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100%)  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(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100%)     Mês 3: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(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2.5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Garantir a 100% das gestantes a prescrição de sulfato ferroso e ácido fólico conforme protocolo.</a:t>
            </a:r>
            <a:b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b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 (100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    Mês 2: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63 (100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 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3: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(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100%)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0" y="3068960"/>
            <a:ext cx="91440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4967457"/>
            <a:ext cx="91440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998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Específicos/Metas/Resultados</a:t>
            </a:r>
            <a:endParaRPr lang="pt-BR" sz="3200" b="1" dirty="0">
              <a:solidFill>
                <a:srgbClr val="0000CC"/>
              </a:solidFill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0" y="980728"/>
            <a:ext cx="4716016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2.6 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Garantir que 100% das </a:t>
            </a:r>
            <a:endParaRPr lang="pt-BR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gestantes 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estejam com vacina </a:t>
            </a:r>
            <a:endParaRPr lang="pt-BR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antitetânica 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 dia.</a:t>
            </a:r>
          </a:p>
          <a:p>
            <a:pPr lvl="0"/>
            <a:endParaRPr lang="es-ES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Mês 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(72,7%)</a:t>
            </a: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Mês 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(98,4%)</a:t>
            </a: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Mês 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(100%)</a:t>
            </a:r>
          </a:p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endParaRPr lang="pt-B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4716016" y="908720"/>
            <a:ext cx="4644008" cy="3893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2.7 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Garantir que 100% </a:t>
            </a:r>
            <a:endParaRPr lang="pt-BR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das gestantes 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estejam com </a:t>
            </a:r>
            <a:endParaRPr lang="pt-BR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vacina contra 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hepatite B em dia. </a:t>
            </a:r>
            <a:endParaRPr lang="pt-BR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/>
            <a:endParaRPr lang="pt-BR" b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Mês 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1: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 (75,8%)</a:t>
            </a: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Mês 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2: </a:t>
            </a:r>
            <a:r>
              <a:rPr lang="pt-BR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 (98,4%)</a:t>
            </a: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Mês 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3: 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77 (100%)</a:t>
            </a:r>
          </a:p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endParaRPr lang="pt-B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endParaRPr lang="pt-BR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endParaRPr lang="pt-B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65" y="3717032"/>
            <a:ext cx="4207211" cy="295232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3717032"/>
            <a:ext cx="4248472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62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94509" y="1197764"/>
            <a:ext cx="4464496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 algn="just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sz="2200" b="1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</a:t>
            </a:r>
            <a:r>
              <a:rPr lang="pt-BR" sz="22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2.8 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Realizar avaliação da </a:t>
            </a:r>
            <a:endParaRPr lang="pt-BR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 algn="just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necessidade 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de atendimento </a:t>
            </a:r>
          </a:p>
          <a:p>
            <a:pPr marL="365760" lvl="0" indent="-283464" algn="just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odontológico 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em 100% das </a:t>
            </a:r>
            <a:endParaRPr lang="pt-BR" sz="22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 algn="just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gestantes </a:t>
            </a:r>
            <a:r>
              <a:rPr lang="pt-BR" sz="22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durante o pré-natal</a:t>
            </a:r>
            <a:r>
              <a:rPr lang="pt-BR" sz="22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endParaRPr lang="pt-BR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sz="2000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endParaRPr lang="pt-BR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Mês </a:t>
            </a:r>
            <a:r>
              <a:rPr lang="pt-B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33 (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100%)     </a:t>
            </a:r>
            <a:endParaRPr lang="pt-BR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Mês </a:t>
            </a:r>
            <a:r>
              <a:rPr lang="pt-B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63 (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100%)     </a:t>
            </a:r>
            <a:endParaRPr lang="pt-BR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Mês </a:t>
            </a:r>
            <a:r>
              <a:rPr lang="pt-B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77 (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100%)</a:t>
            </a: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512" y="116632"/>
            <a:ext cx="86409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pt-BR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Específicos/Metas/Resultados</a:t>
            </a:r>
            <a:endParaRPr lang="pt-BR" sz="3200" b="1" dirty="0">
              <a:solidFill>
                <a:srgbClr val="0000CC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1920" y="3789040"/>
            <a:ext cx="5184576" cy="2952328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759004" y="678810"/>
            <a:ext cx="40614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sz="20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Meta 2.9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Garantir a primeira </a:t>
            </a:r>
            <a:endParaRPr lang="pt-BR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consulta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odontológica </a:t>
            </a:r>
            <a:endParaRPr lang="pt-BR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programática 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para 100% das </a:t>
            </a:r>
            <a:endParaRPr lang="pt-BR" sz="20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gestantes cadastradas.</a:t>
            </a:r>
          </a:p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endParaRPr lang="es-ES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5402025" y="2236510"/>
            <a:ext cx="2880320" cy="2200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sz="20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sz="20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Mês </a:t>
            </a:r>
            <a:r>
              <a:rPr lang="pt-B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(6,1%)     </a:t>
            </a: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Mês 2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5 (7,9%)     </a:t>
            </a:r>
            <a:endParaRPr lang="pt-BR" sz="20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sz="2000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Mês 3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20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9 (11,7%)</a:t>
            </a: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0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es-ES" sz="22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93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16632"/>
            <a:ext cx="9144000" cy="8740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>
              <a:buFont typeface="Wingdings" panose="05000000000000000000" pitchFamily="2" charset="2"/>
              <a:buChar char="v"/>
            </a:pPr>
            <a:r>
              <a:rPr lang="pt-BR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  <a:r>
              <a:rPr lang="pt-BR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Específicos/Metas/Resultados</a:t>
            </a:r>
            <a:endParaRPr lang="pt-BR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 3: 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Melhorar a adesão ao pré-natal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540385" algn="just">
              <a:spcAft>
                <a:spcPts val="0"/>
              </a:spcAft>
            </a:pPr>
            <a:endParaRPr lang="pt-BR" sz="24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spcAft>
                <a:spcPts val="0"/>
              </a:spcAft>
            </a:pPr>
            <a:r>
              <a:rPr lang="pt-BR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</a:t>
            </a: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3.1: 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busca ativa de 100% das gestantes faltosas às consultas de </a:t>
            </a:r>
            <a:r>
              <a:rPr lang="pt-BR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pré-natal.</a:t>
            </a:r>
          </a:p>
          <a:p>
            <a:pPr indent="540385">
              <a:lnSpc>
                <a:spcPct val="150000"/>
              </a:lnSpc>
              <a:spcAft>
                <a:spcPts val="0"/>
              </a:spcAft>
            </a:pP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Mês 1: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 (100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%)     Mês 2: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 (100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%)     Mês 3: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5 (100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%)</a:t>
            </a:r>
            <a:r>
              <a:rPr lang="pt-BR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Melhorar o registro do programa de pré-natal.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4.1: </a:t>
            </a:r>
            <a:r>
              <a:rPr lang="pt-B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Manter registro na ficha espelho de pré-natal/vacinação em 100% das gestantes. </a:t>
            </a:r>
          </a:p>
          <a:p>
            <a:pPr indent="540385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r>
              <a:rPr lang="pt-BR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Mês 1: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33 (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100%)     Mês 2: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63 (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100%)     Mês 3: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77 (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100%)</a:t>
            </a:r>
            <a:b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4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sz="2400" dirty="0" smtClean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sz="2400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7315" y="3645024"/>
            <a:ext cx="91440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86166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79512" y="980728"/>
            <a:ext cx="86399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5. Realizar avaliação de risco.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5.1: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Avaliar risco gestacional em 100% das gestantes.</a:t>
            </a:r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188640"/>
            <a:ext cx="87129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pt-BR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  <a:r>
              <a:rPr lang="pt-BR" sz="32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Específicos/Metas/Resultados</a:t>
            </a:r>
            <a:endParaRPr lang="pt-BR" sz="32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179512" y="2132856"/>
            <a:ext cx="8712968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Mês 1: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33 (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100%)     Mês 2: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63 (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100%)     Mês 3: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77 (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100%)</a:t>
            </a:r>
            <a:r>
              <a:rPr lang="pt-BR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400" b="1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ctr">
              <a:lnSpc>
                <a:spcPct val="150000"/>
              </a:lnSpc>
              <a:spcAft>
                <a:spcPts val="0"/>
              </a:spcAft>
            </a:pP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Objetivo 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6: Promover a saúde no pré-natal.	</a:t>
            </a:r>
          </a:p>
          <a:p>
            <a:pPr algn="just"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6.1: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Garantir a 100% das gestantes orientações nutricional durante a gestação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Aft>
                <a:spcPts val="0"/>
              </a:spcAft>
            </a:pP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anose="020B0604020202020204" pitchFamily="34" charset="0"/>
              </a:rPr>
              <a:t>Resultados:</a:t>
            </a:r>
            <a:b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anose="020B0604020202020204" pitchFamily="34" charset="0"/>
              </a:rPr>
              <a:t>Mês 1: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anose="020B0604020202020204" pitchFamily="34" charset="0"/>
              </a:rPr>
              <a:t>33 (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anose="020B0604020202020204" pitchFamily="34" charset="0"/>
              </a:rPr>
              <a:t>100%)     Mês 2: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anose="020B0604020202020204" pitchFamily="34" charset="0"/>
              </a:rPr>
              <a:t>63 (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anose="020B0604020202020204" pitchFamily="34" charset="0"/>
              </a:rPr>
              <a:t>100%)     Mês 3: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anose="020B0604020202020204" pitchFamily="34" charset="0"/>
              </a:rPr>
              <a:t>77 (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anose="020B0604020202020204" pitchFamily="34" charset="0"/>
              </a:rPr>
              <a:t>100%)</a:t>
            </a:r>
            <a:endParaRPr lang="pt-BR" sz="24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  <a:p>
            <a:endParaRPr lang="pt-BR" sz="2400" dirty="0"/>
          </a:p>
        </p:txBody>
      </p:sp>
      <p:sp>
        <p:nvSpPr>
          <p:cNvPr id="6" name="Retângulo 5"/>
          <p:cNvSpPr/>
          <p:nvPr/>
        </p:nvSpPr>
        <p:spPr>
          <a:xfrm>
            <a:off x="0" y="3505820"/>
            <a:ext cx="91440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025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64871" y="8400"/>
            <a:ext cx="88569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>
              <a:buFont typeface="Wingdings" panose="05000000000000000000" pitchFamily="2" charset="2"/>
              <a:buChar char="v"/>
            </a:pPr>
            <a:r>
              <a:rPr lang="pt-BR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</a:t>
            </a:r>
            <a:r>
              <a:rPr lang="pt-BR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Específicos/Metas/Resultados</a:t>
            </a:r>
            <a:endParaRPr lang="pt-BR" sz="28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548680"/>
            <a:ext cx="8496944" cy="8894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6.2: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Promover o aleitamento materno junto a 100% das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gestantes.</a:t>
            </a:r>
          </a:p>
          <a:p>
            <a:pPr lvl="0" indent="540385"/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r>
              <a:rPr lang="pt-BR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Mês 1: 33 (100%)     Mês 2: 63 (100%)     Mês 3: 77 (100%)</a:t>
            </a:r>
          </a:p>
          <a:p>
            <a:pPr lvl="0" indent="540385"/>
            <a:endParaRPr lang="pt-BR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lvl="0" indent="540385"/>
            <a:r>
              <a:rPr lang="pt-B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6.3: 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Orientar 100% das gestantes sobre os cuidados com o recém-nascido.</a:t>
            </a:r>
          </a:p>
          <a:p>
            <a:pPr lvl="0" indent="540385">
              <a:lnSpc>
                <a:spcPct val="150000"/>
              </a:lnSpc>
            </a:pP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4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Mês 1: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33 (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100%)     Mês 2: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63 (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100%)     Mês 3: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77 (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100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%)</a:t>
            </a:r>
          </a:p>
          <a:p>
            <a:pPr lvl="0" indent="540385"/>
            <a:endParaRPr lang="pt-BR" sz="2400" b="1" dirty="0" smtClean="0"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lvl="0" indent="540385"/>
            <a:r>
              <a:rPr lang="pt-BR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Meta </a:t>
            </a: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6.4: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Orientar 100% das gestantes sobre anticoncepção após o parto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.</a:t>
            </a: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540385">
              <a:lnSpc>
                <a:spcPct val="150000"/>
              </a:lnSpc>
            </a:pP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anose="020B0604020202020204" pitchFamily="34" charset="0"/>
              </a:rPr>
              <a:t>Resultados:</a:t>
            </a:r>
            <a:b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anose="020B0604020202020204" pitchFamily="34" charset="0"/>
              </a:rPr>
              <a:t>Mês 1: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anose="020B0604020202020204" pitchFamily="34" charset="0"/>
              </a:rPr>
              <a:t>33 (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anose="020B0604020202020204" pitchFamily="34" charset="0"/>
              </a:rPr>
              <a:t>100%)     Mês 2: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anose="020B0604020202020204" pitchFamily="34" charset="0"/>
              </a:rPr>
              <a:t>63 (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anose="020B0604020202020204" pitchFamily="34" charset="0"/>
              </a:rPr>
              <a:t>100%)     Mês 3: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anose="020B0604020202020204" pitchFamily="34" charset="0"/>
              </a:rPr>
              <a:t>77 (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anose="020B0604020202020204" pitchFamily="34" charset="0"/>
              </a:rPr>
              <a:t>100%)</a:t>
            </a:r>
            <a:b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anose="020B0604020202020204" pitchFamily="34" charset="0"/>
              </a:rPr>
            </a:br>
            <a:endParaRPr lang="pt-BR" sz="2400" b="1" dirty="0">
              <a:solidFill>
                <a:srgbClr val="0000CC"/>
              </a:solidFill>
              <a:latin typeface="Arial" pitchFamily="34" charset="0"/>
              <a:cs typeface="Arial" panose="020B0604020202020204" pitchFamily="34" charset="0"/>
            </a:endParaRPr>
          </a:p>
          <a:p>
            <a:pPr lvl="0" indent="540385">
              <a:lnSpc>
                <a:spcPct val="150000"/>
              </a:lnSpc>
            </a:pP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540385">
              <a:lnSpc>
                <a:spcPct val="150000"/>
              </a:lnSpc>
            </a:pP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14714" y="4679425"/>
            <a:ext cx="91440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-26725" y="2447177"/>
            <a:ext cx="91440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70399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816277" y="2609036"/>
            <a:ext cx="5511445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939546" indent="-857250" algn="ctr">
              <a:buFont typeface="Wingdings" pitchFamily="2" charset="2"/>
              <a:buChar char="v"/>
            </a:pPr>
            <a:r>
              <a:rPr lang="pt-BR" sz="66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Introdução</a:t>
            </a:r>
            <a:endParaRPr lang="pt-BR" sz="66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14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611560" y="1268760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Meta 6.5: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Orientar 100% das gestantes sobre os riscos do tabagismo e do uso de álcool e drogas na gestação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4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33 (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100%)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Mês 2: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63 (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100%) 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Mês 3: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77 (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100%)</a:t>
            </a:r>
            <a:b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</a:br>
            <a:endParaRPr lang="pt-BR" sz="2400" b="1" dirty="0" smtClean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endParaRPr lang="pt-BR" sz="24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6.6: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Orientar 100% das gestantes sobre higiene bucal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4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Mês 1: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33 (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100%) 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Mês 2: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63 (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100%)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Mês 3: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77 (</a:t>
            </a: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100%)</a:t>
            </a:r>
            <a: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400" b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512" y="332656"/>
            <a:ext cx="849694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pt-BR" sz="3600" dirty="0">
                <a:solidFill>
                  <a:srgbClr val="0000FF"/>
                </a:solidFill>
              </a:rPr>
              <a:t>Objetivos Específicos/Metas/Resultados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3501008"/>
            <a:ext cx="91440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428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692696"/>
            <a:ext cx="8352928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spcAft>
                <a:spcPts val="0"/>
              </a:spcAft>
            </a:pP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2: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a qualidade da atenção às puérperas na unidade de 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saúde.</a:t>
            </a:r>
            <a:endParaRPr lang="pt-BR" sz="2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endParaRPr lang="pt-BR" sz="2400" b="1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24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2.1: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Examinar as mamas em 100% das puérperas cadastradas no Programa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pt-BR" sz="24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(100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    Mês 2: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(100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    Mês 3: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(100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2.2: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Examinar o abdome em 100% das puérperas cadastradas no Programa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pt-BR" sz="24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(100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    Mês 2: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(100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    Mês 3: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(100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  <a:r>
              <a:rPr lang="pt-BR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179512" y="116632"/>
            <a:ext cx="87129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>
              <a:buFont typeface="Wingdings" panose="05000000000000000000" pitchFamily="2" charset="2"/>
              <a:buChar char="v"/>
            </a:pPr>
            <a:r>
              <a:rPr lang="pt-BR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Específicos/Metas/Resultados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6512" y="3959345"/>
            <a:ext cx="91440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584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836712"/>
            <a:ext cx="8496944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540385" algn="just"/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Meta 2.3: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Realizar exame ginecológico em 100% das puérperas cadastradas no Programa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539750" indent="-3175"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Gráfico: Proporção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puérperas que receberam exame ginecológico, na UBS Igarapé da Fortaleza, Santana-AP, 2015.</a:t>
            </a:r>
          </a:p>
          <a:p>
            <a:pPr lvl="0" indent="540385" algn="just">
              <a:lnSpc>
                <a:spcPct val="150000"/>
              </a:lnSpc>
            </a:pP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anose="020B0604020202020204" pitchFamily="34" charset="0"/>
              </a:rPr>
              <a:t>Resultados:</a:t>
            </a:r>
            <a:endParaRPr lang="pt-BR" sz="2400" b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Mês 1: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 (28,6%)     </a:t>
            </a: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Mês 2: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 (50%)     </a:t>
            </a:r>
            <a:endParaRPr lang="pt-BR" sz="2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marL="365760" lvl="0" indent="-283464">
              <a:spcBef>
                <a:spcPts val="600"/>
              </a:spcBef>
              <a:buClr>
                <a:srgbClr val="727CA3"/>
              </a:buClr>
              <a:buSzPct val="80000"/>
            </a:pPr>
            <a:r>
              <a:rPr lang="pt-BR" sz="24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Mês 3: </a:t>
            </a:r>
            <a:r>
              <a:rPr lang="pt-BR" sz="24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 (60%)</a:t>
            </a:r>
            <a: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pt-BR" sz="2800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</a:b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s-ES" sz="22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540385" algn="just">
              <a:lnSpc>
                <a:spcPct val="150000"/>
              </a:lnSpc>
            </a:pP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18864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>
              <a:buFont typeface="Wingdings" panose="05000000000000000000" pitchFamily="2" charset="2"/>
              <a:buChar char="v"/>
            </a:pPr>
            <a:r>
              <a:rPr lang="pt-BR" sz="28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Específicos/Metas/Resultados</a:t>
            </a:r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708920"/>
            <a:ext cx="5760640" cy="3240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610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908720"/>
            <a:ext cx="8352928" cy="7786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2.4: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Avaliar o estado psíquico em 100% das puérperas cadastradas no Programa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pt-BR" sz="24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100%)     Mês 2: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(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100%)     Mês 3: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(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100%)</a:t>
            </a: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</a:t>
            </a: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2.5: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Avaliar intercorrências em 100% das puérperas cadastradas no Programa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pt-BR" sz="20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100%)     Mês 2: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(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100%)     Mês 3: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(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100%)</a:t>
            </a:r>
            <a: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t-BR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400" b="1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2.6: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Prescrever a 100% das puérperas um dos métodos de anticoncepção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Resultados:</a:t>
            </a:r>
            <a:b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100%)     Mês 2: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(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100%)     Mês 3: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(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100%)</a:t>
            </a:r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sz="2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323528" y="116632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>
              <a:buFont typeface="Wingdings" panose="05000000000000000000" pitchFamily="2" charset="2"/>
              <a:buChar char="v"/>
            </a:pPr>
            <a:r>
              <a:rPr lang="pt-BR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Específicos/Metas/Resultados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6512" y="5039465"/>
            <a:ext cx="91440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36512" y="2879225"/>
            <a:ext cx="91440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743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620688"/>
            <a:ext cx="8640960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3: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a adesão das mães ao puerpério. </a:t>
            </a:r>
          </a:p>
          <a:p>
            <a:pPr algn="just"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3.1: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Realizar busca ativa em 100% das puérperas que não realizaram a consulta de puerpério até 30 dias após o parto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lvl="0"/>
            <a:endParaRPr lang="pt-BR" sz="24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(100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    Mês 2: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(100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    Mês 3: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</a:p>
          <a:p>
            <a:pPr lvl="0"/>
            <a:endParaRPr lang="pt-B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4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40385" algn="just">
              <a:spcAft>
                <a:spcPts val="0"/>
              </a:spcAft>
            </a:pP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4: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Melhorar o registro das informações.</a:t>
            </a:r>
          </a:p>
          <a:p>
            <a:pPr algn="just"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4.1: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Manter registro na ficha de acompanhamento do Programa 100% das puérperas. </a:t>
            </a:r>
            <a:endParaRPr lang="pt-BR" sz="24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pt-BR" sz="2400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100%)     Mês 2: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(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100%)     Mês 3: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(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100%)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sz="20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t-BR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pt-BR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116632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>
              <a:buFont typeface="Wingdings" panose="05000000000000000000" pitchFamily="2" charset="2"/>
              <a:buChar char="v"/>
            </a:pPr>
            <a:r>
              <a:rPr lang="pt-BR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Específicos/Metas/Resultados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32226" y="3717032"/>
            <a:ext cx="91440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 smtClean="0"/>
          </a:p>
          <a:p>
            <a:pPr algn="ctr"/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476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51520" y="980728"/>
            <a:ext cx="8640960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Objetivo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5: 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Promover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 saúde das puérperas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5.1: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Orientar 100% das puérperas cadastradas no Programa sobre os cuidados do recém-nascido</a:t>
            </a:r>
            <a:r>
              <a:rPr lang="pt-BR" sz="24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5.2: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Orientar 100% das puérperas cadastradas no Programa sobre aleitamento materno exclusivo.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sz="24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Meta 5.3: </a:t>
            </a:r>
            <a:r>
              <a:rPr lang="pt-BR" sz="2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Orientaremos 100% das puérperas cadastradas no Programa sobre planejamento familiar.</a:t>
            </a:r>
          </a:p>
          <a:p>
            <a:pPr lvl="0"/>
            <a:endParaRPr lang="pt-BR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b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Mês 1: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(100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    Mês 2: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(100</a:t>
            </a:r>
            <a:r>
              <a:rPr lang="pt-BR" sz="2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%)     Mês 3: </a:t>
            </a:r>
            <a:r>
              <a:rPr lang="pt-BR" sz="24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(100%)</a:t>
            </a:r>
          </a:p>
          <a:p>
            <a:pPr lvl="0"/>
            <a:endParaRPr lang="pt-BR" sz="2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endParaRPr lang="pt-BR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251520" y="188640"/>
            <a:ext cx="86409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lvl="0" indent="-571500" algn="ctr">
              <a:buFont typeface="Wingdings" panose="05000000000000000000" pitchFamily="2" charset="2"/>
              <a:buChar char="v"/>
            </a:pPr>
            <a:r>
              <a:rPr lang="pt-BR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Objetivos Específicos/Metas/Resultados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6237312"/>
            <a:ext cx="9144000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612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60648"/>
            <a:ext cx="8229600" cy="778098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340768"/>
            <a:ext cx="8661648" cy="4752528"/>
          </a:xfrm>
          <a:solidFill>
            <a:srgbClr val="FFFFCC"/>
          </a:solidFill>
        </p:spPr>
        <p:txBody>
          <a:bodyPr>
            <a:noAutofit/>
          </a:bodyPr>
          <a:lstStyle/>
          <a:p>
            <a:pPr marL="457200" lvl="1" indent="0" algn="ctr">
              <a:buNone/>
            </a:pPr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</a:t>
            </a:r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intervenção para equipe:</a:t>
            </a:r>
          </a:p>
          <a:p>
            <a:pPr marL="457200" lvl="1" indent="0" algn="just">
              <a:buNone/>
            </a:pPr>
            <a:endParaRPr lang="pt-BR" sz="900" dirty="0" smtClean="0"/>
          </a:p>
          <a:p>
            <a:pPr marL="457200" lvl="1" indent="0" algn="just">
              <a:buNone/>
            </a:pPr>
            <a:endParaRPr lang="pt-BR" sz="900" dirty="0"/>
          </a:p>
          <a:p>
            <a:pPr marL="457200" lvl="1" indent="0" algn="just">
              <a:buNone/>
            </a:pPr>
            <a:endParaRPr lang="pt-BR" sz="900" dirty="0" smtClean="0"/>
          </a:p>
          <a:p>
            <a:pPr marL="457200" lvl="1" indent="0" algn="just">
              <a:buNone/>
            </a:pPr>
            <a:endParaRPr lang="pt-BR" sz="900" dirty="0" smtClean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Promoveu o trabalho em equipe.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Capacitação da equipe e troca de conhecimento.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latin typeface="Arial" pitchFamily="34" charset="0"/>
                <a:cs typeface="Arial" pitchFamily="34" charset="0"/>
              </a:rPr>
              <a:t>Incrementou o número d</a:t>
            </a:r>
            <a:r>
              <a:rPr lang="pt-BR" dirty="0">
                <a:latin typeface="Arial" pitchFamily="34" charset="0"/>
                <a:cs typeface="Arial" pitchFamily="34" charset="0"/>
              </a:rPr>
              <a:t>e</a:t>
            </a:r>
            <a:r>
              <a:rPr lang="pt-BR" dirty="0" smtClean="0">
                <a:latin typeface="Arial" pitchFamily="34" charset="0"/>
                <a:cs typeface="Arial" pitchFamily="34" charset="0"/>
              </a:rPr>
              <a:t> atividades educativas com a comunidade.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Revisou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atribuições de cada </a:t>
            </a: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profissional. </a:t>
            </a:r>
            <a:endParaRPr lang="pt-BR" dirty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</a:pPr>
            <a:r>
              <a:rPr lang="pt-BR" sz="28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    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9484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95536" y="1196752"/>
            <a:ext cx="8373616" cy="5400600"/>
          </a:xfrm>
          <a:solidFill>
            <a:srgbClr val="F0F8FE"/>
          </a:solidFill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da intervenção para o </a:t>
            </a:r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serviço:</a:t>
            </a:r>
            <a:endParaRPr lang="pt-BR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 algn="just">
              <a:buNone/>
            </a:pPr>
            <a:endParaRPr lang="pt-BR" sz="2400" dirty="0"/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Conseguimos oferecer consultas priorizadas para gestantes e puérperas na UBS.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Incrementamos os dias de atendimentos para este grupo.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Organizamos a agendas para atender a demanda espontânea destas usuárias.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Melhoramos a qualidade dos registros.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 do processo de trabalho.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Propiciou melhoria na qualificação da atenção.</a:t>
            </a: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778098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28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</p:txBody>
      </p:sp>
    </p:spTree>
    <p:extLst>
      <p:ext uri="{BB962C8B-B14F-4D97-AF65-F5344CB8AC3E}">
        <p14:creationId xmlns:p14="http://schemas.microsoft.com/office/powerpoint/2010/main" val="18348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7504" y="1268760"/>
            <a:ext cx="8784976" cy="5328592"/>
          </a:xfrm>
          <a:solidFill>
            <a:srgbClr val="FFFFCC"/>
          </a:solidFill>
        </p:spPr>
        <p:txBody>
          <a:bodyPr>
            <a:noAutofit/>
          </a:bodyPr>
          <a:lstStyle/>
          <a:p>
            <a:pPr marL="457200" lvl="1" indent="0" algn="just">
              <a:buNone/>
            </a:pPr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Importância </a:t>
            </a:r>
            <a:r>
              <a:rPr lang="pt-BR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 intervenção para </a:t>
            </a:r>
            <a:r>
              <a:rPr lang="pt-BR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comunidade:</a:t>
            </a:r>
          </a:p>
          <a:p>
            <a:pPr marL="457200" lvl="1" indent="0" algn="just">
              <a:buNone/>
            </a:pPr>
            <a:endParaRPr lang="pt-BR" b="1" dirty="0" smtClean="0">
              <a:solidFill>
                <a:srgbClr val="000099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Incrementou o numero de ações educativas nas comunidades.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Conseguimos envolver  à  comunidade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no trabalho.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Facilitou atenção para um maior numero de gestantes e puérperas da área.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Satisfação das mulheres com a qualidade no atendimento.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Incrementou os conhecimentos da comunidade sobre diferentes temas de saúde.</a:t>
            </a:r>
          </a:p>
          <a:p>
            <a:pPr marL="0" indent="0" algn="just">
              <a:buNone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229600" cy="778098"/>
          </a:xfrm>
        </p:spPr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Discussão</a:t>
            </a:r>
          </a:p>
        </p:txBody>
      </p:sp>
    </p:spTree>
    <p:extLst>
      <p:ext uri="{BB962C8B-B14F-4D97-AF65-F5344CB8AC3E}">
        <p14:creationId xmlns:p14="http://schemas.microsoft.com/office/powerpoint/2010/main" val="85602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-252536" y="620688"/>
            <a:ext cx="9145016" cy="7540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Reflexão crítica sobre o aprendizagem.</a:t>
            </a:r>
          </a:p>
          <a:p>
            <a:pPr lvl="1" algn="just"/>
            <a:endParaRPr lang="pt-BR" sz="28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Ampliei meus conhecimentos sobre o Sistema de Saúde Brasileiro e seu funcionamento.</a:t>
            </a:r>
          </a:p>
          <a:p>
            <a:pPr lvl="1"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Qualifiquei aprendizado da língua portuguesa, com melhoria do vocabulário.</a:t>
            </a:r>
          </a:p>
          <a:p>
            <a:pPr lvl="1" algn="just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Incrementei os conhecimentos da realidade do serviço.</a:t>
            </a: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Melhoramos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os vínculos e integração 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da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equipe de saúde, assim como uma maior interação com a </a:t>
            </a:r>
            <a:r>
              <a:rPr lang="pt-BR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itchFamily="34" charset="0"/>
              </a:rPr>
              <a:t>comunidade.</a:t>
            </a:r>
          </a:p>
          <a:p>
            <a:pPr lvl="1" algn="just"/>
            <a:endParaRPr lang="pt-BR" sz="2400" dirty="0" smtClean="0">
              <a:latin typeface="Arial" panose="020B0604020202020204" pitchFamily="34" charset="0"/>
              <a:ea typeface="Calibri" panose="020F0502020204030204" pitchFamily="34" charset="0"/>
              <a:cs typeface="Arial" pitchFamily="34" charset="0"/>
            </a:endParaRPr>
          </a:p>
          <a:p>
            <a:pPr marL="898525" lvl="0" indent="-342900" algn="just" defTabSz="803275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ensino a distância foi uma experiência nova para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minha vida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mostrou-me que o conhecimento não tem barreiras.</a:t>
            </a:r>
          </a:p>
          <a:p>
            <a:pPr marL="898525" lvl="0" indent="-361950" algn="just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pt-BR" sz="24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  <a:p>
            <a:pPr marL="914400" lvl="1" indent="-457200" algn="just">
              <a:buFont typeface="Arial" panose="020B0604020202020204" pitchFamily="34" charset="0"/>
              <a:buChar char="•"/>
            </a:pPr>
            <a:endParaRPr lang="pt-BR" sz="2800" dirty="0" smtClean="0">
              <a:solidFill>
                <a:srgbClr val="0000CC"/>
              </a:solidFill>
            </a:endParaRPr>
          </a:p>
          <a:p>
            <a:pPr marL="914400" lvl="1" indent="-15875" algn="just">
              <a:buFont typeface="Arial" panose="020B0604020202020204" pitchFamily="34" charset="0"/>
              <a:buChar char="•"/>
            </a:pPr>
            <a:endParaRPr lang="pt-BR" sz="2800" dirty="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103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578211"/>
            <a:ext cx="878497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2400" dirty="0" smtClean="0"/>
              <a:t> </a:t>
            </a:r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r"/>
            <a:endParaRPr lang="pt-BR" sz="2400" dirty="0" smtClean="0">
              <a:latin typeface="Arial" pitchFamily="34" charset="0"/>
              <a:cs typeface="Arial" pitchFamily="34" charset="0"/>
            </a:endParaRPr>
          </a:p>
          <a:p>
            <a:pPr algn="r"/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algn="r"/>
            <a:endParaRPr lang="pt-BR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-36512" y="211867"/>
            <a:ext cx="9217024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 algn="just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Caracterização do Município Santana</a:t>
            </a:r>
          </a:p>
          <a:p>
            <a:pPr marL="118872" algn="just">
              <a:buClr>
                <a:srgbClr val="000099"/>
              </a:buClr>
            </a:pPr>
            <a:endParaRPr lang="pt-BR" sz="29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6660232" y="6453336"/>
            <a:ext cx="24128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400" dirty="0">
                <a:latin typeface="Arial" pitchFamily="34" charset="0"/>
                <a:cs typeface="Arial" pitchFamily="34" charset="0"/>
              </a:rPr>
              <a:t>(Wikipédia/Geografia, 2015)</a:t>
            </a:r>
          </a:p>
        </p:txBody>
      </p:sp>
      <p:graphicFrame>
        <p:nvGraphicFramePr>
          <p:cNvPr id="16" name="Tabela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453746"/>
              </p:ext>
            </p:extLst>
          </p:nvPr>
        </p:nvGraphicFramePr>
        <p:xfrm>
          <a:off x="4761562" y="3429000"/>
          <a:ext cx="3798166" cy="2741915"/>
        </p:xfrm>
        <a:graphic>
          <a:graphicData uri="http://schemas.openxmlformats.org/drawingml/2006/table">
            <a:tbl>
              <a:tblPr/>
              <a:tblGrid>
                <a:gridCol w="1970678"/>
                <a:gridCol w="1827488"/>
              </a:tblGrid>
              <a:tr h="821675">
                <a:tc>
                  <a:txBody>
                    <a:bodyPr/>
                    <a:lstStyle/>
                    <a:p>
                      <a:r>
                        <a:rPr lang="pt-BR" sz="240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 tooltip="Território"/>
                        </a:rPr>
                        <a:t>Área</a:t>
                      </a:r>
                      <a:endParaRPr lang="pt-BR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1 569,404 </a:t>
                      </a:r>
                      <a:r>
                        <a:rPr lang="pt-BR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 tooltip="Quilômetros quadrados"/>
                        </a:rPr>
                        <a:t>km²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884883">
                <a:tc>
                  <a:txBody>
                    <a:bodyPr/>
                    <a:lstStyle/>
                    <a:p>
                      <a:endParaRPr lang="pt-BR" u="none" strike="noStrike" dirty="0" smtClean="0">
                        <a:solidFill>
                          <a:schemeClr val="tx1"/>
                        </a:solidFill>
                        <a:effectLst/>
                        <a:hlinkClick r:id="rId5" tooltip="População"/>
                      </a:endParaRPr>
                    </a:p>
                    <a:p>
                      <a:r>
                        <a:rPr lang="pt-BR" sz="240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 tooltip="População"/>
                        </a:rPr>
                        <a:t>População</a:t>
                      </a:r>
                      <a:endParaRPr lang="pt-BR" sz="24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 </a:t>
                      </a:r>
                    </a:p>
                    <a:p>
                      <a:r>
                        <a:rPr lang="pt-BR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110.565 </a:t>
                      </a:r>
                      <a:r>
                        <a:rPr lang="pt-BR" u="none" strike="noStrike" dirty="0" smtClean="0">
                          <a:solidFill>
                            <a:schemeClr val="tx1"/>
                          </a:solidFill>
                          <a:effectLst/>
                          <a:hlinkClick r:id="rId6" tooltip="População residente"/>
                        </a:rPr>
                        <a:t>hab.</a:t>
                      </a:r>
                      <a:r>
                        <a:rPr lang="pt-BR" dirty="0" smtClean="0">
                          <a:solidFill>
                            <a:schemeClr val="tx1"/>
                          </a:solidFill>
                        </a:rPr>
                        <a:t> - </a:t>
                      </a:r>
                      <a:r>
                        <a:rPr lang="pt-BR" i="1" u="none" strike="noStrike" dirty="0" smtClean="0">
                          <a:solidFill>
                            <a:schemeClr val="tx1"/>
                          </a:solidFill>
                          <a:effectLst/>
                          <a:hlinkClick r:id="rId7" tooltip="IBGE"/>
                        </a:rPr>
                        <a:t>IBGE</a:t>
                      </a:r>
                      <a:r>
                        <a:rPr lang="pt-BR" i="1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pt-BR" i="1" u="none" strike="noStrike" dirty="0" smtClean="0">
                          <a:solidFill>
                            <a:schemeClr val="tx1"/>
                          </a:solidFill>
                          <a:effectLst/>
                          <a:hlinkClick r:id="rId8" tooltip="2015"/>
                        </a:rPr>
                        <a:t>2015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  <a:tr h="957738">
                <a:tc>
                  <a:txBody>
                    <a:bodyPr/>
                    <a:lstStyle/>
                    <a:p>
                      <a:endParaRPr lang="pt-BR" u="none" strike="noStrike" dirty="0" smtClean="0">
                        <a:solidFill>
                          <a:schemeClr val="tx1"/>
                        </a:solidFill>
                        <a:effectLst/>
                        <a:hlinkClick r:id="rId9" tooltip="Densidade populacional"/>
                      </a:endParaRPr>
                    </a:p>
                    <a:p>
                      <a:endParaRPr lang="pt-BR" u="none" strike="noStrike" dirty="0" smtClean="0">
                        <a:solidFill>
                          <a:schemeClr val="tx1"/>
                        </a:solidFill>
                        <a:effectLst/>
                        <a:hlinkClick r:id="rId9" tooltip="Densidade populacional"/>
                      </a:endParaRPr>
                    </a:p>
                    <a:p>
                      <a:r>
                        <a:rPr lang="pt-BR" sz="2400" u="sng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9" tooltip="Densidade populacional"/>
                        </a:rPr>
                        <a:t>Densidade</a:t>
                      </a:r>
                      <a:endParaRPr lang="pt-BR" sz="2400" u="sng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  <a:tc>
                  <a:txBody>
                    <a:bodyPr/>
                    <a:lstStyle/>
                    <a:p>
                      <a:endParaRPr lang="pt-BR" sz="18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pt-BR" sz="1800" dirty="0" smtClean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pt-BR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64.11</a:t>
                      </a:r>
                      <a:r>
                        <a:rPr lang="pt-BR" sz="1800" dirty="0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pt-BR" sz="1800" dirty="0" err="1" smtClean="0">
                          <a:solidFill>
                            <a:srgbClr val="0000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hab</a:t>
                      </a:r>
                      <a:r>
                        <a:rPr lang="pt-BR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pt-BR" sz="180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4" tooltip="Quilômetros quadrados"/>
                        </a:rPr>
                        <a:t>km²</a:t>
                      </a:r>
                      <a:r>
                        <a:rPr lang="pt-BR" sz="18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).</a:t>
                      </a:r>
                      <a:endParaRPr lang="pt-BR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AAAA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9F9F9"/>
                    </a:solidFill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7087"/>
            <a:ext cx="4392488" cy="471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685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051720" y="620688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Próximos Passos</a:t>
            </a:r>
            <a:endParaRPr lang="pt-BR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1701383"/>
            <a:ext cx="8300210" cy="4031873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pt-BR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onsolidar </a:t>
            </a: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incorporação de todas as ações de nosso projeto na rotina de trabalho da </a:t>
            </a:r>
            <a:r>
              <a:rPr lang="pt-BR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UBS.</a:t>
            </a:r>
          </a:p>
          <a:p>
            <a:pPr algn="just"/>
            <a:r>
              <a:rPr lang="pt-BR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algn="just"/>
            <a:endParaRPr lang="pt-BR" sz="32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Implementar </a:t>
            </a:r>
            <a:r>
              <a:rPr lang="pt-BR" sz="3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outro projeto de intervenção que poderia ser melhorar a saúde da criança na nossa unidade de </a:t>
            </a:r>
            <a:r>
              <a:rPr lang="pt-BR" sz="32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saúde. 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82812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395536" y="116632"/>
            <a:ext cx="8208912" cy="67095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b="1" dirty="0" smtClean="0"/>
          </a:p>
          <a:p>
            <a:pPr marL="457200" indent="-457200" algn="ctr">
              <a:buFont typeface="Wingdings" pitchFamily="2" charset="2"/>
              <a:buChar char="v"/>
            </a:pPr>
            <a:r>
              <a:rPr lang="pt-BR" sz="28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Referências Bibliográficas </a:t>
            </a:r>
            <a:endParaRPr lang="pt-BR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/>
              <a:t>  </a:t>
            </a:r>
          </a:p>
          <a:p>
            <a:r>
              <a:rPr lang="pt-BR" sz="2400" dirty="0" smtClean="0"/>
              <a:t>1.</a:t>
            </a:r>
            <a:r>
              <a:rPr lang="pt-BR" sz="2400" dirty="0"/>
              <a:t>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BRASIL. Ministério da Saúde. Secretaria de Atenção à Saúde. Departamento de Atenção Básica. Atenção ao pré-natal de baixo risco. Ministério da Saúde. Secretaria de Atenção à Saúde. Departamento de Atenção Básica. Brasília: Editora do Ministério da Saúde, 2013. 318 p.: il. – (Série A. Normas e Manuais Técnicos) (Cadernos de Atenção Básica, n° 32). Disponível em: &lt;http://189.28.128.100/dab/docs/publicacoes/geral/caderno_atencao_pre_natal_baixo_risco.pdf&gt;.</a:t>
            </a: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IBGE 2014. Instituto Brasileiro de Geografia e Estadística. 2014. Disponível em: 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http://cidades.ibge.gov.br/xtras/perfil.php?codmun</a:t>
            </a:r>
            <a:r>
              <a:rPr lang="pt-PT" sz="2400" dirty="0">
                <a:latin typeface="Arial" panose="020B0604020202020204" pitchFamily="34" charset="0"/>
                <a:cs typeface="Arial" panose="020B0604020202020204" pitchFamily="34" charset="0"/>
              </a:rPr>
              <a:t>.    </a:t>
            </a: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02157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0" y="-3"/>
            <a:ext cx="9240464" cy="685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4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043" y="3429000"/>
            <a:ext cx="4918469" cy="3600400"/>
          </a:xfrm>
          <a:prstGeom prst="rect">
            <a:avLst/>
          </a:prstGeom>
        </p:spPr>
      </p:pic>
      <p:pic>
        <p:nvPicPr>
          <p:cNvPr id="2050" name="Imagen 47" descr="Descrição: C:\Users\NORA\AppData\Local\Microsoft\Windows\Temporary Internet Files\Content.Word\IMG-20150730-WA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684556" cy="3545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Imagen 45" descr="Descrição: C:\Users\NORA\AppData\Local\Microsoft\Windows\Temporary Internet Files\Content.Word\IMG-20150807-WA000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636912"/>
            <a:ext cx="5153025" cy="4221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tângulo 6"/>
          <p:cNvSpPr/>
          <p:nvPr/>
        </p:nvSpPr>
        <p:spPr>
          <a:xfrm>
            <a:off x="0" y="665401"/>
            <a:ext cx="4572000" cy="1323439"/>
          </a:xfrm>
          <a:prstGeom prst="rect">
            <a:avLst/>
          </a:prstGeom>
          <a:solidFill>
            <a:srgbClr val="F0F8FE"/>
          </a:solidFill>
        </p:spPr>
        <p:txBody>
          <a:bodyPr>
            <a:spAutoFit/>
          </a:bodyPr>
          <a:lstStyle/>
          <a:p>
            <a:pPr algn="ctr"/>
            <a:r>
              <a:rPr lang="pt-BR" sz="4000" b="1" dirty="0" smtClean="0">
                <a:solidFill>
                  <a:srgbClr val="0000CC"/>
                </a:solidFill>
              </a:rPr>
              <a:t>Atividades </a:t>
            </a:r>
            <a:r>
              <a:rPr lang="pt-BR" sz="4000" b="1" dirty="0">
                <a:solidFill>
                  <a:srgbClr val="0000CC"/>
                </a:solidFill>
              </a:rPr>
              <a:t>de educação em </a:t>
            </a:r>
            <a:r>
              <a:rPr lang="pt-BR" sz="4000" b="1" dirty="0" smtClean="0">
                <a:solidFill>
                  <a:srgbClr val="0000CC"/>
                </a:solidFill>
              </a:rPr>
              <a:t>saúde</a:t>
            </a:r>
          </a:p>
        </p:txBody>
      </p:sp>
      <p:sp>
        <p:nvSpPr>
          <p:cNvPr id="4" name="Retângulo 3"/>
          <p:cNvSpPr/>
          <p:nvPr/>
        </p:nvSpPr>
        <p:spPr>
          <a:xfrm>
            <a:off x="0" y="0"/>
            <a:ext cx="4572000" cy="665401"/>
          </a:xfrm>
          <a:prstGeom prst="rect">
            <a:avLst/>
          </a:prstGeom>
          <a:solidFill>
            <a:srgbClr val="F0F8FE"/>
          </a:solidFill>
          <a:ln>
            <a:solidFill>
              <a:srgbClr val="F0F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0" y="1971511"/>
            <a:ext cx="4572000" cy="665401"/>
          </a:xfrm>
          <a:prstGeom prst="rect">
            <a:avLst/>
          </a:prstGeom>
          <a:solidFill>
            <a:srgbClr val="F0F8FE"/>
          </a:solidFill>
          <a:ln>
            <a:solidFill>
              <a:srgbClr val="F0F8F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779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9992" y="2321496"/>
            <a:ext cx="4730218" cy="4536504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4499992" y="1938827"/>
            <a:ext cx="4666319" cy="400110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Atendimento à puérpera </a:t>
            </a:r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 UBS.</a:t>
            </a:r>
            <a:endParaRPr lang="pt-BR" sz="2000" b="1" dirty="0">
              <a:solidFill>
                <a:srgbClr val="0000CC"/>
              </a:solidFill>
            </a:endParaRP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856" y="-25005"/>
            <a:ext cx="4525847" cy="4570678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-25855" y="4509120"/>
            <a:ext cx="4525846" cy="400110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pPr algn="ctr"/>
            <a:r>
              <a:rPr lang="pt-BR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Atendimento à</a:t>
            </a:r>
            <a:r>
              <a:rPr lang="pt-BR" sz="20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gestante na UBS</a:t>
            </a:r>
            <a:endParaRPr lang="pt-BR" sz="20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26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8947"/>
            <a:ext cx="9252520" cy="6599093"/>
          </a:xfrm>
          <a:prstGeom prst="rect">
            <a:avLst/>
          </a:prstGeom>
        </p:spPr>
      </p:pic>
      <p:sp>
        <p:nvSpPr>
          <p:cNvPr id="5" name="Retângulo 4"/>
          <p:cNvSpPr/>
          <p:nvPr/>
        </p:nvSpPr>
        <p:spPr>
          <a:xfrm>
            <a:off x="0" y="-27384"/>
            <a:ext cx="9143999" cy="646331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pPr algn="ctr"/>
            <a:r>
              <a:rPr lang="pt-BR" sz="3600" b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Equipe</a:t>
            </a:r>
            <a:endParaRPr lang="pt-BR" sz="36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346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pt-BR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Agradecimentos</a:t>
            </a:r>
            <a:endParaRPr lang="pt-BR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99592" y="1305342"/>
            <a:ext cx="7416824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317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Agradeço a Deus e à Virgem, pelas oportunidades em minha vida.</a:t>
            </a:r>
          </a:p>
          <a:p>
            <a:pPr marL="536575"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Agradeço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ao Ministério de Saúde e a Universidade Federal de Pelotas pela possibilidade de participar neste curso de especialização.</a:t>
            </a:r>
          </a:p>
          <a:p>
            <a:pPr marL="536575" indent="317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minha família pelo incentivo aos estudos, pelo apoio em todos meus sonhos e estar sempre ao meu lado dando força.</a:t>
            </a:r>
          </a:p>
          <a:p>
            <a:pPr marL="536575" indent="317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minha orientadora e </a:t>
            </a:r>
            <a:r>
              <a:rPr lang="pt-BR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co-orientadora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pela preocupação e dedicação.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meu namorado por sua ajuda. </a:t>
            </a:r>
          </a:p>
          <a:p>
            <a:pPr indent="540385" algn="just">
              <a:lnSpc>
                <a:spcPct val="150000"/>
              </a:lnSpc>
              <a:spcAft>
                <a:spcPts val="0"/>
              </a:spcAft>
            </a:pP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minha equipe de trabalho pelo envolvimento na intervenção.</a:t>
            </a:r>
          </a:p>
          <a:p>
            <a:pPr marL="536575" indent="3175" algn="just">
              <a:lnSpc>
                <a:spcPct val="150000"/>
              </a:lnSpc>
              <a:spcAft>
                <a:spcPts val="0"/>
              </a:spcAft>
            </a:pPr>
            <a:r>
              <a:rPr lang="pt-B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pt-B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todos que de alguma maneira contribuíram à realização deste trabalho.</a:t>
            </a:r>
            <a:endParaRPr lang="pt-BR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14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620687"/>
            <a:ext cx="9144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800" b="1" dirty="0"/>
              <a:t>UNIVERSIDADE ABERTA DO SUS</a:t>
            </a:r>
            <a:endParaRPr lang="pt-BR" sz="2800" dirty="0"/>
          </a:p>
          <a:p>
            <a:pPr algn="ctr"/>
            <a:r>
              <a:rPr lang="pt-BR" sz="2800" b="1" dirty="0"/>
              <a:t>UNIVERSIDADE FEDERAL DE PELOTAS</a:t>
            </a:r>
            <a:endParaRPr lang="pt-BR" sz="2800" dirty="0"/>
          </a:p>
          <a:p>
            <a:pPr algn="ctr"/>
            <a:r>
              <a:rPr lang="pt-BR" sz="2800" b="1" dirty="0"/>
              <a:t>Especialização em Saúde da Família</a:t>
            </a:r>
            <a:endParaRPr lang="pt-BR" sz="2800" dirty="0"/>
          </a:p>
          <a:p>
            <a:pPr algn="ctr"/>
            <a:r>
              <a:rPr lang="pt-BR" sz="2800" b="1" dirty="0"/>
              <a:t>Modalidade a Distância</a:t>
            </a:r>
            <a:endParaRPr lang="pt-BR" sz="2800" dirty="0"/>
          </a:p>
          <a:p>
            <a:pPr algn="ctr"/>
            <a:r>
              <a:rPr lang="pt-BR" sz="2800" b="1" dirty="0"/>
              <a:t>Turma </a:t>
            </a:r>
            <a:r>
              <a:rPr lang="pt-BR" sz="2800" b="1" dirty="0" smtClean="0"/>
              <a:t>8</a:t>
            </a:r>
            <a:endParaRPr lang="pt-BR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67" t="18535" r="19167" b="18675"/>
          <a:stretch>
            <a:fillRect/>
          </a:stretch>
        </p:blipFill>
        <p:spPr bwMode="auto">
          <a:xfrm>
            <a:off x="3670025" y="3501008"/>
            <a:ext cx="1771126" cy="17866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tângulo 4"/>
          <p:cNvSpPr/>
          <p:nvPr/>
        </p:nvSpPr>
        <p:spPr>
          <a:xfrm>
            <a:off x="0" y="2867456"/>
            <a:ext cx="9144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/>
              <a:t>Trabalho de Conclusão de Curso</a:t>
            </a:r>
            <a:endParaRPr lang="pt-BR" sz="2400" dirty="0"/>
          </a:p>
          <a:p>
            <a:pPr algn="ctr"/>
            <a:r>
              <a:rPr lang="pt-BR" b="1" dirty="0"/>
              <a:t> </a:t>
            </a:r>
            <a:endParaRPr lang="pt-BR" dirty="0"/>
          </a:p>
        </p:txBody>
      </p:sp>
      <p:sp>
        <p:nvSpPr>
          <p:cNvPr id="2" name="Retângulo 1"/>
          <p:cNvSpPr/>
          <p:nvPr/>
        </p:nvSpPr>
        <p:spPr>
          <a:xfrm>
            <a:off x="107504" y="5589240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4800" dirty="0">
                <a:latin typeface="Arial" pitchFamily="34" charset="0"/>
                <a:cs typeface="Arial" pitchFamily="34" charset="0"/>
              </a:rPr>
              <a:t>Muito </a:t>
            </a:r>
            <a:r>
              <a:rPr lang="pt-BR" sz="4800" dirty="0" smtClean="0">
                <a:latin typeface="Arial" pitchFamily="34" charset="0"/>
                <a:cs typeface="Arial" pitchFamily="34" charset="0"/>
              </a:rPr>
              <a:t>Obrigada!</a:t>
            </a:r>
            <a:endParaRPr lang="pt-BR" sz="48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7836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/>
          <p:cNvSpPr/>
          <p:nvPr/>
        </p:nvSpPr>
        <p:spPr>
          <a:xfrm>
            <a:off x="0" y="217611"/>
            <a:ext cx="91805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 algn="ctr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32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do município Santana</a:t>
            </a:r>
            <a:endParaRPr lang="pt-BR" sz="3200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tângulo 2"/>
          <p:cNvSpPr/>
          <p:nvPr/>
        </p:nvSpPr>
        <p:spPr>
          <a:xfrm>
            <a:off x="7191247" y="6453336"/>
            <a:ext cx="177324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pt-BR" sz="1000" dirty="0">
                <a:latin typeface="Arial" pitchFamily="34" charset="0"/>
                <a:cs typeface="Arial" pitchFamily="34" charset="0"/>
              </a:rPr>
              <a:t>(Wikipédia/Geografia, 2015)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272802" y="1412776"/>
            <a:ext cx="8598396" cy="4955203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É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 município do estado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Amapá.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2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 localizado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sudeste do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estado.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endParaRPr lang="pt-BR" sz="12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início do agrupamento populacional em Ilha de Santana localizada em frente; à margem esquerda do rio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Amazonas. </a:t>
            </a:r>
          </a:p>
          <a:p>
            <a:pPr algn="just">
              <a:spcAft>
                <a:spcPts val="0"/>
              </a:spcAft>
            </a:pPr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 municípios limítrofes ao sudoeste Mazagão, ao nordeste Macapá e ao sudeste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Rio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Amazonas. </a:t>
            </a:r>
            <a:endParaRPr lang="pt-BR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8298985" y="876781"/>
            <a:ext cx="66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99"/>
                </a:solidFill>
              </a:rPr>
              <a:t>cont.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9094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431540" y="1231587"/>
            <a:ext cx="8280920" cy="5293757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pt-BR" sz="28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Sistema de Saúde:</a:t>
            </a:r>
          </a:p>
          <a:p>
            <a:endParaRPr lang="pt-BR" sz="2800" b="1" dirty="0" smtClean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pt-BR" sz="16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total de 10 Unidades Básicas de Saúde (UBS's) com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ESF. </a:t>
            </a:r>
          </a:p>
          <a:p>
            <a:pPr algn="just">
              <a:lnSpc>
                <a:spcPct val="150000"/>
              </a:lnSpc>
            </a:pPr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unidades de saúde ficam em áreas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urbanas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duas em área rural, mais uma equipe volante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atende as áreas 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ribeirinhas. </a:t>
            </a:r>
          </a:p>
          <a:p>
            <a:pPr algn="just"/>
            <a:endParaRPr lang="pt-BR" sz="2800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uas </a:t>
            </a:r>
            <a:r>
              <a:rPr lang="pt-BR" sz="2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equipes de NASF que oferecem atenção para todas </a:t>
            </a:r>
            <a:r>
              <a:rPr lang="pt-BR" sz="2800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UBS´s</a:t>
            </a:r>
            <a:r>
              <a:rPr lang="pt-BR" sz="2800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sz="2800" b="1" dirty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180528" y="211867"/>
            <a:ext cx="92170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1772" indent="-342900" algn="ctr">
              <a:buClr>
                <a:srgbClr val="000099"/>
              </a:buClr>
              <a:buFont typeface="Wingdings" pitchFamily="2" charset="2"/>
              <a:buChar char="v"/>
            </a:pPr>
            <a:r>
              <a:rPr lang="pt-BR" sz="36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pt-BR" sz="36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Caracterização do Município Santana</a:t>
            </a:r>
            <a:endParaRPr lang="pt-BR" sz="36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8226977" y="836712"/>
            <a:ext cx="665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>
                <a:solidFill>
                  <a:srgbClr val="000099"/>
                </a:solidFill>
              </a:rPr>
              <a:t>cont.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91876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260648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pt-BR" sz="36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da Estrutura da UBS</a:t>
            </a:r>
            <a:endParaRPr lang="pt-BR" sz="36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305334" y="1052736"/>
            <a:ext cx="8587146" cy="5607689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pPr marL="457200" lvl="0" indent="-4572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t-BR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É </a:t>
            </a:r>
            <a:r>
              <a:rPr lang="pt-B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urbana </a:t>
            </a:r>
            <a:r>
              <a:rPr lang="pt-BR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 modelo </a:t>
            </a:r>
            <a:r>
              <a:rPr lang="pt-B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atenção é de </a:t>
            </a:r>
            <a:r>
              <a:rPr lang="pt-BR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ESF. </a:t>
            </a:r>
          </a:p>
          <a:p>
            <a:pPr lvl="0" algn="just">
              <a:spcBef>
                <a:spcPct val="20000"/>
              </a:spcBef>
            </a:pPr>
            <a:endParaRPr lang="pt-BR" sz="3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t-BR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Possui o </a:t>
            </a:r>
            <a:r>
              <a:rPr lang="pt-B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de 64 </a:t>
            </a:r>
            <a:r>
              <a:rPr lang="pt-BR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trabalhadores. </a:t>
            </a:r>
          </a:p>
          <a:p>
            <a:pPr lvl="0" algn="just">
              <a:spcBef>
                <a:spcPct val="20000"/>
              </a:spcBef>
            </a:pPr>
            <a:endParaRPr lang="pt-BR" sz="3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t-BR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 </a:t>
            </a:r>
            <a:r>
              <a:rPr lang="pt-B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três ESF compostas por médico, técnica de enfermagem, </a:t>
            </a:r>
            <a:r>
              <a:rPr lang="pt-BR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enfermeira </a:t>
            </a:r>
            <a:r>
              <a:rPr lang="pt-B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os </a:t>
            </a:r>
            <a:r>
              <a:rPr lang="pt-BR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agentes comunitários </a:t>
            </a:r>
            <a:r>
              <a:rPr lang="pt-B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pt-BR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saúde. </a:t>
            </a:r>
          </a:p>
          <a:p>
            <a:pPr lvl="0" algn="just">
              <a:spcBef>
                <a:spcPct val="20000"/>
              </a:spcBef>
            </a:pPr>
            <a:endParaRPr lang="pt-BR" sz="32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ct val="20000"/>
              </a:spcBef>
              <a:buFont typeface="Wingdings" panose="05000000000000000000" pitchFamily="2" charset="2"/>
              <a:buChar char="Ø"/>
            </a:pPr>
            <a:r>
              <a:rPr lang="pt-BR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 médicos </a:t>
            </a:r>
            <a:r>
              <a:rPr lang="pt-B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especialistas em </a:t>
            </a:r>
            <a:r>
              <a:rPr lang="pt-BR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obstetrícia</a:t>
            </a:r>
            <a:r>
              <a:rPr lang="pt-BR" sz="3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32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pediatria e dermatologia.</a:t>
            </a:r>
            <a:endParaRPr lang="pt-BR" sz="3200" b="1" dirty="0" smtClean="0">
              <a:solidFill>
                <a:srgbClr val="000099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700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0" y="116632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pt-BR" sz="40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da ESF </a:t>
            </a:r>
            <a:endParaRPr lang="pt-BR" sz="40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99420" y="2636912"/>
            <a:ext cx="8618657" cy="1200329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Equipe: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um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médico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cinco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ACS, uma enfermeira, uma técnica de enfermagem,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um odontólogo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uma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auxiliar 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odontologia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5" name="Retângulo 4"/>
          <p:cNvSpPr/>
          <p:nvPr/>
        </p:nvSpPr>
        <p:spPr>
          <a:xfrm>
            <a:off x="306316" y="4335487"/>
            <a:ext cx="8610719" cy="461665"/>
          </a:xfrm>
          <a:prstGeom prst="rect">
            <a:avLst/>
          </a:prstGeom>
          <a:solidFill>
            <a:srgbClr val="66FFFF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itchFamily="2" charset="2"/>
              <a:buChar char="Ø"/>
            </a:pPr>
            <a:r>
              <a:rPr lang="pt-BR" sz="2400" dirty="0" smtClean="0">
                <a:latin typeface="Arial" pitchFamily="34" charset="0"/>
                <a:cs typeface="Arial" pitchFamily="34" charset="0"/>
              </a:rPr>
              <a:t>Contamos com um Hospital Geral.</a:t>
            </a:r>
            <a:endParaRPr lang="pt-BR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299420" y="1373867"/>
            <a:ext cx="8593060" cy="830997"/>
          </a:xfrm>
          <a:prstGeom prst="rect">
            <a:avLst/>
          </a:prstGeom>
          <a:solidFill>
            <a:srgbClr val="F0F8FE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USB/ESF: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Igarapé da Fortaleza</a:t>
            </a:r>
          </a:p>
          <a:p>
            <a:pPr marL="361950" indent="-361950"/>
            <a:r>
              <a:rPr lang="pt-BR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População: </a:t>
            </a:r>
            <a:r>
              <a:rPr lang="pt-B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7678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habitantes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- </a:t>
            </a:r>
            <a:r>
              <a:rPr lang="pt-BR" sz="2400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Famílias cadastradas: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1923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299420" y="5325015"/>
            <a:ext cx="8593060" cy="1200329"/>
          </a:xfrm>
          <a:prstGeom prst="rect">
            <a:avLst/>
          </a:prstGeom>
          <a:solidFill>
            <a:srgbClr val="FFFF99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pt-BR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Suporte do </a:t>
            </a:r>
            <a:r>
              <a:rPr lang="pt-BR" sz="24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NASF: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um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sicólogo, uma fonoaudióloga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,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uma nutricionista, uma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ssistente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s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ocial, dois fisioterapeutas, um educador físico.</a:t>
            </a:r>
            <a:endParaRPr lang="pt-B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39552" y="179929"/>
            <a:ext cx="81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buFont typeface="Wingdings" pitchFamily="2" charset="2"/>
              <a:buChar char="v"/>
            </a:pPr>
            <a:r>
              <a:rPr lang="pt-BR" sz="3200" b="1" dirty="0" smtClean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Caracterização das Ações da ESF</a:t>
            </a:r>
            <a:endParaRPr lang="pt-BR" sz="32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tângulo 1"/>
          <p:cNvSpPr/>
          <p:nvPr/>
        </p:nvSpPr>
        <p:spPr>
          <a:xfrm>
            <a:off x="539552" y="1088152"/>
            <a:ext cx="8064896" cy="5509200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pt-BR" sz="3200" b="1" u="sng" dirty="0" smtClean="0">
                <a:latin typeface="Arial" pitchFamily="34" charset="0"/>
                <a:cs typeface="Arial" pitchFamily="34" charset="0"/>
              </a:rPr>
              <a:t>Ações da ESF: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Vacinas;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Pré-natal;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3200" b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Puericulturas;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Atendimentos aos idosos;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Atendimento odontológico;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Atendimento aos hipertensos e diabéticos; </a:t>
            </a:r>
            <a:endParaRPr lang="pt-BR" sz="3200" dirty="0" smtClean="0">
              <a:latin typeface="Arial" pitchFamily="34" charset="0"/>
              <a:cs typeface="Arial" pitchFamily="34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sz="3200" dirty="0" smtClean="0">
                <a:latin typeface="Arial" pitchFamily="34" charset="0"/>
                <a:cs typeface="Arial" pitchFamily="34" charset="0"/>
              </a:rPr>
              <a:t>Atendimento a crianças e adolescentes;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3200" dirty="0">
                <a:latin typeface="Arial" pitchFamily="34" charset="0"/>
                <a:cs typeface="Arial" pitchFamily="34" charset="0"/>
              </a:rPr>
              <a:t>Prevenção dos cânceres de colo de útero e </a:t>
            </a:r>
            <a:r>
              <a:rPr lang="pt-BR" sz="3200" dirty="0" smtClean="0">
                <a:latin typeface="Arial" pitchFamily="34" charset="0"/>
                <a:cs typeface="Arial" pitchFamily="34" charset="0"/>
              </a:rPr>
              <a:t>mama.</a:t>
            </a:r>
            <a:endParaRPr lang="pt-BR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4676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2086</TotalTime>
  <Words>1841</Words>
  <Application>Microsoft Office PowerPoint</Application>
  <PresentationFormat>Apresentação na tela (4:3)</PresentationFormat>
  <Paragraphs>394</Paragraphs>
  <Slides>47</Slides>
  <Notes>4</Notes>
  <HiddenSlides>0</HiddenSlides>
  <MMClips>0</MMClips>
  <ScaleCrop>false</ScaleCrop>
  <HeadingPairs>
    <vt:vector size="8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1</vt:i4>
      </vt:variant>
      <vt:variant>
        <vt:lpstr>Títulos de slides</vt:lpstr>
      </vt:variant>
      <vt:variant>
        <vt:i4>47</vt:i4>
      </vt:variant>
    </vt:vector>
  </HeadingPairs>
  <TitlesOfParts>
    <vt:vector size="54" baseType="lpstr">
      <vt:lpstr>Arial</vt:lpstr>
      <vt:lpstr>Calibri</vt:lpstr>
      <vt:lpstr>Times New Roman</vt:lpstr>
      <vt:lpstr>Wingdings</vt:lpstr>
      <vt:lpstr>Wingdings 2</vt:lpstr>
      <vt:lpstr>Tema do Office</vt:lpstr>
      <vt:lpstr>Gráfico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Objetivo Geral</vt:lpstr>
      <vt:lpstr>Metodologia</vt:lpstr>
      <vt:lpstr>Metodologia</vt:lpstr>
      <vt:lpstr>Metodologia</vt:lpstr>
      <vt:lpstr>Apresentação do PowerPoint</vt:lpstr>
      <vt:lpstr>Objetivos Específicos/Metas </vt:lpstr>
      <vt:lpstr>Apresentação do PowerPoint</vt:lpstr>
      <vt:lpstr>Apresentação do PowerPoint</vt:lpstr>
      <vt:lpstr>    Resultados: Objetivo 2, Meta 2.1.  Gráfico 3: Proporção de gestantes captadas no primeiro trimestre de gestação na UBS Igarapé da Fortaleza, Santana-AP, 2015.  Mês 1: 23 (69,7%) Mês 2: 45 (71,4%) Mês 3: 61 (79,2%) </vt:lpstr>
      <vt:lpstr>Apresentação do PowerPoint</vt:lpstr>
      <vt:lpstr>                    Objetivos Específicos/Metas/Resultados  Meta 2.3 Realizar pelo menos um exame de mamas em 100% das gestantes. Resultados: Mês 1: 33 (100%)     Mês 2: 63 (100%)     Mês 3: 77 (100%)  Meta 2.4 Garantir a 100% das gestantes a solicitação de exames laboratoriais de acordo com protocolo Resultados: Mês 1: 33 (100%)   Mês 2: 63 (100%)     Mês 3: 77 (100%)  Meta 2.5 Garantir a 100% das gestantes a prescrição de sulfato ferroso e ácido fólico conforme protocolo. Resultados: Mês 1: 33 (100%)     Mês 2: 63 (100%)    Mês 3: 77 (100%)  </vt:lpstr>
      <vt:lpstr>Objetivos Específicos/Metas/Resultados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Discussão</vt:lpstr>
      <vt:lpstr>Discussão</vt:lpstr>
      <vt:lpstr>Discussão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Agradecimentos</vt:lpstr>
      <vt:lpstr>Apresentação do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Guilhermina</dc:creator>
  <cp:lastModifiedBy>User</cp:lastModifiedBy>
  <cp:revision>205</cp:revision>
  <dcterms:modified xsi:type="dcterms:W3CDTF">2015-10-23T16:13:08Z</dcterms:modified>
</cp:coreProperties>
</file>