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notesMasterIdLst>
    <p:notesMasterId r:id="rId38"/>
  </p:notesMasterIdLst>
  <p:handoutMasterIdLst>
    <p:handoutMasterId r:id="rId39"/>
  </p:handoutMasterIdLst>
  <p:sldIdLst>
    <p:sldId id="256" r:id="rId3"/>
    <p:sldId id="258" r:id="rId4"/>
    <p:sldId id="257" r:id="rId5"/>
    <p:sldId id="307" r:id="rId6"/>
    <p:sldId id="259" r:id="rId7"/>
    <p:sldId id="260" r:id="rId8"/>
    <p:sldId id="261" r:id="rId9"/>
    <p:sldId id="31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1" r:id="rId20"/>
    <p:sldId id="272" r:id="rId21"/>
    <p:sldId id="273" r:id="rId22"/>
    <p:sldId id="274" r:id="rId23"/>
    <p:sldId id="303" r:id="rId24"/>
    <p:sldId id="302" r:id="rId25"/>
    <p:sldId id="304" r:id="rId26"/>
    <p:sldId id="305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30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67F23-8B52-4BD4-A2D7-4D6AC8A3E949}" type="datetimeFigureOut">
              <a:rPr lang="pt-BR" smtClean="0"/>
              <a:t>15/09/2015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2D418-FA2C-4169-AD2F-9B8A5220E2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259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875B7-55C7-4475-BA15-09D9E626F5B3}" type="datetimeFigureOut">
              <a:rPr lang="pt-BR" smtClean="0"/>
              <a:pPr/>
              <a:t>15/09/2015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B590-7332-4F2B-9AA0-0E647D6882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652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B590-7332-4F2B-9AA0-0E647D6882F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822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noProof="0" smtClean="0"/>
              <a:t>Clique para editar o título mestre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8AFF7C-F867-47A5-A5D6-B869F3F878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A9599-0176-4E17-A64B-871DFD22D38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90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D5BD7-7725-4411-9163-2FE7FED9FE4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846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112922-3878-4FDB-9853-A335B5547C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961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886476-B954-4B1E-9DF5-481646F40D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70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partes de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AE3176-5A9C-4BDA-96FC-B91C059C0C6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737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74EBCA-3CBF-4F82-AA96-C2EA8B4282C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686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ítulo e 2 partes d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425F65-E9DB-458C-BB6C-1FEC1301B2D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21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45A1E-A6EC-4D42-8907-0FBE827253D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5C775-B2E5-4F79-919E-7B96ED7D70F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4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5E1E1-3258-4A8B-97C3-0E144C8739D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185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5F965-AFC3-47DD-B434-E83E514790A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55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DB8F7-2FFB-452E-8D34-0A043723BE3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4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84D88-1C1F-4131-98F8-D14D359E15D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64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A0C32-F088-4996-B54F-CB4D2EE0F04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37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701BA-954A-45BE-861A-6A98BDAFD1E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0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556E0FE-1F5E-4A37-819F-4393DDD66E6A}" type="slidenum">
              <a:rPr lang="pt-BR"/>
              <a:pPr/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7504" y="110584"/>
            <a:ext cx="88569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- Turma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85720" y="2928934"/>
            <a:ext cx="8642702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pt-BR" sz="2400" b="1" dirty="0" smtClean="0"/>
              <a:t>Melhoria da Atenção aos Usuários com Hipertensão Arterial Sistêmica e/ou Diabetes Mellitus, na UBS Maria de Fátima do Nascimento, Agua Nova/RN.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0006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Especializando: Martha Sarmiento Olivera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Orientador: Sérgio Vinicius Cardoso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Miranda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28662" y="285728"/>
            <a:ext cx="753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Quadro 6"/>
          <p:cNvSpPr/>
          <p:nvPr/>
        </p:nvSpPr>
        <p:spPr bwMode="auto">
          <a:xfrm>
            <a:off x="494934" y="1440538"/>
            <a:ext cx="3219731" cy="1944787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Cobertura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152 (24%)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DM     35 (19%)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2792" y="9246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 da Intervenção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089829" y="1842259"/>
            <a:ext cx="496960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Divulgação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Programa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Projeto.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Rastreamento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 população com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risco.</a:t>
            </a:r>
          </a:p>
          <a:p>
            <a:pPr marL="342900" indent="-342900">
              <a:buFontTx/>
              <a:buChar char="-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das visitas domiciliares, busca ativa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faltosos a consulta.</a:t>
            </a:r>
          </a:p>
          <a:p>
            <a:pPr marL="342900" indent="-342900">
              <a:buFontTx/>
              <a:buChar char="-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tividades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promoção e prevenção em saúde.</a:t>
            </a: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Participação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ativa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todos os integrantes da equipe de ESF nas ações. 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Sensibilização da comunidade com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estas doenças.</a:t>
            </a:r>
          </a:p>
          <a:p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Quadro 10"/>
          <p:cNvSpPr/>
          <p:nvPr/>
        </p:nvSpPr>
        <p:spPr bwMode="auto">
          <a:xfrm>
            <a:off x="323528" y="4352915"/>
            <a:ext cx="3391137" cy="2088232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kumimoji="0" lang="pt-BR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307(65,9%)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DM    91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(79,1%)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1469" y="3795711"/>
            <a:ext cx="3323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da Intervenção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em curva para a esquerda 15"/>
          <p:cNvSpPr/>
          <p:nvPr/>
        </p:nvSpPr>
        <p:spPr bwMode="auto">
          <a:xfrm rot="17863701">
            <a:off x="3933506" y="1077090"/>
            <a:ext cx="504056" cy="798957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Seta em curva para a esquerda 17"/>
          <p:cNvSpPr/>
          <p:nvPr/>
        </p:nvSpPr>
        <p:spPr bwMode="auto">
          <a:xfrm rot="2850403">
            <a:off x="3866401" y="5986757"/>
            <a:ext cx="504056" cy="654043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8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5" y="2606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1 : Ampliar a cobertura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Hipertensos e/ou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dos Hipertensos da área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45152"/>
            <a:ext cx="6912768" cy="34081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1556792"/>
            <a:ext cx="705678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98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(21%).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Segundo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209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(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44,8%).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Terceiro mês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307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usuários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(65,9%).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421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504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1 : Ampliar a cobertura a Hipertensos e/ou Diabéticos.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área de abrangência.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7504" y="1664595"/>
            <a:ext cx="885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34 usuários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diabéticos (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29,6%).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usuários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(55,7%).</a:t>
            </a:r>
          </a:p>
          <a:p>
            <a:pPr algn="just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Terceiro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91 usuários (79,1%).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976210"/>
            <a:ext cx="6624736" cy="34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8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33265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 </a:t>
            </a:r>
          </a:p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Indicadores de qualidade.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ndulado 6"/>
          <p:cNvSpPr/>
          <p:nvPr/>
        </p:nvSpPr>
        <p:spPr bwMode="auto">
          <a:xfrm>
            <a:off x="323528" y="1461930"/>
            <a:ext cx="3168352" cy="2520280"/>
          </a:xfrm>
          <a:prstGeom prst="wave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</a:t>
            </a:r>
            <a:r>
              <a:rPr kumimoji="0" lang="pt-BR" sz="240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aseline="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qualidade deficientes</a:t>
            </a:r>
            <a:r>
              <a:rPr lang="pt-BR" sz="2400" i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pt-BR" sz="2400" i="1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dobrada 8"/>
          <p:cNvSpPr/>
          <p:nvPr/>
        </p:nvSpPr>
        <p:spPr bwMode="auto">
          <a:xfrm>
            <a:off x="2843808" y="1333730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Seta para baixo 10"/>
          <p:cNvSpPr/>
          <p:nvPr/>
        </p:nvSpPr>
        <p:spPr bwMode="auto">
          <a:xfrm>
            <a:off x="5522134" y="1924260"/>
            <a:ext cx="504056" cy="64807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Nuvem 11"/>
          <p:cNvSpPr/>
          <p:nvPr/>
        </p:nvSpPr>
        <p:spPr bwMode="auto">
          <a:xfrm>
            <a:off x="5460013" y="984442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4510821" y="2721950"/>
            <a:ext cx="4384082" cy="910043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 clinico HAS 100%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 100%.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827585" y="4867696"/>
            <a:ext cx="8067318" cy="887576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Prescrição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medicamentos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98,9%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pt-BR" sz="24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100%DM</a:t>
            </a:r>
            <a:endParaRPr lang="pt-BR" sz="24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1475656" y="5895979"/>
            <a:ext cx="7232480" cy="846028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odontológica HAS 100% e DM 100%.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464985" y="3781611"/>
            <a:ext cx="4384082" cy="918036"/>
          </a:xfrm>
          <a:prstGeom prst="roundRect">
            <a:avLst/>
          </a:prstGeom>
          <a:solidFill>
            <a:schemeClr val="tx2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Exames complementares HAS 85,9% DM 80,1%.</a:t>
            </a:r>
          </a:p>
        </p:txBody>
      </p:sp>
    </p:spTree>
    <p:extLst>
      <p:ext uri="{BB962C8B-B14F-4D97-AF65-F5344CB8AC3E}">
        <p14:creationId xmlns:p14="http://schemas.microsoft.com/office/powerpoint/2010/main" val="2599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9512" y="26064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2.1 e 2.2: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12" name="Pergaminho horizontal 11"/>
          <p:cNvSpPr/>
          <p:nvPr/>
        </p:nvSpPr>
        <p:spPr bwMode="auto">
          <a:xfrm>
            <a:off x="395536" y="1988840"/>
            <a:ext cx="3528392" cy="2736304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98, 209 e 307 hipertensos respectivamente</a:t>
            </a:r>
            <a:endParaRPr lang="pt-BR" sz="2400" dirty="0">
              <a:solidFill>
                <a:srgbClr val="000000"/>
              </a:solidFill>
            </a:endParaRPr>
          </a:p>
        </p:txBody>
      </p:sp>
      <p:sp>
        <p:nvSpPr>
          <p:cNvPr id="6" name="Pergaminho horizontal 5"/>
          <p:cNvSpPr/>
          <p:nvPr/>
        </p:nvSpPr>
        <p:spPr bwMode="auto">
          <a:xfrm>
            <a:off x="5220072" y="3176972"/>
            <a:ext cx="3168352" cy="3096344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34, 64 e 91 diabéticos respectivamente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8640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diabéticos.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2.3 e 2.4: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realização de exames complementares em dia de acordo com o protocolo.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2285992"/>
            <a:ext cx="4320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80 HAS (81,6%).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mês 181 (86,6%).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mês 275 (89,6%).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716016" y="2285992"/>
            <a:ext cx="417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25 DM (73,5%).</a:t>
            </a:r>
          </a:p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52 (81,3%).</a:t>
            </a:r>
          </a:p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mês 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(85,7%).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45024"/>
            <a:ext cx="4320480" cy="288032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645024"/>
            <a:ext cx="403244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550" y="1886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2.5 e 2.6: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 para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02" y="3861048"/>
            <a:ext cx="4410536" cy="26642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32902" y="2276872"/>
            <a:ext cx="4555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(99,0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%). Segundo mês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208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99,5%).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mês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98,4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%).</a:t>
            </a:r>
          </a:p>
          <a:p>
            <a:endParaRPr lang="pt-BR" sz="2400" dirty="0"/>
          </a:p>
        </p:txBody>
      </p:sp>
      <p:sp>
        <p:nvSpPr>
          <p:cNvPr id="5" name="Pergaminho horizontal 4"/>
          <p:cNvSpPr/>
          <p:nvPr/>
        </p:nvSpPr>
        <p:spPr bwMode="auto">
          <a:xfrm>
            <a:off x="5724128" y="2492896"/>
            <a:ext cx="3024336" cy="3168352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34, 64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respectivamente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41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88640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na atenção a hipertensos e diabéticos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2.7 e 2.8: Realizar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avaliação da necessidade de atendimento odontológico em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cadastrados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Explosão 2 4"/>
          <p:cNvSpPr/>
          <p:nvPr/>
        </p:nvSpPr>
        <p:spPr bwMode="auto">
          <a:xfrm>
            <a:off x="179512" y="2420888"/>
            <a:ext cx="4464496" cy="4032448"/>
          </a:xfrm>
          <a:prstGeom prst="irregularSeal2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98, 209 e 307 hipertensos respectivamente</a:t>
            </a:r>
            <a:endParaRPr lang="pt-BR" dirty="0"/>
          </a:p>
        </p:txBody>
      </p:sp>
      <p:sp>
        <p:nvSpPr>
          <p:cNvPr id="6" name="Explosão 2 5"/>
          <p:cNvSpPr/>
          <p:nvPr/>
        </p:nvSpPr>
        <p:spPr bwMode="auto">
          <a:xfrm>
            <a:off x="4644008" y="2247922"/>
            <a:ext cx="4499992" cy="4269433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34, 64 e 91 diabéticos respectivamente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1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95536" y="18864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38151" y="188640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ndulado 10"/>
          <p:cNvSpPr/>
          <p:nvPr/>
        </p:nvSpPr>
        <p:spPr bwMode="auto">
          <a:xfrm>
            <a:off x="407697" y="1084550"/>
            <a:ext cx="3312369" cy="2592288"/>
          </a:xfrm>
          <a:prstGeom prst="wave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Antes da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 indicadores de adesão deficientes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dobrada 11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Nuvem 12"/>
          <p:cNvSpPr/>
          <p:nvPr/>
        </p:nvSpPr>
        <p:spPr bwMode="auto">
          <a:xfrm>
            <a:off x="5508104" y="650305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4" name="Seta para baixo 13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4067944" y="2459244"/>
            <a:ext cx="4968552" cy="3666666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Organização do trabalho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 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das visitas domiciliares e busca ativa de faltosos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para a esquerda 15"/>
          <p:cNvSpPr/>
          <p:nvPr/>
        </p:nvSpPr>
        <p:spPr bwMode="auto">
          <a:xfrm>
            <a:off x="3753972" y="6125910"/>
            <a:ext cx="978408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245536" y="5637798"/>
            <a:ext cx="3468547" cy="97622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100 % de faltosos a consulta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37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57148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3: Melhorar a adesão de hipertensos e/ou diabéticos ao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3.1 e 3.2: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Buscar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faltosos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às consultas na unidade de saúde conforme a periodicidade recomendada.</a:t>
            </a:r>
          </a:p>
        </p:txBody>
      </p:sp>
      <p:sp>
        <p:nvSpPr>
          <p:cNvPr id="2" name="Pergaminho horizontal 1"/>
          <p:cNvSpPr/>
          <p:nvPr/>
        </p:nvSpPr>
        <p:spPr bwMode="auto">
          <a:xfrm rot="21417618">
            <a:off x="756153" y="3065616"/>
            <a:ext cx="2664230" cy="2808312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98, 209 e 307 hipertensos respectivamente</a:t>
            </a:r>
            <a:endParaRPr lang="pt-BR" sz="2000" dirty="0"/>
          </a:p>
        </p:txBody>
      </p:sp>
      <p:sp>
        <p:nvSpPr>
          <p:cNvPr id="3" name="Pergaminho horizontal 2"/>
          <p:cNvSpPr/>
          <p:nvPr/>
        </p:nvSpPr>
        <p:spPr bwMode="auto">
          <a:xfrm rot="21422693">
            <a:off x="5435904" y="3087474"/>
            <a:ext cx="2670444" cy="2854928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34, 64 e 91 diabéticos respectivamente</a:t>
            </a:r>
            <a:endParaRPr lang="pt-B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71736" y="428604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00034" y="192880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– DM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cima 5"/>
          <p:cNvSpPr/>
          <p:nvPr/>
        </p:nvSpPr>
        <p:spPr bwMode="auto">
          <a:xfrm>
            <a:off x="2571736" y="1643050"/>
            <a:ext cx="720080" cy="122413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86116" y="2071678"/>
            <a:ext cx="3204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Morbimortalidade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ta em curva para a esquerda 8"/>
          <p:cNvSpPr/>
          <p:nvPr/>
        </p:nvSpPr>
        <p:spPr bwMode="auto">
          <a:xfrm>
            <a:off x="6715140" y="2428868"/>
            <a:ext cx="864096" cy="1118414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00430" y="2928934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 na Atenção Básica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ta à esquerda, à direita e acima 10"/>
          <p:cNvSpPr/>
          <p:nvPr/>
        </p:nvSpPr>
        <p:spPr bwMode="auto">
          <a:xfrm rot="10800000">
            <a:off x="3786182" y="3929066"/>
            <a:ext cx="2274938" cy="864096"/>
          </a:xfrm>
          <a:prstGeom prst="leftRigh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43636" y="392906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57290" y="392906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357422" y="4857760"/>
            <a:ext cx="525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Evitar Complicações e sequelas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eta em curva para a direita 14"/>
          <p:cNvSpPr/>
          <p:nvPr/>
        </p:nvSpPr>
        <p:spPr bwMode="auto">
          <a:xfrm>
            <a:off x="1331640" y="5000636"/>
            <a:ext cx="864096" cy="1164668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25054" y="5836925"/>
            <a:ext cx="6696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à saúde e à qualidade de vida.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243327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registro da informação insuficientes (não controle, registros inadequados).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067944" y="2459244"/>
            <a:ext cx="4968552" cy="2481924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Organização do trabalho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equipe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Definição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atribuições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Monitoramento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semanal 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pPr marL="342900" indent="-342900">
              <a:buFontTx/>
              <a:buChar char="-"/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8100392" y="5034754"/>
            <a:ext cx="597792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251520" y="5493454"/>
            <a:ext cx="7776864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99,4% para HAS e 100 % para DM no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egistro da informação e ficha de acompanhamento.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4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2352" y="371073"/>
            <a:ext cx="8678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informações.                                                                                            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4.1 e 4.2: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2" y="3789040"/>
            <a:ext cx="4712616" cy="26561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2393902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Primeiro mês 97 HAS  (99,0%). Segundo mês 208 (99,5%).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mês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306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99,7%).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Pergaminho horizontal 4"/>
          <p:cNvSpPr/>
          <p:nvPr/>
        </p:nvSpPr>
        <p:spPr bwMode="auto">
          <a:xfrm>
            <a:off x="5868144" y="2168860"/>
            <a:ext cx="3042406" cy="3492388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34, 64 e 91 diabéticos respectivamente</a:t>
            </a:r>
            <a:endParaRPr lang="pt-B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2001224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avaliação de risco cardiovascular não se realizava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067944" y="2459244"/>
            <a:ext cx="4968552" cy="2913972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Capacitações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Prioridade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atendimento aos usuários  de alto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Ajuste do tempo médio das consultas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Atribuições dos membros da equipe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948264" y="1659604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6973602" y="5461537"/>
            <a:ext cx="813816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03548" y="5733256"/>
            <a:ext cx="6264696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atingir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da avaliação do riso cardiovascular.</a:t>
            </a:r>
          </a:p>
        </p:txBody>
      </p:sp>
    </p:spTree>
    <p:extLst>
      <p:ext uri="{BB962C8B-B14F-4D97-AF65-F5344CB8AC3E}">
        <p14:creationId xmlns:p14="http://schemas.microsoft.com/office/powerpoint/2010/main" val="16653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57148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5: Mapear hipertensos e diabéticos de risco para doença cardiovascular.                                     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5.1 e 5.2: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diabéticos cadastrados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unidade de saúde.</a:t>
            </a:r>
          </a:p>
        </p:txBody>
      </p:sp>
      <p:sp>
        <p:nvSpPr>
          <p:cNvPr id="5" name="Explosão 1 4"/>
          <p:cNvSpPr/>
          <p:nvPr/>
        </p:nvSpPr>
        <p:spPr bwMode="auto">
          <a:xfrm>
            <a:off x="428596" y="2708920"/>
            <a:ext cx="3855372" cy="3888432"/>
          </a:xfrm>
          <a:prstGeom prst="irregularSeal1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98, 209 e 307 hipertensos respectivamente</a:t>
            </a:r>
            <a:endParaRPr lang="pt-BR" dirty="0"/>
          </a:p>
        </p:txBody>
      </p:sp>
      <p:sp>
        <p:nvSpPr>
          <p:cNvPr id="8" name="Explosão 2 7"/>
          <p:cNvSpPr/>
          <p:nvPr/>
        </p:nvSpPr>
        <p:spPr bwMode="auto">
          <a:xfrm>
            <a:off x="4572000" y="2510472"/>
            <a:ext cx="4357718" cy="3870856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Atingimos o 100% os três meses com 34, 64 e 91 diabéticos respectivamente</a:t>
            </a:r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47864" y="3326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dobrada 5"/>
          <p:cNvSpPr/>
          <p:nvPr/>
        </p:nvSpPr>
        <p:spPr bwMode="auto">
          <a:xfrm>
            <a:off x="3133112" y="984778"/>
            <a:ext cx="2304256" cy="57606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51520" y="1715808"/>
            <a:ext cx="3384376" cy="156917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da intervenção indicadores de promoção de saúde insuficientes </a:t>
            </a:r>
          </a:p>
        </p:txBody>
      </p:sp>
      <p:sp>
        <p:nvSpPr>
          <p:cNvPr id="10" name="Nuvem 9"/>
          <p:cNvSpPr/>
          <p:nvPr/>
        </p:nvSpPr>
        <p:spPr bwMode="auto">
          <a:xfrm>
            <a:off x="5580112" y="610834"/>
            <a:ext cx="3384376" cy="936104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800" dirty="0" smtClean="0">
                <a:solidFill>
                  <a:srgbClr val="DADADA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Intervenção</a:t>
            </a:r>
          </a:p>
        </p:txBody>
      </p:sp>
      <p:sp>
        <p:nvSpPr>
          <p:cNvPr id="11" name="Retângulo de cantos arredondados 10"/>
          <p:cNvSpPr/>
          <p:nvPr/>
        </p:nvSpPr>
        <p:spPr bwMode="auto">
          <a:xfrm>
            <a:off x="4499992" y="2495368"/>
            <a:ext cx="4464496" cy="2507491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Alimentação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saudável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Prática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de atividade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física</a:t>
            </a: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Riscos do tabagismo 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Higiene bucal </a:t>
            </a: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para baixo 11"/>
          <p:cNvSpPr/>
          <p:nvPr/>
        </p:nvSpPr>
        <p:spPr bwMode="auto">
          <a:xfrm>
            <a:off x="6480212" y="1660608"/>
            <a:ext cx="504056" cy="72109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13" name="Seta dobrada 12"/>
          <p:cNvSpPr/>
          <p:nvPr/>
        </p:nvSpPr>
        <p:spPr bwMode="auto">
          <a:xfrm rot="10800000">
            <a:off x="6973602" y="5461537"/>
            <a:ext cx="813816" cy="9361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mtClean="0">
              <a:solidFill>
                <a:srgbClr val="FFFFFF"/>
              </a:solidFill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1050863" y="5661248"/>
            <a:ext cx="5652628" cy="864096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Logramos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e atingir o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dos usuários</a:t>
            </a:r>
          </a:p>
        </p:txBody>
      </p:sp>
    </p:spTree>
    <p:extLst>
      <p:ext uri="{BB962C8B-B14F-4D97-AF65-F5344CB8AC3E}">
        <p14:creationId xmlns:p14="http://schemas.microsoft.com/office/powerpoint/2010/main" val="8185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28596" y="571480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Promover a saúde de hipertensos e diabéticos</a:t>
            </a:r>
          </a:p>
          <a:p>
            <a:pPr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 e 6.2: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diabéticos cadastrados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Pergaminho horizontal 4"/>
          <p:cNvSpPr/>
          <p:nvPr/>
        </p:nvSpPr>
        <p:spPr bwMode="auto">
          <a:xfrm>
            <a:off x="611560" y="3140968"/>
            <a:ext cx="3240360" cy="3528392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98, 209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respectivamente.</a:t>
            </a:r>
          </a:p>
        </p:txBody>
      </p:sp>
      <p:sp>
        <p:nvSpPr>
          <p:cNvPr id="6" name="Pergaminho horizontal 5"/>
          <p:cNvSpPr/>
          <p:nvPr/>
        </p:nvSpPr>
        <p:spPr bwMode="auto">
          <a:xfrm>
            <a:off x="5436096" y="2276872"/>
            <a:ext cx="3168352" cy="3312368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34, 64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 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0112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85720" y="714356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6.3 e 6.4: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hipertensos e diabéticos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3" name="Pergaminho horizontal 2"/>
          <p:cNvSpPr/>
          <p:nvPr/>
        </p:nvSpPr>
        <p:spPr bwMode="auto">
          <a:xfrm>
            <a:off x="467544" y="2924944"/>
            <a:ext cx="3096344" cy="3528393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98, 209 e 307 hipertensos respectivamente.</a:t>
            </a:r>
          </a:p>
        </p:txBody>
      </p:sp>
      <p:sp>
        <p:nvSpPr>
          <p:cNvPr id="7" name="Pergaminho horizontal 6"/>
          <p:cNvSpPr/>
          <p:nvPr/>
        </p:nvSpPr>
        <p:spPr bwMode="auto">
          <a:xfrm>
            <a:off x="5148064" y="2708920"/>
            <a:ext cx="3168352" cy="3240360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34, 64 e 91 diabéticos 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300206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596" y="71435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6.5 e 6.6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Garantir orientação sobre os riscos do tabagismo a 100% dos hipertensos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 diabéticos 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2" name="Pergaminho horizontal 1"/>
          <p:cNvSpPr/>
          <p:nvPr/>
        </p:nvSpPr>
        <p:spPr bwMode="auto">
          <a:xfrm>
            <a:off x="539552" y="2780928"/>
            <a:ext cx="3096344" cy="3240360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98, 209 e 307 hipertensos respectivamente.</a:t>
            </a:r>
          </a:p>
        </p:txBody>
      </p:sp>
      <p:sp>
        <p:nvSpPr>
          <p:cNvPr id="3" name="Pergaminho horizontal 2"/>
          <p:cNvSpPr/>
          <p:nvPr/>
        </p:nvSpPr>
        <p:spPr bwMode="auto">
          <a:xfrm>
            <a:off x="5580112" y="2284016"/>
            <a:ext cx="3024336" cy="3233216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34, 64 e 91 diabéticos 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12558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7158" y="92867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diabéticos</a:t>
            </a:r>
          </a:p>
          <a:p>
            <a:pPr lvl="0" algn="just"/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 e 6.8: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</a:t>
            </a:r>
            <a:r>
              <a:rPr lang="pt-BR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hipertensos e diabéticos </a:t>
            </a:r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cadastrados.</a:t>
            </a:r>
          </a:p>
        </p:txBody>
      </p:sp>
      <p:sp>
        <p:nvSpPr>
          <p:cNvPr id="2" name="Pergaminho horizontal 1"/>
          <p:cNvSpPr/>
          <p:nvPr/>
        </p:nvSpPr>
        <p:spPr bwMode="auto">
          <a:xfrm>
            <a:off x="611560" y="2708920"/>
            <a:ext cx="3096344" cy="3384376"/>
          </a:xfrm>
          <a:prstGeom prst="horizontalScroll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98, 209 e 307 hipertensos respectivamente.</a:t>
            </a:r>
          </a:p>
        </p:txBody>
      </p:sp>
      <p:sp>
        <p:nvSpPr>
          <p:cNvPr id="3" name="Pergaminho horizontal 2"/>
          <p:cNvSpPr/>
          <p:nvPr/>
        </p:nvSpPr>
        <p:spPr bwMode="auto">
          <a:xfrm>
            <a:off x="5364088" y="2348880"/>
            <a:ext cx="3168352" cy="3312368"/>
          </a:xfrm>
          <a:prstGeom prst="horizontalScroll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 ao 100% os três meses com 34, 64 e 91 diabéticos  respectivamente.</a:t>
            </a:r>
          </a:p>
        </p:txBody>
      </p:sp>
    </p:spTree>
    <p:extLst>
      <p:ext uri="{BB962C8B-B14F-4D97-AF65-F5344CB8AC3E}">
        <p14:creationId xmlns:p14="http://schemas.microsoft.com/office/powerpoint/2010/main" val="28742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802" y="285728"/>
            <a:ext cx="300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Nuvem 13"/>
          <p:cNvSpPr/>
          <p:nvPr/>
        </p:nvSpPr>
        <p:spPr bwMode="auto">
          <a:xfrm>
            <a:off x="107504" y="1121669"/>
            <a:ext cx="2535669" cy="1592951"/>
          </a:xfrm>
          <a:prstGeom prst="cloud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de cantos arredondados 14"/>
          <p:cNvSpPr/>
          <p:nvPr/>
        </p:nvSpPr>
        <p:spPr bwMode="auto">
          <a:xfrm>
            <a:off x="3143240" y="1857364"/>
            <a:ext cx="1275964" cy="504056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Equipe</a:t>
            </a: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428596" y="3929066"/>
            <a:ext cx="1265120" cy="456246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81941" y="5517232"/>
            <a:ext cx="2016224" cy="45529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</a:p>
        </p:txBody>
      </p:sp>
      <p:sp>
        <p:nvSpPr>
          <p:cNvPr id="24" name="Retângulo de cantos arredondados 23"/>
          <p:cNvSpPr/>
          <p:nvPr/>
        </p:nvSpPr>
        <p:spPr bwMode="auto">
          <a:xfrm>
            <a:off x="4786314" y="1357298"/>
            <a:ext cx="4104456" cy="165618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capacitada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organizada, unida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do processo de trabalho.</a:t>
            </a:r>
          </a:p>
          <a:p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 bwMode="auto">
          <a:xfrm>
            <a:off x="2000232" y="3286124"/>
            <a:ext cx="6946140" cy="16075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Agendamentos mais organizados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Acolhimento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Qualidade 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definição da função de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profissional</a:t>
            </a: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cobertura e adesão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de cantos arredondados 25"/>
          <p:cNvSpPr/>
          <p:nvPr/>
        </p:nvSpPr>
        <p:spPr bwMode="auto">
          <a:xfrm>
            <a:off x="2527176" y="5072074"/>
            <a:ext cx="6437313" cy="150019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conhecimento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HAS e DM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relacionamento com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participação nas ações de saúde. 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Satisfação com a qualidade nos atendimentos. </a:t>
            </a:r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92926" y="332656"/>
            <a:ext cx="396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AGUA NOVA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51920" y="1142984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pertencente ao estado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Grande do Norte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Localizado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na mesorregião Oeste Potiguar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região é predominante semiárido, de altas temperaturas com poucas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chuvas.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Atividade econômica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agricultura (milho e feijão).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Baixa disponibilidade de agua produto da seca.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3.064 habitantes de acordo com dados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 IBGE.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urrais Novos está localizado em: Bra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26" y="1340769"/>
            <a:ext cx="2786082" cy="2088232"/>
          </a:xfrm>
          <a:prstGeom prst="rect">
            <a:avLst/>
          </a:prstGeom>
          <a:noFill/>
        </p:spPr>
      </p:pic>
      <p:pic>
        <p:nvPicPr>
          <p:cNvPr id="9" name="Espaço Reservado para Conteúdo 3" descr="Localização de Água Nova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26" y="4005064"/>
            <a:ext cx="2853351" cy="222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urrais Novos está localizado em: Bras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26" y="1340768"/>
            <a:ext cx="2786082" cy="2088232"/>
          </a:xfrm>
          <a:prstGeom prst="rect">
            <a:avLst/>
          </a:prstGeom>
          <a:noFill/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894300"/>
            <a:ext cx="72008" cy="13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3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ão 1 4"/>
          <p:cNvSpPr/>
          <p:nvPr/>
        </p:nvSpPr>
        <p:spPr bwMode="auto">
          <a:xfrm>
            <a:off x="214282" y="1500174"/>
            <a:ext cx="4248472" cy="3888432"/>
          </a:xfrm>
          <a:prstGeom prst="irregularSeal1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Intervenção incorporada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à rotina do serviços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 bwMode="auto">
          <a:xfrm>
            <a:off x="4714876" y="404664"/>
            <a:ext cx="4176464" cy="6264696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que pretendemos</a:t>
            </a:r>
            <a:r>
              <a:rPr lang="pt-BR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pt-BR" sz="24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Alcançar 100% da cobertura dos usuários portadores de HAS e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Estender a intervenção a todas as equipes da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Desenvolver outros projetos.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Ampliar o trabalho de sensibilização da comunidade em quanto a priorização da atenção destes usuários em especial os de alto risco.</a:t>
            </a: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4282" y="214290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sobre o processo de aprendizagem </a:t>
            </a:r>
            <a:endParaRPr lang="pt-BR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 bwMode="auto">
          <a:xfrm>
            <a:off x="347192" y="1089108"/>
            <a:ext cx="4032448" cy="56522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Expectativas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-Troca de conhecimentos e experiências com profissionais e aquisição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novos conhecimentos, atitudes e praticas.</a:t>
            </a:r>
            <a:endParaRPr lang="pt-BR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-Acionar sobre os </a:t>
            </a: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problemas de saúde da minha comunidade para melhorar o estado de saúde e qualidade de vida da população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-Conhecer  </a:t>
            </a: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objetivos, princípios e diretrizes do SUS no Brasil,</a:t>
            </a:r>
            <a:r>
              <a:rPr kumimoji="0" lang="pt-BR" sz="22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tendo como base a APS.</a:t>
            </a:r>
            <a:endParaRPr kumimoji="0" lang="pt-BR" sz="22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 bwMode="auto">
          <a:xfrm>
            <a:off x="4716016" y="1089108"/>
            <a:ext cx="4104456" cy="56522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Significado e aprendizado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-Proporcionou a inserção num processo pedagógico reflexivo e dinâmico, com espaços de discussão e analise.   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Maior interação com a equipe de ESF, secretaria</a:t>
            </a:r>
            <a:r>
              <a:rPr kumimoji="0" lang="pt-BR" sz="22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saúde, gestores municipais e comunidade.</a:t>
            </a:r>
            <a:endParaRPr kumimoji="0" lang="pt-BR" sz="2200" b="0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-Usar o raciocínio clinico para a toma de decisões com formação humanista.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pt-BR" sz="2200" b="0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Contribuir à atenção</a:t>
            </a:r>
            <a:r>
              <a:rPr kumimoji="0" lang="pt-BR" sz="22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integral </a:t>
            </a:r>
            <a:r>
              <a:rPr kumimoji="0" lang="pt-BR" sz="2200" b="0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nossa população</a:t>
            </a:r>
            <a:endParaRPr kumimoji="0" lang="pt-BR" sz="2200" b="0" i="0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C:\Users\Natasha\Downloads\NASF Agua Nova, odontologo, secretaria, enfremera y direct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77615" cy="251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 descr="C:\Users\Natasha\Pictures\fisioterapeuta en visita domicilares a pacientes com HAS com secuelas de AC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000500" cy="2526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C:\Users\Natasha\Pictures\actividad educativa sobre Tabaquismo\otros AC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" y="3429000"/>
            <a:ext cx="3852228" cy="278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 descr="C:\Users\Natasha\Pictures\palestra grupo de hiperdi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71" y="3533140"/>
            <a:ext cx="3903345" cy="2676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29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:\Users\Natasha\Pictures\Reunião com grupo de Hiperd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3923030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C:\Users\Natasha\Pictures\GRUPO DE HIPERDIA\otra con educador fisic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5566"/>
            <a:ext cx="4104456" cy="268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Natasha\Pictures\GRUPO DE HIPERDIA\promocion de atividade fisic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923030" cy="274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Natasha\Pictures\GRUPO DE HIPERDIA\actividade fisica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3"/>
            <a:ext cx="4176464" cy="2742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30884"/>
            <a:ext cx="1928794" cy="12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79512" y="1700808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</a:rPr>
              <a:t>Fé na vida, fé no homem, 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fé no que virá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Nós podemos tudo, nós podemos 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mais</a:t>
            </a:r>
          </a:p>
          <a:p>
            <a:r>
              <a:rPr lang="pt-BR" sz="4000" dirty="0" smtClean="0">
                <a:solidFill>
                  <a:srgbClr val="FF0000"/>
                </a:solidFill>
              </a:rPr>
              <a:t>Vamos lá fazer o que será.</a:t>
            </a:r>
          </a:p>
          <a:p>
            <a:endParaRPr lang="pt-BR" sz="4000" dirty="0">
              <a:solidFill>
                <a:srgbClr val="FF0000"/>
              </a:solidFill>
            </a:endParaRPr>
          </a:p>
          <a:p>
            <a:pPr algn="r"/>
            <a:r>
              <a:rPr lang="pt-BR" sz="4000" dirty="0" smtClean="0">
                <a:solidFill>
                  <a:srgbClr val="FF0000"/>
                </a:solidFill>
              </a:rPr>
              <a:t>Gonzaguinha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48015" y="2967335"/>
            <a:ext cx="6647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MUITO OBRIGADA</a:t>
            </a:r>
            <a:endParaRPr lang="pt-BR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4798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779912" y="1142984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problemas de saúde:  doenças crônicas não transmissíveis (HAS, DM), infecções respiratórias, doenças virais, Dengue entre outras.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Principais fatores de risco: alcoolismo, excesso consumo de sal, gordura e dependência de drogas psicotrópicas.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UBS urbana: infraestrutura física ótima, com Equipe de Saúde da Família.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1268760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67944" y="332656"/>
            <a:ext cx="39494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 smtClean="0">
                <a:ln w="0"/>
                <a:solidFill>
                  <a:srgbClr val="FFFF00"/>
                </a:solidFill>
              </a:rPr>
              <a:t>Situação de Saúde</a:t>
            </a:r>
            <a:endParaRPr lang="pt-BR" sz="3600" b="0" cap="none" spc="0" dirty="0">
              <a:ln w="0"/>
              <a:solidFill>
                <a:srgbClr val="FFFF00"/>
              </a:solidFill>
              <a:effectLst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903783"/>
            <a:ext cx="2952327" cy="21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71670" y="28572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UBS Maria de Fátima do Nascimento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dobrada para cima 4"/>
          <p:cNvSpPr/>
          <p:nvPr/>
        </p:nvSpPr>
        <p:spPr bwMode="auto">
          <a:xfrm rot="10800000">
            <a:off x="899592" y="428604"/>
            <a:ext cx="1029202" cy="1128188"/>
          </a:xfrm>
          <a:prstGeom prst="bentUpArrow">
            <a:avLst>
              <a:gd name="adj1" fmla="val 25000"/>
              <a:gd name="adj2" fmla="val 25549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Seta dobrada para cima 6"/>
          <p:cNvSpPr/>
          <p:nvPr/>
        </p:nvSpPr>
        <p:spPr bwMode="auto">
          <a:xfrm rot="10800000" flipH="1">
            <a:off x="6751572" y="428603"/>
            <a:ext cx="1060788" cy="1128189"/>
          </a:xfrm>
          <a:prstGeom prst="bentUpArrow">
            <a:avLst>
              <a:gd name="adj1" fmla="val 25000"/>
              <a:gd name="adj2" fmla="val 19846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8" name="Seta para baixo 7"/>
          <p:cNvSpPr/>
          <p:nvPr/>
        </p:nvSpPr>
        <p:spPr bwMode="auto">
          <a:xfrm>
            <a:off x="4178664" y="1207621"/>
            <a:ext cx="638360" cy="52384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05656" y="169925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ESF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9840" y="1731469"/>
            <a:ext cx="4400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recepção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espera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vacinação.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triagem.</a:t>
            </a:r>
          </a:p>
          <a:p>
            <a:pPr marL="342900" indent="-342900">
              <a:buFontTx/>
              <a:buChar char="-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Sala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curativo.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observação.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Dois consultórios (médico e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de enfermagem)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esterilização.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Farmácia.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Sala de reuniões.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Consultório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odontologia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  Copa/cozinha.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Banheiros.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1556792"/>
            <a:ext cx="3886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Modelo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atenção centrado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Estratégia de Saúde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Família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ESF composta pela  médica, enfermeira, técnica de enfermagem, 5 ACS, equipe odontológico (cirurgião-dentista e ASB)</a:t>
            </a:r>
          </a:p>
          <a:p>
            <a:pPr marL="342900" indent="-342900">
              <a:buFontTx/>
              <a:buChar char="-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NASF ( nutricionista, assistente social, educador físico, Fisioterapeuta)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75656" y="575682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Ação Programática de usuários portadores de HAS e DM antes da intervenção.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75656" y="1848307"/>
            <a:ext cx="6552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Baixa Cobertura.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 qualidade dos atendimentos.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Deficientes registros.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de má qualidade.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Baixa adesão.</a:t>
            </a:r>
          </a:p>
          <a:p>
            <a:pPr marL="457200" indent="-457200">
              <a:buAutoNum type="arabicPeriod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Insuficientes ações de promoção e prevenção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ta em curva para a direita 15"/>
          <p:cNvSpPr/>
          <p:nvPr/>
        </p:nvSpPr>
        <p:spPr bwMode="auto">
          <a:xfrm>
            <a:off x="323528" y="575682"/>
            <a:ext cx="1152128" cy="227725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7" name="Seta para a esquerda e para cima 6"/>
          <p:cNvSpPr/>
          <p:nvPr/>
        </p:nvSpPr>
        <p:spPr bwMode="auto">
          <a:xfrm rot="16200000">
            <a:off x="5370773" y="1478100"/>
            <a:ext cx="2938961" cy="3384376"/>
          </a:xfrm>
          <a:prstGeom prst="leftUpArrow">
            <a:avLst>
              <a:gd name="adj1" fmla="val 9889"/>
              <a:gd name="adj2" fmla="val 11818"/>
              <a:gd name="adj3" fmla="val 103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310" y="4901014"/>
            <a:ext cx="3231160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00298" y="150017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 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2780928"/>
            <a:ext cx="8247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Melhorar a atenção aos usuários com Hipertensão Arterial Sistêmica e/ou Diabetes Mellitus, na área de abrangência da UBS </a:t>
            </a:r>
            <a:r>
              <a:rPr lang="pt-BR" sz="2800" dirty="0" smtClean="0"/>
              <a:t>Maria de Fátima do Nascimento, </a:t>
            </a:r>
            <a:r>
              <a:rPr lang="pt-BR" sz="2800" dirty="0"/>
              <a:t>município de </a:t>
            </a:r>
            <a:r>
              <a:rPr lang="pt-BR" sz="2800" dirty="0" smtClean="0"/>
              <a:t>Agua Nova/RN.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58981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4664"/>
            <a:ext cx="3987130" cy="963251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 bwMode="auto">
          <a:xfrm>
            <a:off x="2713137" y="2842084"/>
            <a:ext cx="3384376" cy="1080120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>
                <a:solidFill>
                  <a:srgbClr val="000000"/>
                </a:solidFill>
              </a:rPr>
              <a:t>Monitoramento e avaliação</a:t>
            </a:r>
          </a:p>
        </p:txBody>
      </p:sp>
      <p:sp>
        <p:nvSpPr>
          <p:cNvPr id="6" name="Elipse 5"/>
          <p:cNvSpPr/>
          <p:nvPr/>
        </p:nvSpPr>
        <p:spPr bwMode="auto">
          <a:xfrm>
            <a:off x="5076056" y="4008637"/>
            <a:ext cx="3096343" cy="1368152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>
                <a:solidFill>
                  <a:srgbClr val="000000"/>
                </a:solidFill>
              </a:rPr>
              <a:t>Organização e Gestão dos serviços</a:t>
            </a:r>
          </a:p>
        </p:txBody>
      </p:sp>
      <p:sp>
        <p:nvSpPr>
          <p:cNvPr id="7" name="Elipse 6"/>
          <p:cNvSpPr/>
          <p:nvPr/>
        </p:nvSpPr>
        <p:spPr bwMode="auto">
          <a:xfrm>
            <a:off x="539552" y="3861048"/>
            <a:ext cx="3240360" cy="1202432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>
                <a:solidFill>
                  <a:srgbClr val="000000"/>
                </a:solidFill>
              </a:rPr>
              <a:t>Qualificação </a:t>
            </a:r>
            <a:r>
              <a:rPr lang="pt-BR" sz="2400" dirty="0">
                <a:solidFill>
                  <a:srgbClr val="000000"/>
                </a:solidFill>
              </a:rPr>
              <a:t>da pratica clinica 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2915816" y="5229200"/>
            <a:ext cx="2880320" cy="1224136"/>
          </a:xfrm>
          <a:prstGeom prst="ellipse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>
                <a:solidFill>
                  <a:srgbClr val="000000"/>
                </a:solidFill>
              </a:rPr>
              <a:t>Engajamento público</a:t>
            </a:r>
          </a:p>
        </p:txBody>
      </p:sp>
      <p:sp>
        <p:nvSpPr>
          <p:cNvPr id="10" name="Estrela de 8 pontas 9"/>
          <p:cNvSpPr/>
          <p:nvPr/>
        </p:nvSpPr>
        <p:spPr bwMode="auto">
          <a:xfrm>
            <a:off x="323528" y="1367915"/>
            <a:ext cx="2592288" cy="1220563"/>
          </a:xfrm>
          <a:prstGeom prst="star8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Intervenção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 smtClean="0">
                <a:solidFill>
                  <a:srgbClr val="000000"/>
                </a:solidFill>
              </a:rPr>
              <a:t>12 semanas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11" name="Estrela de 8 pontas 10"/>
          <p:cNvSpPr/>
          <p:nvPr/>
        </p:nvSpPr>
        <p:spPr bwMode="auto">
          <a:xfrm>
            <a:off x="5940152" y="836712"/>
            <a:ext cx="2952328" cy="2736304"/>
          </a:xfrm>
          <a:prstGeom prst="star8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rPr>
              <a:t>Usuários hipertensos e diabéticos com 20 anos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rPr>
              <a:t> ou mais residentes no território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14678" y="21429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</a:t>
            </a:r>
            <a:endParaRPr lang="pt-B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de cantos arredondados 15"/>
          <p:cNvSpPr/>
          <p:nvPr/>
        </p:nvSpPr>
        <p:spPr bwMode="auto">
          <a:xfrm>
            <a:off x="356114" y="965519"/>
            <a:ext cx="4863957" cy="136815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Caderno de Atenção Básica # 36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(Estratégia para o cuidado para a pessoa com Diabetes)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 bwMode="auto">
          <a:xfrm>
            <a:off x="3659028" y="1993172"/>
            <a:ext cx="4850077" cy="136815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BR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Caderno de Atenção Básica # </a:t>
            </a: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</a:t>
            </a:r>
            <a:r>
              <a:rPr lang="pt-BR" sz="2400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(Estratégia para o cuidado para a pessoa com </a:t>
            </a:r>
            <a:r>
              <a:rPr lang="pt-BR" sz="2400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HAS)</a:t>
            </a:r>
            <a:endParaRPr lang="pt-BR" sz="2400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de cantos arredondados 17"/>
          <p:cNvSpPr/>
          <p:nvPr/>
        </p:nvSpPr>
        <p:spPr bwMode="auto">
          <a:xfrm>
            <a:off x="4792198" y="3314922"/>
            <a:ext cx="4045760" cy="136815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Fichas de atendimento individual. </a:t>
            </a:r>
          </a:p>
        </p:txBody>
      </p:sp>
      <p:sp>
        <p:nvSpPr>
          <p:cNvPr id="19" name="Retângulo de cantos arredondados 18"/>
          <p:cNvSpPr/>
          <p:nvPr/>
        </p:nvSpPr>
        <p:spPr bwMode="auto">
          <a:xfrm>
            <a:off x="4572000" y="4458109"/>
            <a:ext cx="3960440" cy="136815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Prontuários clínicos da UBS</a:t>
            </a:r>
          </a:p>
        </p:txBody>
      </p:sp>
      <p:sp>
        <p:nvSpPr>
          <p:cNvPr id="20" name="Retângulo de cantos arredondados 19"/>
          <p:cNvSpPr/>
          <p:nvPr/>
        </p:nvSpPr>
        <p:spPr bwMode="auto">
          <a:xfrm>
            <a:off x="3879498" y="5490370"/>
            <a:ext cx="4409136" cy="1028907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Ficha de espelho disponibilizada pelo curso</a:t>
            </a:r>
          </a:p>
        </p:txBody>
      </p:sp>
      <p:sp>
        <p:nvSpPr>
          <p:cNvPr id="21" name="Retângulo de cantos arredondados 20"/>
          <p:cNvSpPr/>
          <p:nvPr/>
        </p:nvSpPr>
        <p:spPr bwMode="auto">
          <a:xfrm>
            <a:off x="370624" y="5142185"/>
            <a:ext cx="3531728" cy="1368152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Planilha de coleta de dados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disponibilizada pelo curso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uisevac_tp06088442">
  <a:themeElements>
    <a:clrScheme name="cruisevac_tp06088442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ruisevac_tp0608844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cruisevac_tp06088442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uisevac_tp06088442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743105-3794-492C-8756-11E3B39FE0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slides Cruzeiro de férias</Template>
  <TotalTime>2541</TotalTime>
  <Words>1868</Words>
  <Application>Microsoft Office PowerPoint</Application>
  <PresentationFormat>Apresentação na tela (4:3)</PresentationFormat>
  <Paragraphs>232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Tahoma</vt:lpstr>
      <vt:lpstr>Wingdings</vt:lpstr>
      <vt:lpstr>cruisevac_tp06088442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Computador</dc:creator>
  <cp:lastModifiedBy>Natasha</cp:lastModifiedBy>
  <cp:revision>247</cp:revision>
  <dcterms:created xsi:type="dcterms:W3CDTF">2015-08-06T20:39:55Z</dcterms:created>
  <dcterms:modified xsi:type="dcterms:W3CDTF">2015-09-15T22:59:14Z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TC060884421046</vt:lpwstr>
  </property>
</Properties>
</file>