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4" r:id="rId3"/>
    <p:sldId id="257" r:id="rId4"/>
    <p:sldId id="258" r:id="rId5"/>
    <p:sldId id="259" r:id="rId6"/>
    <p:sldId id="280" r:id="rId7"/>
    <p:sldId id="260" r:id="rId8"/>
    <p:sldId id="281" r:id="rId9"/>
    <p:sldId id="263" r:id="rId10"/>
    <p:sldId id="264" r:id="rId11"/>
    <p:sldId id="282" r:id="rId12"/>
    <p:sldId id="265" r:id="rId13"/>
    <p:sldId id="283" r:id="rId14"/>
    <p:sldId id="266" r:id="rId15"/>
    <p:sldId id="269" r:id="rId16"/>
    <p:sldId id="267" r:id="rId17"/>
    <p:sldId id="268" r:id="rId18"/>
    <p:sldId id="270" r:id="rId19"/>
    <p:sldId id="271" r:id="rId20"/>
    <p:sldId id="272" r:id="rId21"/>
    <p:sldId id="273" r:id="rId22"/>
    <p:sldId id="274" r:id="rId23"/>
    <p:sldId id="275" r:id="rId24"/>
    <p:sldId id="286" r:id="rId25"/>
    <p:sldId id="276" r:id="rId26"/>
    <p:sldId id="279" r:id="rId27"/>
    <p:sldId id="285" r:id="rId28"/>
    <p:sldId id="277" r:id="rId29"/>
    <p:sldId id="278" r:id="rId30"/>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Estilo Cl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enhum Estilo, Grade de Tabe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enhum Estilo, Nenhuma Grad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0" d="100"/>
          <a:sy n="90" d="100"/>
        </p:scale>
        <p:origin x="-58" y="413"/>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charts/_rels/chart1.xml.rels><?xml version="1.0" encoding="UTF-8" standalone="yes"?>
<Relationships xmlns="http://schemas.openxmlformats.org/package/2006/relationships"><Relationship Id="rId1" Type="http://schemas.openxmlformats.org/officeDocument/2006/relationships/oleObject" Target="file:///C:\Users\Marina\Downloads\Planilha%20Coleta%20de%20Dados%20final-martim-%20formatada%20(1).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Marina\Downloads\Planilha%20Coleta%20de%20Dados%20final-martim-%20formatada%20(1).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0849069097634496"/>
          <c:y val="8.5213712384789128E-2"/>
          <c:w val="0.85849155468238125"/>
          <c:h val="0.78243110236220459"/>
        </c:manualLayout>
      </c:layout>
      <c:barChart>
        <c:barDir val="col"/>
        <c:grouping val="clustered"/>
        <c:varyColors val="0"/>
        <c:ser>
          <c:idx val="0"/>
          <c:order val="0"/>
          <c:tx>
            <c:strRef>
              <c:f>'[Planilha Coleta de Dados final-martim- formatada (1).xls]Indicadores'!$C$5</c:f>
              <c:strCache>
                <c:ptCount val="1"/>
                <c:pt idx="0">
                  <c:v>Proporção de mulheres entre 25 e 64 anos com exame em dia para detecção precoce do câncer de colo de útero</c:v>
                </c:pt>
              </c:strCache>
            </c:strRef>
          </c:tx>
          <c:spPr>
            <a:gradFill rotWithShape="0">
              <a:gsLst>
                <a:gs pos="0">
                  <a:srgbClr val="9BC1FF"/>
                </a:gs>
                <a:gs pos="100000">
                  <a:srgbClr val="3F80CD"/>
                </a:gs>
              </a:gsLst>
              <a:lin ang="5400000"/>
            </a:gradFill>
            <a:ln w="25400">
              <a:noFill/>
            </a:ln>
            <a:effectLst>
              <a:outerShdw dist="35921" dir="2700000" algn="br">
                <a:srgbClr val="000000"/>
              </a:outerShdw>
            </a:effectLst>
          </c:spPr>
          <c:invertIfNegative val="0"/>
          <c:dLbls>
            <c:showLegendKey val="0"/>
            <c:showVal val="1"/>
            <c:showCatName val="0"/>
            <c:showSerName val="0"/>
            <c:showPercent val="0"/>
            <c:showBubbleSize val="0"/>
            <c:showLeaderLines val="0"/>
          </c:dLbls>
          <c:cat>
            <c:strRef>
              <c:f>'[Planilha Coleta de Dados final-martim- formatada (1).xls]Indicadores'!$D$4:$G$4</c:f>
              <c:strCache>
                <c:ptCount val="4"/>
                <c:pt idx="0">
                  <c:v>Mês 1</c:v>
                </c:pt>
                <c:pt idx="1">
                  <c:v>Mês 2</c:v>
                </c:pt>
                <c:pt idx="2">
                  <c:v>Mês 3</c:v>
                </c:pt>
                <c:pt idx="3">
                  <c:v>Mês 4</c:v>
                </c:pt>
              </c:strCache>
            </c:strRef>
          </c:cat>
          <c:val>
            <c:numRef>
              <c:f>'[Planilha Coleta de Dados final-martim- formatada (1).xls]Indicadores'!$D$5:$G$5</c:f>
              <c:numCache>
                <c:formatCode>0.0%</c:formatCode>
                <c:ptCount val="4"/>
                <c:pt idx="0">
                  <c:v>0.12457142857142862</c:v>
                </c:pt>
                <c:pt idx="1">
                  <c:v>0.25028571428571428</c:v>
                </c:pt>
                <c:pt idx="2">
                  <c:v>0.37371428571428628</c:v>
                </c:pt>
                <c:pt idx="3">
                  <c:v>0.48342857142857193</c:v>
                </c:pt>
              </c:numCache>
            </c:numRef>
          </c:val>
        </c:ser>
        <c:dLbls>
          <c:showLegendKey val="0"/>
          <c:showVal val="0"/>
          <c:showCatName val="0"/>
          <c:showSerName val="0"/>
          <c:showPercent val="0"/>
          <c:showBubbleSize val="0"/>
        </c:dLbls>
        <c:gapWidth val="150"/>
        <c:axId val="58436224"/>
        <c:axId val="58499456"/>
      </c:barChart>
      <c:catAx>
        <c:axId val="58436224"/>
        <c:scaling>
          <c:orientation val="minMax"/>
        </c:scaling>
        <c:delete val="0"/>
        <c:axPos val="b"/>
        <c:numFmt formatCode="General" sourceLinked="1"/>
        <c:majorTickMark val="out"/>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58499456"/>
        <c:crosses val="autoZero"/>
        <c:auto val="1"/>
        <c:lblAlgn val="ctr"/>
        <c:lblOffset val="100"/>
        <c:noMultiLvlLbl val="0"/>
      </c:catAx>
      <c:valAx>
        <c:axId val="58499456"/>
        <c:scaling>
          <c:orientation val="minMax"/>
          <c:max val="1"/>
          <c:min val="0"/>
        </c:scaling>
        <c:delete val="0"/>
        <c:axPos val="l"/>
        <c:majorGridlines>
          <c:spPr>
            <a:ln w="3175">
              <a:solidFill>
                <a:srgbClr val="808080"/>
              </a:solidFill>
              <a:prstDash val="solid"/>
            </a:ln>
          </c:spPr>
        </c:majorGridlines>
        <c:numFmt formatCode="0.0%" sourceLinked="1"/>
        <c:majorTickMark val="out"/>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58436224"/>
        <c:crosses val="autoZero"/>
        <c:crossBetween val="between"/>
        <c:majorUnit val="0.1"/>
      </c:valAx>
      <c:spPr>
        <a:solidFill>
          <a:srgbClr val="FFFFFF"/>
        </a:solidFill>
        <a:ln w="25400">
          <a:noFill/>
        </a:ln>
      </c:spPr>
    </c:plotArea>
    <c:plotVisOnly val="1"/>
    <c:dispBlanksAs val="gap"/>
    <c:showDLblsOverMax val="0"/>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pt-B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0"/>
        <c:ser>
          <c:idx val="0"/>
          <c:order val="0"/>
          <c:tx>
            <c:strRef>
              <c:f>'[Planilha Coleta de Dados final-martim- formatada (1).xls]Indicadores'!$C$10</c:f>
              <c:strCache>
                <c:ptCount val="1"/>
                <c:pt idx="0">
                  <c:v>Proporção de mulheres entre 50 e 69 anos com exame em dia para detecção precoce de câncer de mama</c:v>
                </c:pt>
              </c:strCache>
            </c:strRef>
          </c:tx>
          <c:spPr>
            <a:gradFill rotWithShape="0">
              <a:gsLst>
                <a:gs pos="0">
                  <a:srgbClr val="9BC1FF"/>
                </a:gs>
                <a:gs pos="100000">
                  <a:srgbClr val="3F80CD"/>
                </a:gs>
              </a:gsLst>
              <a:lin ang="5400000"/>
            </a:gradFill>
            <a:ln w="25400">
              <a:noFill/>
            </a:ln>
            <a:effectLst>
              <a:outerShdw dist="35921" dir="2700000" algn="br">
                <a:srgbClr val="000000"/>
              </a:outerShdw>
            </a:effectLst>
          </c:spPr>
          <c:invertIfNegative val="0"/>
          <c:dLbls>
            <c:showLegendKey val="0"/>
            <c:showVal val="1"/>
            <c:showCatName val="0"/>
            <c:showSerName val="0"/>
            <c:showPercent val="0"/>
            <c:showBubbleSize val="0"/>
            <c:showLeaderLines val="0"/>
          </c:dLbls>
          <c:cat>
            <c:strRef>
              <c:f>'[Planilha Coleta de Dados final-martim- formatada (1).xls]Indicadores'!$D$9:$G$9</c:f>
              <c:strCache>
                <c:ptCount val="4"/>
                <c:pt idx="0">
                  <c:v>Mês 1</c:v>
                </c:pt>
                <c:pt idx="1">
                  <c:v>Mês 2</c:v>
                </c:pt>
                <c:pt idx="2">
                  <c:v>Mês 3</c:v>
                </c:pt>
                <c:pt idx="3">
                  <c:v>Mês 4</c:v>
                </c:pt>
              </c:strCache>
            </c:strRef>
          </c:cat>
          <c:val>
            <c:numRef>
              <c:f>'[Planilha Coleta de Dados final-martim- formatada (1).xls]Indicadores'!$D$10:$G$10</c:f>
              <c:numCache>
                <c:formatCode>0.0%</c:formatCode>
                <c:ptCount val="4"/>
                <c:pt idx="0">
                  <c:v>0.11670480549199093</c:v>
                </c:pt>
                <c:pt idx="1">
                  <c:v>0.26086956521739157</c:v>
                </c:pt>
                <c:pt idx="2">
                  <c:v>0.40045766590389065</c:v>
                </c:pt>
                <c:pt idx="3">
                  <c:v>0.51716247139588101</c:v>
                </c:pt>
              </c:numCache>
            </c:numRef>
          </c:val>
        </c:ser>
        <c:dLbls>
          <c:showLegendKey val="0"/>
          <c:showVal val="0"/>
          <c:showCatName val="0"/>
          <c:showSerName val="0"/>
          <c:showPercent val="0"/>
          <c:showBubbleSize val="0"/>
        </c:dLbls>
        <c:gapWidth val="150"/>
        <c:axId val="60309504"/>
        <c:axId val="60311040"/>
      </c:barChart>
      <c:catAx>
        <c:axId val="60309504"/>
        <c:scaling>
          <c:orientation val="minMax"/>
        </c:scaling>
        <c:delete val="0"/>
        <c:axPos val="b"/>
        <c:numFmt formatCode="General" sourceLinked="1"/>
        <c:majorTickMark val="out"/>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60311040"/>
        <c:crosses val="autoZero"/>
        <c:auto val="1"/>
        <c:lblAlgn val="ctr"/>
        <c:lblOffset val="100"/>
        <c:noMultiLvlLbl val="0"/>
      </c:catAx>
      <c:valAx>
        <c:axId val="60311040"/>
        <c:scaling>
          <c:orientation val="minMax"/>
          <c:max val="1"/>
          <c:min val="0"/>
        </c:scaling>
        <c:delete val="0"/>
        <c:axPos val="l"/>
        <c:majorGridlines>
          <c:spPr>
            <a:ln w="3175">
              <a:solidFill>
                <a:srgbClr val="808080"/>
              </a:solidFill>
              <a:prstDash val="solid"/>
            </a:ln>
          </c:spPr>
        </c:majorGridlines>
        <c:numFmt formatCode="0.0%" sourceLinked="1"/>
        <c:majorTickMark val="out"/>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60309504"/>
        <c:crosses val="autoZero"/>
        <c:crossBetween val="between"/>
        <c:majorUnit val="0.1"/>
      </c:valAx>
      <c:spPr>
        <a:solidFill>
          <a:srgbClr val="FFFFFF"/>
        </a:solidFill>
        <a:ln w="25400">
          <a:noFill/>
        </a:ln>
      </c:spPr>
    </c:plotArea>
    <c:plotVisOnly val="1"/>
    <c:dispBlanksAs val="gap"/>
    <c:showDLblsOverMax val="0"/>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pt-BR"/>
    </a:p>
  </c:txPr>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lvl1pPr>
              <a:defRPr b="1">
                <a:effectLst>
                  <a:outerShdw blurRad="38100" dist="38100" dir="2700000" algn="tl">
                    <a:srgbClr val="000000">
                      <a:alpha val="43137"/>
                    </a:srgbClr>
                  </a:outerShdw>
                </a:effectLst>
              </a:defRPr>
            </a:lvl1pPr>
          </a:lstStyle>
          <a:p>
            <a:r>
              <a:rPr lang="pt-BR" dirty="0" smtClean="0"/>
              <a:t>Clique para editar o estilo do título mestre</a:t>
            </a:r>
            <a:endParaRPr lang="pt-BR" dirty="0"/>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effectLst>
                  <a:outerShdw blurRad="38100" dist="38100" dir="2700000" algn="tl">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dirty="0" smtClean="0"/>
              <a:t>Clique para editar o estilo do subtítulo mestre</a:t>
            </a:r>
            <a:endParaRPr lang="pt-BR" dirty="0"/>
          </a:p>
        </p:txBody>
      </p:sp>
      <p:sp>
        <p:nvSpPr>
          <p:cNvPr id="4" name="Espaço Reservado para Data 3"/>
          <p:cNvSpPr>
            <a:spLocks noGrp="1"/>
          </p:cNvSpPr>
          <p:nvPr>
            <p:ph type="dt" sz="half" idx="10"/>
          </p:nvPr>
        </p:nvSpPr>
        <p:spPr/>
        <p:txBody>
          <a:bodyPr/>
          <a:lstStyle/>
          <a:p>
            <a:fld id="{686899D0-B3A2-44F2-AFD5-BB2D3485B134}" type="datetimeFigureOut">
              <a:rPr lang="pt-BR" smtClean="0"/>
              <a:pPr/>
              <a:t>19/09/2015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6236774-FA9C-41B0-B08F-5E596B54F58C}" type="slidenum">
              <a:rPr lang="pt-BR" smtClean="0"/>
              <a:pPr/>
              <a:t>‹nº›</a:t>
            </a:fld>
            <a:endParaRPr lang="pt-BR"/>
          </a:p>
        </p:txBody>
      </p:sp>
    </p:spTree>
  </p:cSld>
  <p:clrMapOvr>
    <a:masterClrMapping/>
  </p:clrMapOvr>
  <p:transition spd="slow">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686899D0-B3A2-44F2-AFD5-BB2D3485B134}" type="datetimeFigureOut">
              <a:rPr lang="pt-BR" smtClean="0"/>
              <a:pPr/>
              <a:t>19/09/2015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6236774-FA9C-41B0-B08F-5E596B54F58C}" type="slidenum">
              <a:rPr lang="pt-BR" smtClean="0"/>
              <a:pPr/>
              <a:t>‹nº›</a:t>
            </a:fld>
            <a:endParaRPr lang="pt-BR"/>
          </a:p>
        </p:txBody>
      </p:sp>
    </p:spTree>
  </p:cSld>
  <p:clrMapOvr>
    <a:masterClrMapping/>
  </p:clrMapOvr>
  <p:transition spd="slow">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686899D0-B3A2-44F2-AFD5-BB2D3485B134}" type="datetimeFigureOut">
              <a:rPr lang="pt-BR" smtClean="0"/>
              <a:pPr/>
              <a:t>19/09/2015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6236774-FA9C-41B0-B08F-5E596B54F58C}" type="slidenum">
              <a:rPr lang="pt-BR" smtClean="0"/>
              <a:pPr/>
              <a:t>‹nº›</a:t>
            </a:fld>
            <a:endParaRPr lang="pt-BR"/>
          </a:p>
        </p:txBody>
      </p:sp>
    </p:spTree>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effectLst>
                  <a:outerShdw blurRad="38100" dist="38100" dir="2700000" algn="tl">
                    <a:srgbClr val="000000">
                      <a:alpha val="43137"/>
                    </a:srgbClr>
                  </a:outerShdw>
                </a:effectLst>
              </a:defRPr>
            </a:lvl1pPr>
          </a:lstStyle>
          <a:p>
            <a:r>
              <a:rPr lang="pt-BR" dirty="0" smtClean="0"/>
              <a:t>Clique para editar o estilo do título mestre</a:t>
            </a:r>
            <a:endParaRPr lang="pt-BR" dirty="0"/>
          </a:p>
        </p:txBody>
      </p:sp>
      <p:sp>
        <p:nvSpPr>
          <p:cNvPr id="3" name="Espaço Reservado para Conteúdo 2"/>
          <p:cNvSpPr>
            <a:spLocks noGrp="1"/>
          </p:cNvSpPr>
          <p:nvPr>
            <p:ph idx="1"/>
          </p:nvPr>
        </p:nvSpPr>
        <p:spPr/>
        <p:txBody>
          <a:bodyPr/>
          <a:lstStyle>
            <a:lvl1pPr>
              <a:defRPr>
                <a:effectLst>
                  <a:outerShdw blurRad="38100" dist="38100" dir="2700000" algn="tl">
                    <a:srgbClr val="000000">
                      <a:alpha val="43137"/>
                    </a:srgbClr>
                  </a:outerShdw>
                </a:effectLst>
              </a:defRPr>
            </a:lvl1pPr>
            <a:lvl2pPr>
              <a:defRPr>
                <a:effectLst>
                  <a:outerShdw blurRad="38100" dist="38100" dir="2700000" algn="tl">
                    <a:srgbClr val="000000">
                      <a:alpha val="43137"/>
                    </a:srgbClr>
                  </a:outerShdw>
                </a:effectLst>
              </a:defRPr>
            </a:lvl2pPr>
            <a:lvl3pPr>
              <a:defRPr>
                <a:effectLst>
                  <a:outerShdw blurRad="38100" dist="38100" dir="2700000" algn="tl">
                    <a:srgbClr val="000000">
                      <a:alpha val="43137"/>
                    </a:srgbClr>
                  </a:outerShdw>
                </a:effectLst>
              </a:defRPr>
            </a:lvl3pPr>
            <a:lvl4pPr>
              <a:defRPr>
                <a:effectLst>
                  <a:outerShdw blurRad="38100" dist="38100" dir="2700000" algn="tl">
                    <a:srgbClr val="000000">
                      <a:alpha val="43137"/>
                    </a:srgbClr>
                  </a:outerShdw>
                </a:effectLst>
              </a:defRPr>
            </a:lvl4pPr>
            <a:lvl5pPr>
              <a:defRPr>
                <a:effectLst>
                  <a:outerShdw blurRad="38100" dist="38100" dir="2700000" algn="tl">
                    <a:srgbClr val="000000">
                      <a:alpha val="43137"/>
                    </a:srgbClr>
                  </a:outerShdw>
                </a:effectLst>
              </a:defRPr>
            </a:lvl5pPr>
          </a:lstStyle>
          <a:p>
            <a:pPr lvl="0"/>
            <a:r>
              <a:rPr lang="pt-BR" dirty="0" smtClean="0"/>
              <a:t>Clique para editar os estilos do texto mestre</a:t>
            </a:r>
          </a:p>
          <a:p>
            <a:pPr lvl="1"/>
            <a:r>
              <a:rPr lang="pt-BR" dirty="0" smtClean="0"/>
              <a:t>Segundo nível</a:t>
            </a:r>
          </a:p>
          <a:p>
            <a:pPr lvl="2"/>
            <a:r>
              <a:rPr lang="pt-BR" dirty="0" smtClean="0"/>
              <a:t>Terceiro nível</a:t>
            </a:r>
          </a:p>
          <a:p>
            <a:pPr lvl="3"/>
            <a:r>
              <a:rPr lang="pt-BR" dirty="0" smtClean="0"/>
              <a:t>Quarto nível</a:t>
            </a:r>
          </a:p>
          <a:p>
            <a:pPr lvl="4"/>
            <a:r>
              <a:rPr lang="pt-BR" dirty="0" smtClean="0"/>
              <a:t>Quinto nível</a:t>
            </a:r>
            <a:endParaRPr lang="pt-BR" dirty="0"/>
          </a:p>
        </p:txBody>
      </p:sp>
      <p:sp>
        <p:nvSpPr>
          <p:cNvPr id="4" name="Espaço Reservado para Data 3"/>
          <p:cNvSpPr>
            <a:spLocks noGrp="1"/>
          </p:cNvSpPr>
          <p:nvPr>
            <p:ph type="dt" sz="half" idx="10"/>
          </p:nvPr>
        </p:nvSpPr>
        <p:spPr/>
        <p:txBody>
          <a:bodyPr/>
          <a:lstStyle/>
          <a:p>
            <a:fld id="{686899D0-B3A2-44F2-AFD5-BB2D3485B134}" type="datetimeFigureOut">
              <a:rPr lang="pt-BR" smtClean="0"/>
              <a:pPr/>
              <a:t>19/09/2015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6236774-FA9C-41B0-B08F-5E596B54F58C}" type="slidenum">
              <a:rPr lang="pt-BR" smtClean="0"/>
              <a:pPr/>
              <a:t>‹nº›</a:t>
            </a:fld>
            <a:endParaRPr lang="pt-BR"/>
          </a:p>
        </p:txBody>
      </p:sp>
    </p:spTree>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p:txBody>
          <a:bodyPr/>
          <a:lstStyle/>
          <a:p>
            <a:fld id="{686899D0-B3A2-44F2-AFD5-BB2D3485B134}" type="datetimeFigureOut">
              <a:rPr lang="pt-BR" smtClean="0"/>
              <a:pPr/>
              <a:t>19/09/2015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6236774-FA9C-41B0-B08F-5E596B54F58C}" type="slidenum">
              <a:rPr lang="pt-BR" smtClean="0"/>
              <a:pPr/>
              <a:t>‹nº›</a:t>
            </a:fld>
            <a:endParaRPr lang="pt-BR"/>
          </a:p>
        </p:txBody>
      </p:sp>
    </p:spTree>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686899D0-B3A2-44F2-AFD5-BB2D3485B134}" type="datetimeFigureOut">
              <a:rPr lang="pt-BR" smtClean="0"/>
              <a:pPr/>
              <a:t>19/09/2015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A6236774-FA9C-41B0-B08F-5E596B54F58C}" type="slidenum">
              <a:rPr lang="pt-BR" smtClean="0"/>
              <a:pPr/>
              <a:t>‹nº›</a:t>
            </a:fld>
            <a:endParaRPr lang="pt-BR"/>
          </a:p>
        </p:txBody>
      </p:sp>
    </p:spTree>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686899D0-B3A2-44F2-AFD5-BB2D3485B134}" type="datetimeFigureOut">
              <a:rPr lang="pt-BR" smtClean="0"/>
              <a:pPr/>
              <a:t>19/09/2015</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A6236774-FA9C-41B0-B08F-5E596B54F58C}" type="slidenum">
              <a:rPr lang="pt-BR" smtClean="0"/>
              <a:pPr/>
              <a:t>‹nº›</a:t>
            </a:fld>
            <a:endParaRPr lang="pt-BR"/>
          </a:p>
        </p:txBody>
      </p:sp>
    </p:spTree>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Data 2"/>
          <p:cNvSpPr>
            <a:spLocks noGrp="1"/>
          </p:cNvSpPr>
          <p:nvPr>
            <p:ph type="dt" sz="half" idx="10"/>
          </p:nvPr>
        </p:nvSpPr>
        <p:spPr/>
        <p:txBody>
          <a:bodyPr/>
          <a:lstStyle/>
          <a:p>
            <a:fld id="{686899D0-B3A2-44F2-AFD5-BB2D3485B134}" type="datetimeFigureOut">
              <a:rPr lang="pt-BR" smtClean="0"/>
              <a:pPr/>
              <a:t>19/09/2015</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A6236774-FA9C-41B0-B08F-5E596B54F58C}" type="slidenum">
              <a:rPr lang="pt-BR" smtClean="0"/>
              <a:pPr/>
              <a:t>‹nº›</a:t>
            </a:fld>
            <a:endParaRPr lang="pt-BR"/>
          </a:p>
        </p:txBody>
      </p:sp>
    </p:spTree>
  </p:cSld>
  <p:clrMapOvr>
    <a:masterClrMapping/>
  </p:clrMapOvr>
  <p:transitio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686899D0-B3A2-44F2-AFD5-BB2D3485B134}" type="datetimeFigureOut">
              <a:rPr lang="pt-BR" smtClean="0"/>
              <a:pPr/>
              <a:t>19/09/2015</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A6236774-FA9C-41B0-B08F-5E596B54F58C}" type="slidenum">
              <a:rPr lang="pt-BR" smtClean="0"/>
              <a:pPr/>
              <a:t>‹nº›</a:t>
            </a:fld>
            <a:endParaRPr lang="pt-BR"/>
          </a:p>
        </p:txBody>
      </p:sp>
    </p:spTree>
  </p:cSld>
  <p:clrMapOvr>
    <a:masterClrMapping/>
  </p:clrMapOvr>
  <p:transition spd="slow">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686899D0-B3A2-44F2-AFD5-BB2D3485B134}" type="datetimeFigureOut">
              <a:rPr lang="pt-BR" smtClean="0"/>
              <a:pPr/>
              <a:t>19/09/2015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A6236774-FA9C-41B0-B08F-5E596B54F58C}" type="slidenum">
              <a:rPr lang="pt-BR" smtClean="0"/>
              <a:pPr/>
              <a:t>‹nº›</a:t>
            </a:fld>
            <a:endParaRPr lang="pt-BR"/>
          </a:p>
        </p:txBody>
      </p:sp>
    </p:spTree>
  </p:cSld>
  <p:clrMapOvr>
    <a:masterClrMapping/>
  </p:clrMapOvr>
  <p:transition spd="slow">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686899D0-B3A2-44F2-AFD5-BB2D3485B134}" type="datetimeFigureOut">
              <a:rPr lang="pt-BR" smtClean="0"/>
              <a:pPr/>
              <a:t>19/09/2015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A6236774-FA9C-41B0-B08F-5E596B54F58C}" type="slidenum">
              <a:rPr lang="pt-BR" smtClean="0"/>
              <a:pPr/>
              <a:t>‹nº›</a:t>
            </a:fld>
            <a:endParaRPr lang="pt-BR"/>
          </a:p>
        </p:txBody>
      </p:sp>
    </p:spTree>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6899D0-B3A2-44F2-AFD5-BB2D3485B134}" type="datetimeFigureOut">
              <a:rPr lang="pt-BR" smtClean="0"/>
              <a:pPr/>
              <a:t>19/09/2015</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236774-FA9C-41B0-B08F-5E596B54F58C}" type="slidenum">
              <a:rPr lang="pt-BR" smtClean="0"/>
              <a:pPr/>
              <a:t>‹nº›</a:t>
            </a:fld>
            <a:endParaRPr 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ipe dir="r"/>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793812" y="692696"/>
            <a:ext cx="7772400" cy="1470025"/>
          </a:xfrm>
        </p:spPr>
        <p:txBody>
          <a:bodyPr>
            <a:normAutofit fontScale="90000"/>
          </a:bodyPr>
          <a:lstStyle/>
          <a:p>
            <a:r>
              <a:rPr lang="pt-BR" sz="2700" b="1" dirty="0"/>
              <a:t>UNIVERSIDADE ABERTA DO SUS</a:t>
            </a:r>
            <a:r>
              <a:rPr lang="pt-BR" sz="2700" dirty="0"/>
              <a:t/>
            </a:r>
            <a:br>
              <a:rPr lang="pt-BR" sz="2700" dirty="0"/>
            </a:br>
            <a:r>
              <a:rPr lang="pt-BR" sz="2700" b="1" dirty="0"/>
              <a:t>UNIVERSIDADE FEDERAL DE PELOTAS</a:t>
            </a:r>
            <a:r>
              <a:rPr lang="pt-BR" sz="2700" dirty="0"/>
              <a:t/>
            </a:r>
            <a:br>
              <a:rPr lang="pt-BR" sz="2700" dirty="0"/>
            </a:br>
            <a:r>
              <a:rPr lang="pt-BR" sz="2700" b="1" dirty="0"/>
              <a:t>Especialização em Saúde da Família</a:t>
            </a:r>
            <a:r>
              <a:rPr lang="pt-BR" sz="2700" dirty="0"/>
              <a:t/>
            </a:r>
            <a:br>
              <a:rPr lang="pt-BR" sz="2700" dirty="0"/>
            </a:br>
            <a:r>
              <a:rPr lang="pt-BR" sz="2700" b="1" dirty="0"/>
              <a:t>Modalidade a Distância</a:t>
            </a:r>
            <a:r>
              <a:rPr lang="pt-BR" dirty="0"/>
              <a:t/>
            </a:r>
            <a:br>
              <a:rPr lang="pt-BR" dirty="0"/>
            </a:br>
            <a:endParaRPr lang="pt-BR" dirty="0"/>
          </a:p>
        </p:txBody>
      </p:sp>
      <p:sp>
        <p:nvSpPr>
          <p:cNvPr id="3" name="Subtítulo 2"/>
          <p:cNvSpPr>
            <a:spLocks noGrp="1"/>
          </p:cNvSpPr>
          <p:nvPr>
            <p:ph type="subTitle" idx="1"/>
          </p:nvPr>
        </p:nvSpPr>
        <p:spPr>
          <a:xfrm>
            <a:off x="971600" y="2708920"/>
            <a:ext cx="7344816" cy="1752600"/>
          </a:xfrm>
        </p:spPr>
        <p:txBody>
          <a:bodyPr>
            <a:normAutofit fontScale="25000" lnSpcReduction="20000"/>
          </a:bodyPr>
          <a:lstStyle/>
          <a:p>
            <a:r>
              <a:rPr lang="pt-BR" sz="11200" b="1" dirty="0">
                <a:solidFill>
                  <a:schemeClr val="tx1"/>
                </a:solidFill>
              </a:rPr>
              <a:t>Melhoria da Detecção e Prevenção do Câncer de Colo de Útero e de Mama na</a:t>
            </a:r>
          </a:p>
          <a:p>
            <a:r>
              <a:rPr lang="pt-BR" sz="11200" b="1" dirty="0">
                <a:solidFill>
                  <a:schemeClr val="tx1"/>
                </a:solidFill>
              </a:rPr>
              <a:t>Esf-13, São </a:t>
            </a:r>
            <a:r>
              <a:rPr lang="pt-BR" sz="11200" b="1" dirty="0" smtClean="0">
                <a:solidFill>
                  <a:schemeClr val="tx1"/>
                </a:solidFill>
              </a:rPr>
              <a:t>Borja/RS</a:t>
            </a:r>
          </a:p>
          <a:p>
            <a:endParaRPr lang="pt-BR" sz="11200" b="1" dirty="0" smtClean="0"/>
          </a:p>
          <a:p>
            <a:r>
              <a:rPr lang="pt-BR" sz="11200" b="1" dirty="0" smtClean="0">
                <a:solidFill>
                  <a:schemeClr val="tx1"/>
                </a:solidFill>
              </a:rPr>
              <a:t>Martim Castilho</a:t>
            </a:r>
            <a:endParaRPr lang="pt-BR" sz="11200" dirty="0">
              <a:solidFill>
                <a:schemeClr val="tx1"/>
              </a:solidFill>
            </a:endParaRPr>
          </a:p>
          <a:p>
            <a:endParaRPr lang="pt-BR" dirty="0"/>
          </a:p>
        </p:txBody>
      </p:sp>
      <p:pic>
        <p:nvPicPr>
          <p:cNvPr id="6" name="Picture 7"/>
          <p:cNvPicPr>
            <a:picLocks noChangeAspect="1" noChangeArrowheads="1"/>
          </p:cNvPicPr>
          <p:nvPr/>
        </p:nvPicPr>
        <p:blipFill>
          <a:blip r:embed="rId2" cstate="print"/>
          <a:srcRect/>
          <a:stretch>
            <a:fillRect/>
          </a:stretch>
        </p:blipFill>
        <p:spPr bwMode="auto">
          <a:xfrm>
            <a:off x="6156176" y="5872643"/>
            <a:ext cx="2847975" cy="542925"/>
          </a:xfrm>
          <a:prstGeom prst="rect">
            <a:avLst/>
          </a:prstGeom>
          <a:noFill/>
          <a:ln w="9525">
            <a:noFill/>
            <a:miter lim="800000"/>
            <a:headEnd/>
            <a:tailEnd/>
          </a:ln>
          <a:effectLst/>
        </p:spPr>
      </p:pic>
      <p:sp>
        <p:nvSpPr>
          <p:cNvPr id="7" name="Subtítulo 2"/>
          <p:cNvSpPr txBox="1">
            <a:spLocks/>
          </p:cNvSpPr>
          <p:nvPr/>
        </p:nvSpPr>
        <p:spPr>
          <a:xfrm>
            <a:off x="1619672" y="5105400"/>
            <a:ext cx="6400800" cy="1752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effectLst>
                  <a:outerShdw blurRad="38100" dist="38100" dir="2700000" algn="tl">
                    <a:srgbClr val="000000">
                      <a:alpha val="43137"/>
                    </a:srgbClr>
                  </a:outerShdw>
                </a:effectLst>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pt-BR" sz="2000" b="1" dirty="0">
                <a:solidFill>
                  <a:schemeClr val="tx1"/>
                </a:solidFill>
              </a:rPr>
              <a:t>Orientadora:  Marina </a:t>
            </a:r>
            <a:r>
              <a:rPr lang="pt-BR" sz="2000" b="1" dirty="0" smtClean="0">
                <a:solidFill>
                  <a:schemeClr val="tx1"/>
                </a:solidFill>
              </a:rPr>
              <a:t>Azevedo</a:t>
            </a:r>
          </a:p>
          <a:p>
            <a:r>
              <a:rPr lang="pt-BR" sz="2000" b="1" dirty="0" smtClean="0">
                <a:solidFill>
                  <a:schemeClr val="tx1"/>
                </a:solidFill>
              </a:rPr>
              <a:t>Pelotas, 2015</a:t>
            </a:r>
            <a:endParaRPr lang="pt-BR" sz="2000" b="1" dirty="0">
              <a:solidFill>
                <a:schemeClr val="tx1"/>
              </a:solidFill>
            </a:endParaRPr>
          </a:p>
          <a:p>
            <a:endParaRPr lang="pt-BR" dirty="0" smtClean="0">
              <a:solidFill>
                <a:schemeClr val="tx1"/>
              </a:solidFill>
            </a:endParaRPr>
          </a:p>
          <a:p>
            <a:endParaRPr lang="pt-BR" dirty="0"/>
          </a:p>
        </p:txBody>
      </p:sp>
      <p:pic>
        <p:nvPicPr>
          <p:cNvPr id="8" name="Imagem 1"/>
          <p:cNvPicPr>
            <a:picLocks noChangeAspect="1" noChangeArrowheads="1"/>
          </p:cNvPicPr>
          <p:nvPr/>
        </p:nvPicPr>
        <p:blipFill>
          <a:blip r:embed="rId3" cstate="print"/>
          <a:srcRect/>
          <a:stretch>
            <a:fillRect/>
          </a:stretch>
        </p:blipFill>
        <p:spPr bwMode="auto">
          <a:xfrm>
            <a:off x="7629947" y="421035"/>
            <a:ext cx="781050" cy="847725"/>
          </a:xfrm>
          <a:prstGeom prst="rect">
            <a:avLst/>
          </a:prstGeom>
          <a:noFill/>
          <a:ln w="9525">
            <a:noFill/>
            <a:miter lim="800000"/>
            <a:headEnd/>
            <a:tailEnd/>
          </a:ln>
        </p:spPr>
      </p:pic>
      <p:pic>
        <p:nvPicPr>
          <p:cNvPr id="9" name="Picture 7"/>
          <p:cNvPicPr>
            <a:picLocks noChangeAspect="1"/>
          </p:cNvPicPr>
          <p:nvPr/>
        </p:nvPicPr>
        <p:blipFill>
          <a:blip r:embed="rId4" cstate="print">
            <a:clrChange>
              <a:clrFrom>
                <a:srgbClr val="FFFFFF"/>
              </a:clrFrom>
              <a:clrTo>
                <a:srgbClr val="FFFFFF">
                  <a:alpha val="0"/>
                </a:srgbClr>
              </a:clrTo>
            </a:clrChange>
          </a:blip>
          <a:srcRect/>
          <a:stretch>
            <a:fillRect/>
          </a:stretch>
        </p:blipFill>
        <p:spPr bwMode="auto">
          <a:xfrm>
            <a:off x="809576" y="5476562"/>
            <a:ext cx="1174750" cy="792162"/>
          </a:xfrm>
          <a:prstGeom prst="rect">
            <a:avLst/>
          </a:prstGeom>
          <a:noFill/>
          <a:ln w="9525">
            <a:noFill/>
            <a:miter lim="800000"/>
            <a:headEnd/>
            <a:tailEnd/>
          </a:ln>
        </p:spPr>
      </p:pic>
      <p:pic>
        <p:nvPicPr>
          <p:cNvPr id="1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5536" y="404664"/>
            <a:ext cx="1629999"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500"/>
                                        <p:tgtEl>
                                          <p:spTgt spid="9"/>
                                        </p:tgtEl>
                                      </p:cBhvr>
                                    </p:animEffect>
                                  </p:childTnLst>
                                </p:cTn>
                              </p:par>
                            </p:childTnLst>
                          </p:cTn>
                        </p:par>
                        <p:par>
                          <p:cTn id="8" fill="hold">
                            <p:stCondLst>
                              <p:cond delay="1500"/>
                            </p:stCondLst>
                            <p:childTnLst>
                              <p:par>
                                <p:cTn id="9" presetID="26" presetClass="emph" presetSubtype="0" fill="hold" nodeType="afterEffect">
                                  <p:stCondLst>
                                    <p:cond delay="0"/>
                                  </p:stCondLst>
                                  <p:childTnLst>
                                    <p:animEffect transition="out" filter="fade">
                                      <p:cBhvr>
                                        <p:cTn id="10" dur="2000" tmFilter="0, 0; .2, .5; .8, .5; 1, 0"/>
                                        <p:tgtEl>
                                          <p:spTgt spid="9"/>
                                        </p:tgtEl>
                                      </p:cBhvr>
                                    </p:animEffect>
                                    <p:animScale>
                                      <p:cBhvr>
                                        <p:cTn id="11" dur="1000" autoRev="1"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São Borja</a:t>
            </a:r>
            <a:endParaRPr lang="pt-BR" dirty="0"/>
          </a:p>
        </p:txBody>
      </p:sp>
      <p:sp>
        <p:nvSpPr>
          <p:cNvPr id="3" name="Espaço Reservado para Conteúdo 2"/>
          <p:cNvSpPr>
            <a:spLocks noGrp="1"/>
          </p:cNvSpPr>
          <p:nvPr>
            <p:ph idx="1"/>
          </p:nvPr>
        </p:nvSpPr>
        <p:spPr/>
        <p:txBody>
          <a:bodyPr/>
          <a:lstStyle/>
          <a:p>
            <a:pPr algn="just"/>
            <a:r>
              <a:rPr lang="pt-BR" dirty="0" smtClean="0"/>
              <a:t>Conhecida como </a:t>
            </a:r>
            <a:r>
              <a:rPr lang="pt-BR" b="1" dirty="0" smtClean="0"/>
              <a:t>Terra dos Presidentes </a:t>
            </a:r>
            <a:r>
              <a:rPr lang="pt-BR" dirty="0"/>
              <a:t>c</a:t>
            </a:r>
            <a:r>
              <a:rPr lang="pt-BR" dirty="0" smtClean="0"/>
              <a:t>aracteriza-se por ser um município agropastoril, com aproximadamente 70 mil habitantes, </a:t>
            </a:r>
            <a:r>
              <a:rPr lang="pt-BR" dirty="0"/>
              <a:t>sem indústrias, distante dos grandes centros universitários: 300 quilômetros de Santa Maria e </a:t>
            </a:r>
            <a:r>
              <a:rPr lang="pt-BR" dirty="0" smtClean="0"/>
              <a:t>600 Km </a:t>
            </a:r>
            <a:r>
              <a:rPr lang="pt-BR" dirty="0"/>
              <a:t>de Porto Alegre. </a:t>
            </a:r>
          </a:p>
          <a:p>
            <a:pPr algn="just">
              <a:buNone/>
            </a:pPr>
            <a:endParaRPr lang="pt-BR" dirty="0"/>
          </a:p>
        </p:txBody>
      </p:sp>
    </p:spTree>
  </p:cSld>
  <p:clrMapOvr>
    <a:masterClrMapping/>
  </p:clrMapOvr>
  <p:transition spd="slow">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p:txBody>
          <a:bodyPr>
            <a:normAutofit fontScale="90000"/>
          </a:bodyPr>
          <a:lstStyle/>
          <a:p>
            <a:r>
              <a:rPr lang="pt-BR" dirty="0" smtClean="0"/>
              <a:t>Localidades de Abrangência da ESF-13</a:t>
            </a:r>
            <a:endParaRPr lang="pt-BR" dirty="0"/>
          </a:p>
        </p:txBody>
      </p:sp>
      <p:graphicFrame>
        <p:nvGraphicFramePr>
          <p:cNvPr id="15" name="Espaço Reservado para Conteúdo 14"/>
          <p:cNvGraphicFramePr>
            <a:graphicFrameLocks noGrp="1"/>
          </p:cNvGraphicFramePr>
          <p:nvPr>
            <p:ph idx="1"/>
          </p:nvPr>
        </p:nvGraphicFramePr>
        <p:xfrm>
          <a:off x="2987824" y="1412776"/>
          <a:ext cx="2098576" cy="1483360"/>
        </p:xfrm>
        <a:graphic>
          <a:graphicData uri="http://schemas.openxmlformats.org/drawingml/2006/table">
            <a:tbl>
              <a:tblPr firstRow="1" bandRow="1">
                <a:tableStyleId>{5C22544A-7EE6-4342-B048-85BDC9FD1C3A}</a:tableStyleId>
              </a:tblPr>
              <a:tblGrid>
                <a:gridCol w="2098576"/>
              </a:tblGrid>
              <a:tr h="370840">
                <a:tc>
                  <a:txBody>
                    <a:bodyPr/>
                    <a:lstStyle/>
                    <a:p>
                      <a:pPr algn="ctr"/>
                      <a:r>
                        <a:rPr lang="pt-BR" dirty="0" smtClean="0"/>
                        <a:t>Norte</a:t>
                      </a:r>
                      <a:endParaRPr lang="pt-BR" dirty="0"/>
                    </a:p>
                  </a:txBody>
                  <a:tcPr/>
                </a:tc>
              </a:tr>
              <a:tr h="370840">
                <a:tc>
                  <a:txBody>
                    <a:bodyPr/>
                    <a:lstStyle/>
                    <a:p>
                      <a:pPr algn="ctr"/>
                      <a:r>
                        <a:rPr lang="pt-BR" dirty="0" err="1" smtClean="0"/>
                        <a:t>Sambura</a:t>
                      </a:r>
                      <a:r>
                        <a:rPr lang="pt-BR" dirty="0" smtClean="0"/>
                        <a:t> </a:t>
                      </a:r>
                      <a:endParaRPr lang="pt-BR" dirty="0"/>
                    </a:p>
                  </a:txBody>
                  <a:tcPr/>
                </a:tc>
              </a:tr>
              <a:tr h="370840">
                <a:tc>
                  <a:txBody>
                    <a:bodyPr/>
                    <a:lstStyle/>
                    <a:p>
                      <a:pPr algn="ctr"/>
                      <a:r>
                        <a:rPr lang="pt-BR" dirty="0" err="1" smtClean="0"/>
                        <a:t>Timbaúva</a:t>
                      </a:r>
                      <a:endParaRPr lang="pt-BR" dirty="0"/>
                    </a:p>
                  </a:txBody>
                  <a:tcPr/>
                </a:tc>
              </a:tr>
              <a:tr h="370840">
                <a:tc>
                  <a:txBody>
                    <a:bodyPr/>
                    <a:lstStyle/>
                    <a:p>
                      <a:pPr algn="ctr"/>
                      <a:r>
                        <a:rPr lang="pt-BR" dirty="0" smtClean="0"/>
                        <a:t>Rincão do Meio</a:t>
                      </a:r>
                      <a:endParaRPr lang="pt-BR" dirty="0"/>
                    </a:p>
                  </a:txBody>
                  <a:tcPr/>
                </a:tc>
              </a:tr>
            </a:tbl>
          </a:graphicData>
        </a:graphic>
      </p:graphicFrame>
      <p:graphicFrame>
        <p:nvGraphicFramePr>
          <p:cNvPr id="16" name="Espaço Reservado para Conteúdo 14"/>
          <p:cNvGraphicFramePr>
            <a:graphicFrameLocks/>
          </p:cNvGraphicFramePr>
          <p:nvPr/>
        </p:nvGraphicFramePr>
        <p:xfrm>
          <a:off x="3203848" y="4941168"/>
          <a:ext cx="2098576" cy="1483360"/>
        </p:xfrm>
        <a:graphic>
          <a:graphicData uri="http://schemas.openxmlformats.org/drawingml/2006/table">
            <a:tbl>
              <a:tblPr firstRow="1" bandRow="1">
                <a:tableStyleId>{5C22544A-7EE6-4342-B048-85BDC9FD1C3A}</a:tableStyleId>
              </a:tblPr>
              <a:tblGrid>
                <a:gridCol w="2098576"/>
              </a:tblGrid>
              <a:tr h="370840">
                <a:tc>
                  <a:txBody>
                    <a:bodyPr/>
                    <a:lstStyle/>
                    <a:p>
                      <a:pPr algn="ctr"/>
                      <a:r>
                        <a:rPr lang="pt-BR" dirty="0" smtClean="0"/>
                        <a:t>Sul</a:t>
                      </a:r>
                      <a:endParaRPr lang="pt-BR" dirty="0"/>
                    </a:p>
                  </a:txBody>
                  <a:tcPr/>
                </a:tc>
              </a:tr>
              <a:tr h="370840">
                <a:tc>
                  <a:txBody>
                    <a:bodyPr/>
                    <a:lstStyle/>
                    <a:p>
                      <a:pPr algn="ctr"/>
                      <a:r>
                        <a:rPr lang="pt-BR" dirty="0" err="1" smtClean="0"/>
                        <a:t>Caçacã</a:t>
                      </a:r>
                      <a:endParaRPr lang="pt-BR" dirty="0"/>
                    </a:p>
                  </a:txBody>
                  <a:tcPr/>
                </a:tc>
              </a:tr>
              <a:tr h="370840">
                <a:tc>
                  <a:txBody>
                    <a:bodyPr/>
                    <a:lstStyle/>
                    <a:p>
                      <a:pPr algn="ctr"/>
                      <a:r>
                        <a:rPr lang="pt-BR" dirty="0" smtClean="0"/>
                        <a:t>Ivaí</a:t>
                      </a:r>
                      <a:endParaRPr lang="pt-BR" dirty="0"/>
                    </a:p>
                  </a:txBody>
                  <a:tcPr/>
                </a:tc>
              </a:tr>
              <a:tr h="370840">
                <a:tc>
                  <a:txBody>
                    <a:bodyPr/>
                    <a:lstStyle/>
                    <a:p>
                      <a:pPr algn="ctr"/>
                      <a:r>
                        <a:rPr lang="pt-BR" dirty="0" smtClean="0"/>
                        <a:t>Cristo Redentor</a:t>
                      </a:r>
                      <a:endParaRPr lang="pt-BR" dirty="0"/>
                    </a:p>
                  </a:txBody>
                  <a:tcPr/>
                </a:tc>
              </a:tr>
            </a:tbl>
          </a:graphicData>
        </a:graphic>
      </p:graphicFrame>
      <p:graphicFrame>
        <p:nvGraphicFramePr>
          <p:cNvPr id="17" name="Espaço Reservado para Conteúdo 14"/>
          <p:cNvGraphicFramePr>
            <a:graphicFrameLocks/>
          </p:cNvGraphicFramePr>
          <p:nvPr/>
        </p:nvGraphicFramePr>
        <p:xfrm>
          <a:off x="5796136" y="3068960"/>
          <a:ext cx="2098576" cy="1752600"/>
        </p:xfrm>
        <a:graphic>
          <a:graphicData uri="http://schemas.openxmlformats.org/drawingml/2006/table">
            <a:tbl>
              <a:tblPr firstRow="1" bandRow="1">
                <a:tableStyleId>{5C22544A-7EE6-4342-B048-85BDC9FD1C3A}</a:tableStyleId>
              </a:tblPr>
              <a:tblGrid>
                <a:gridCol w="2098576"/>
              </a:tblGrid>
              <a:tr h="370840">
                <a:tc>
                  <a:txBody>
                    <a:bodyPr/>
                    <a:lstStyle/>
                    <a:p>
                      <a:pPr algn="ctr"/>
                      <a:r>
                        <a:rPr lang="pt-BR" dirty="0" smtClean="0"/>
                        <a:t>Leste</a:t>
                      </a:r>
                      <a:endParaRPr lang="pt-BR" dirty="0"/>
                    </a:p>
                  </a:txBody>
                  <a:tcPr/>
                </a:tc>
              </a:tr>
              <a:tr h="370840">
                <a:tc>
                  <a:txBody>
                    <a:bodyPr/>
                    <a:lstStyle/>
                    <a:p>
                      <a:pPr algn="ctr"/>
                      <a:r>
                        <a:rPr lang="pt-BR" dirty="0" smtClean="0"/>
                        <a:t>Vila Brites</a:t>
                      </a:r>
                      <a:endParaRPr lang="pt-BR" dirty="0"/>
                    </a:p>
                  </a:txBody>
                  <a:tcPr/>
                </a:tc>
              </a:tr>
              <a:tr h="370840">
                <a:tc>
                  <a:txBody>
                    <a:bodyPr/>
                    <a:lstStyle/>
                    <a:p>
                      <a:pPr algn="ctr"/>
                      <a:r>
                        <a:rPr lang="pt-BR" dirty="0" smtClean="0"/>
                        <a:t>Conde de Porto Alegre</a:t>
                      </a:r>
                      <a:endParaRPr lang="pt-BR" dirty="0"/>
                    </a:p>
                  </a:txBody>
                  <a:tcPr/>
                </a:tc>
              </a:tr>
              <a:tr h="370840">
                <a:tc>
                  <a:txBody>
                    <a:bodyPr/>
                    <a:lstStyle/>
                    <a:p>
                      <a:pPr algn="ctr"/>
                      <a:r>
                        <a:rPr lang="pt-BR" dirty="0" smtClean="0"/>
                        <a:t>Nhu-Porã</a:t>
                      </a:r>
                      <a:endParaRPr lang="pt-BR" dirty="0"/>
                    </a:p>
                  </a:txBody>
                  <a:tcPr/>
                </a:tc>
              </a:tr>
            </a:tbl>
          </a:graphicData>
        </a:graphic>
      </p:graphicFrame>
      <p:graphicFrame>
        <p:nvGraphicFramePr>
          <p:cNvPr id="18" name="Espaço Reservado para Conteúdo 14"/>
          <p:cNvGraphicFramePr>
            <a:graphicFrameLocks/>
          </p:cNvGraphicFramePr>
          <p:nvPr/>
        </p:nvGraphicFramePr>
        <p:xfrm>
          <a:off x="683568" y="3284984"/>
          <a:ext cx="2098576" cy="1483360"/>
        </p:xfrm>
        <a:graphic>
          <a:graphicData uri="http://schemas.openxmlformats.org/drawingml/2006/table">
            <a:tbl>
              <a:tblPr firstRow="1" bandRow="1">
                <a:tableStyleId>{5C22544A-7EE6-4342-B048-85BDC9FD1C3A}</a:tableStyleId>
              </a:tblPr>
              <a:tblGrid>
                <a:gridCol w="2098576"/>
              </a:tblGrid>
              <a:tr h="370840">
                <a:tc>
                  <a:txBody>
                    <a:bodyPr/>
                    <a:lstStyle/>
                    <a:p>
                      <a:pPr algn="ctr"/>
                      <a:r>
                        <a:rPr lang="pt-BR" dirty="0" smtClean="0"/>
                        <a:t>Oeste</a:t>
                      </a:r>
                      <a:endParaRPr lang="pt-BR" dirty="0"/>
                    </a:p>
                  </a:txBody>
                  <a:tcPr/>
                </a:tc>
              </a:tr>
              <a:tr h="370840">
                <a:tc>
                  <a:txBody>
                    <a:bodyPr/>
                    <a:lstStyle/>
                    <a:p>
                      <a:pPr algn="ctr"/>
                      <a:r>
                        <a:rPr lang="pt-BR" dirty="0" smtClean="0"/>
                        <a:t>São Ramão</a:t>
                      </a:r>
                      <a:endParaRPr lang="pt-BR" dirty="0"/>
                    </a:p>
                  </a:txBody>
                  <a:tcPr/>
                </a:tc>
              </a:tr>
              <a:tr h="370840">
                <a:tc>
                  <a:txBody>
                    <a:bodyPr/>
                    <a:lstStyle/>
                    <a:p>
                      <a:pPr algn="ctr"/>
                      <a:r>
                        <a:rPr lang="pt-BR" dirty="0" smtClean="0"/>
                        <a:t>Rincão</a:t>
                      </a:r>
                      <a:r>
                        <a:rPr lang="pt-BR" baseline="0" dirty="0" smtClean="0"/>
                        <a:t> de Santana</a:t>
                      </a:r>
                      <a:endParaRPr lang="pt-BR" dirty="0"/>
                    </a:p>
                  </a:txBody>
                  <a:tcPr/>
                </a:tc>
              </a:tr>
              <a:tr h="370840">
                <a:tc>
                  <a:txBody>
                    <a:bodyPr/>
                    <a:lstStyle/>
                    <a:p>
                      <a:pPr algn="ctr"/>
                      <a:r>
                        <a:rPr lang="pt-BR" dirty="0" smtClean="0"/>
                        <a:t>São Pedro do </a:t>
                      </a:r>
                      <a:r>
                        <a:rPr lang="pt-BR" dirty="0" err="1" smtClean="0"/>
                        <a:t>Butuí</a:t>
                      </a:r>
                      <a:endParaRPr lang="pt-BR" dirty="0"/>
                    </a:p>
                  </a:txBody>
                  <a:tcPr/>
                </a:tc>
              </a:tr>
            </a:tbl>
          </a:graphicData>
        </a:graphic>
      </p:graphicFrame>
      <p:sp>
        <p:nvSpPr>
          <p:cNvPr id="19" name="Elipse 18"/>
          <p:cNvSpPr/>
          <p:nvPr/>
        </p:nvSpPr>
        <p:spPr>
          <a:xfrm>
            <a:off x="3203848" y="3140968"/>
            <a:ext cx="2160240" cy="14401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800" b="1" dirty="0" smtClean="0"/>
              <a:t>São Borja</a:t>
            </a:r>
            <a:endParaRPr lang="pt-BR" sz="2800" b="1" dirty="0"/>
          </a:p>
        </p:txBody>
      </p:sp>
    </p:spTree>
  </p:cSld>
  <p:clrMapOvr>
    <a:masterClrMapping/>
  </p:clrMapOvr>
  <p:transition spd="slow">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Caracterização da ESF-13</a:t>
            </a:r>
          </a:p>
        </p:txBody>
      </p:sp>
      <p:sp>
        <p:nvSpPr>
          <p:cNvPr id="3" name="Espaço Reservado para Conteúdo 2"/>
          <p:cNvSpPr>
            <a:spLocks noGrp="1"/>
          </p:cNvSpPr>
          <p:nvPr>
            <p:ph idx="1"/>
          </p:nvPr>
        </p:nvSpPr>
        <p:spPr/>
        <p:txBody>
          <a:bodyPr/>
          <a:lstStyle/>
          <a:p>
            <a:pPr algn="just">
              <a:lnSpc>
                <a:spcPct val="150000"/>
              </a:lnSpc>
            </a:pPr>
            <a:r>
              <a:rPr lang="pt-BR" dirty="0" smtClean="0"/>
              <a:t>Itinerante </a:t>
            </a:r>
            <a:r>
              <a:rPr lang="pt-BR" dirty="0"/>
              <a:t>e improvisada, para prestar ações na zona rural. Não dispõe de computador. Todo o serviço de informática é feito por este aprendizando e no seu computador.</a:t>
            </a:r>
          </a:p>
          <a:p>
            <a:pPr algn="just">
              <a:lnSpc>
                <a:spcPct val="150000"/>
              </a:lnSpc>
            </a:pPr>
            <a:endParaRPr lang="pt-BR" dirty="0"/>
          </a:p>
        </p:txBody>
      </p:sp>
    </p:spTree>
  </p:cSld>
  <p:clrMapOvr>
    <a:masterClrMapping/>
  </p:clrMapOvr>
  <p:transition spd="slow">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pt-BR" dirty="0" smtClean="0"/>
              <a:t>ESF-13 Itinerante</a:t>
            </a:r>
            <a:endParaRPr lang="pt-BR" dirty="0"/>
          </a:p>
        </p:txBody>
      </p:sp>
      <p:pic>
        <p:nvPicPr>
          <p:cNvPr id="5" name="Imagem 4" descr="2014-07-14 10.25.25.jpg"/>
          <p:cNvPicPr>
            <a:picLocks noChangeAspect="1"/>
          </p:cNvPicPr>
          <p:nvPr/>
        </p:nvPicPr>
        <p:blipFill>
          <a:blip r:embed="rId2" cstate="print"/>
          <a:stretch>
            <a:fillRect/>
          </a:stretch>
        </p:blipFill>
        <p:spPr>
          <a:xfrm>
            <a:off x="251520" y="1916832"/>
            <a:ext cx="4968552" cy="4392488"/>
          </a:xfrm>
          <a:prstGeom prst="rect">
            <a:avLst/>
          </a:prstGeom>
        </p:spPr>
      </p:pic>
      <p:pic>
        <p:nvPicPr>
          <p:cNvPr id="40962" name="Picture 2"/>
          <p:cNvPicPr>
            <a:picLocks noChangeAspect="1" noChangeArrowheads="1"/>
          </p:cNvPicPr>
          <p:nvPr/>
        </p:nvPicPr>
        <p:blipFill>
          <a:blip r:embed="rId3" cstate="print"/>
          <a:srcRect/>
          <a:stretch>
            <a:fillRect/>
          </a:stretch>
        </p:blipFill>
        <p:spPr bwMode="auto">
          <a:xfrm>
            <a:off x="5220072" y="1844824"/>
            <a:ext cx="3701884" cy="4464496"/>
          </a:xfrm>
          <a:prstGeom prst="rect">
            <a:avLst/>
          </a:prstGeom>
          <a:noFill/>
          <a:ln w="9525">
            <a:noFill/>
            <a:miter lim="800000"/>
            <a:headEnd/>
            <a:tailEnd/>
          </a:ln>
          <a:effectLst/>
        </p:spPr>
      </p:pic>
    </p:spTree>
  </p:cSld>
  <p:clrMapOvr>
    <a:masterClrMapping/>
  </p:clrMapOvr>
  <p:transition spd="slow">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a:t>Atuação na unidade antes da intervenção</a:t>
            </a:r>
          </a:p>
        </p:txBody>
      </p:sp>
      <p:sp>
        <p:nvSpPr>
          <p:cNvPr id="3" name="Espaço Reservado para Conteúdo 2"/>
          <p:cNvSpPr>
            <a:spLocks noGrp="1"/>
          </p:cNvSpPr>
          <p:nvPr>
            <p:ph idx="1"/>
          </p:nvPr>
        </p:nvSpPr>
        <p:spPr/>
        <p:txBody>
          <a:bodyPr/>
          <a:lstStyle/>
          <a:p>
            <a:pPr algn="just"/>
            <a:r>
              <a:rPr lang="pt-BR" dirty="0"/>
              <a:t>P</a:t>
            </a:r>
            <a:r>
              <a:rPr lang="pt-BR" dirty="0" smtClean="0"/>
              <a:t>restação de ações multiprofissionais, encaminhando o usuário à emergência/intervenção hospitalar.</a:t>
            </a:r>
            <a:endParaRPr lang="pt-BR" dirty="0"/>
          </a:p>
        </p:txBody>
      </p:sp>
    </p:spTree>
  </p:cSld>
  <p:clrMapOvr>
    <a:masterClrMapping/>
  </p:clrMapOvr>
  <p:transition spd="slow">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Logística </a:t>
            </a:r>
          </a:p>
        </p:txBody>
      </p:sp>
      <p:sp>
        <p:nvSpPr>
          <p:cNvPr id="3" name="Espaço Reservado para Conteúdo 2"/>
          <p:cNvSpPr>
            <a:spLocks noGrp="1"/>
          </p:cNvSpPr>
          <p:nvPr>
            <p:ph idx="1"/>
          </p:nvPr>
        </p:nvSpPr>
        <p:spPr/>
        <p:txBody>
          <a:bodyPr>
            <a:normAutofit fontScale="55000" lnSpcReduction="20000"/>
          </a:bodyPr>
          <a:lstStyle/>
          <a:p>
            <a:pPr>
              <a:lnSpc>
                <a:spcPct val="150000"/>
              </a:lnSpc>
              <a:buNone/>
            </a:pPr>
            <a:r>
              <a:rPr lang="pt-BR" dirty="0" smtClean="0"/>
              <a:t>Na logística foram adotada três </a:t>
            </a:r>
            <a:r>
              <a:rPr lang="pt-BR" dirty="0"/>
              <a:t>modalidades: </a:t>
            </a:r>
            <a:r>
              <a:rPr lang="pt-BR" b="1" dirty="0" smtClean="0"/>
              <a:t>Interna</a:t>
            </a:r>
            <a:r>
              <a:rPr lang="pt-BR" dirty="0"/>
              <a:t>, </a:t>
            </a:r>
            <a:r>
              <a:rPr lang="pt-BR" b="1" dirty="0"/>
              <a:t>externa </a:t>
            </a:r>
            <a:r>
              <a:rPr lang="pt-BR" dirty="0"/>
              <a:t>e a </a:t>
            </a:r>
            <a:r>
              <a:rPr lang="pt-BR" b="1" dirty="0" smtClean="0"/>
              <a:t>domicílio. </a:t>
            </a:r>
            <a:r>
              <a:rPr lang="pt-BR" dirty="0" smtClean="0"/>
              <a:t>Ou seja:</a:t>
            </a:r>
          </a:p>
          <a:p>
            <a:pPr>
              <a:lnSpc>
                <a:spcPct val="150000"/>
              </a:lnSpc>
            </a:pPr>
            <a:r>
              <a:rPr lang="pt-BR" dirty="0" smtClean="0"/>
              <a:t>Logística interna: uso de formulário especifico, a fim de identificar todas as mulheres das faixas etárias correspondentes, para monitoramento regular.</a:t>
            </a:r>
          </a:p>
          <a:p>
            <a:pPr>
              <a:lnSpc>
                <a:spcPct val="150000"/>
              </a:lnSpc>
            </a:pPr>
            <a:r>
              <a:rPr lang="pt-BR" dirty="0" smtClean="0"/>
              <a:t>Logística externa:  monitorar a cobertura de detecção precoce do câncer de colo uterino das mulheres, na faixa etária de 25 a 64 anos, periodicamente, no mínimo a cada três meses, na área adstrita  a ESF-13 e, na faixa etária de 50 a 69 anos, para a prevenção e controlo de C A  de mama. Tanto  a logística interna, quanto a externa são da competência da enfermeira, sob a supervisão médica. </a:t>
            </a:r>
          </a:p>
          <a:p>
            <a:pPr>
              <a:lnSpc>
                <a:spcPct val="150000"/>
              </a:lnSpc>
            </a:pPr>
            <a:r>
              <a:rPr lang="pt-BR" smtClean="0"/>
              <a:t>Logística </a:t>
            </a:r>
            <a:r>
              <a:rPr lang="pt-BR" smtClean="0"/>
              <a:t>domiciliar: </a:t>
            </a:r>
            <a:r>
              <a:rPr lang="pt-BR" dirty="0" smtClean="0"/>
              <a:t>é da competência, em princípio, do ACS, com visitas e convocações, para exames precoces, tanto na precisão ao câncer de colo do útero, quanto ao de mama. Sob pena de ,às faltosas,  serem impelidas com a busca ativa.</a:t>
            </a:r>
          </a:p>
          <a:p>
            <a:pPr>
              <a:lnSpc>
                <a:spcPct val="150000"/>
              </a:lnSpc>
            </a:pPr>
            <a:endParaRPr lang="pt-BR" dirty="0" smtClean="0"/>
          </a:p>
          <a:p>
            <a:pPr>
              <a:lnSpc>
                <a:spcPct val="150000"/>
              </a:lnSpc>
              <a:buNone/>
            </a:pPr>
            <a:endParaRPr lang="pt-BR" dirty="0"/>
          </a:p>
        </p:txBody>
      </p:sp>
    </p:spTree>
  </p:cSld>
  <p:clrMapOvr>
    <a:masterClrMapping/>
  </p:clrMapOvr>
  <p:transition spd="slow">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Objetivo geral da intervenção </a:t>
            </a:r>
          </a:p>
        </p:txBody>
      </p:sp>
      <p:sp>
        <p:nvSpPr>
          <p:cNvPr id="3" name="Espaço Reservado para Conteúdo 2"/>
          <p:cNvSpPr>
            <a:spLocks noGrp="1"/>
          </p:cNvSpPr>
          <p:nvPr>
            <p:ph idx="1"/>
          </p:nvPr>
        </p:nvSpPr>
        <p:spPr/>
        <p:txBody>
          <a:bodyPr/>
          <a:lstStyle/>
          <a:p>
            <a:pPr algn="just"/>
            <a:r>
              <a:rPr lang="pt-BR" dirty="0" smtClean="0"/>
              <a:t>Prevenção e redução do câncer ginecológico: colo de útero e mama. Tema que terá continuidade com a equipe após a intervenção, com a rotina, como está sendo feito atualmente. </a:t>
            </a:r>
          </a:p>
          <a:p>
            <a:pPr algn="just">
              <a:buNone/>
            </a:pPr>
            <a:endParaRPr lang="pt-BR" dirty="0" smtClean="0"/>
          </a:p>
          <a:p>
            <a:pPr algn="just"/>
            <a:endParaRPr lang="pt-BR" dirty="0"/>
          </a:p>
        </p:txBody>
      </p:sp>
    </p:spTree>
  </p:cSld>
  <p:clrMapOvr>
    <a:masterClrMapping/>
  </p:clrMapOvr>
  <p:transition spd="slow">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Ações </a:t>
            </a:r>
            <a:r>
              <a:rPr lang="pt-BR" dirty="0"/>
              <a:t>realizadas</a:t>
            </a:r>
          </a:p>
        </p:txBody>
      </p:sp>
      <p:graphicFrame>
        <p:nvGraphicFramePr>
          <p:cNvPr id="8" name="Espaço Reservado para Conteúdo 7"/>
          <p:cNvGraphicFramePr>
            <a:graphicFrameLocks noGrp="1"/>
          </p:cNvGraphicFramePr>
          <p:nvPr>
            <p:ph idx="1"/>
          </p:nvPr>
        </p:nvGraphicFramePr>
        <p:xfrm>
          <a:off x="395536" y="1196752"/>
          <a:ext cx="8229600" cy="6233160"/>
        </p:xfrm>
        <a:graphic>
          <a:graphicData uri="http://schemas.openxmlformats.org/drawingml/2006/table">
            <a:tbl>
              <a:tblPr firstRow="1" bandRow="1">
                <a:tableStyleId>{5940675A-B579-460E-94D1-54222C63F5DA}</a:tableStyleId>
              </a:tblPr>
              <a:tblGrid>
                <a:gridCol w="4114800"/>
                <a:gridCol w="4114800"/>
              </a:tblGrid>
              <a:tr h="1065437">
                <a:tc gridSpan="2">
                  <a:txBody>
                    <a:bodyPr/>
                    <a:lstStyle/>
                    <a:p>
                      <a:pPr algn="ctr"/>
                      <a:r>
                        <a:rPr lang="pt-BR" sz="3400" dirty="0" smtClean="0"/>
                        <a:t>Ações referentes</a:t>
                      </a:r>
                      <a:r>
                        <a:rPr lang="pt-BR" sz="3400" baseline="0" dirty="0" smtClean="0"/>
                        <a:t> aos quatro meses de intervenção</a:t>
                      </a:r>
                      <a:endParaRPr lang="pt-BR" sz="3400" dirty="0"/>
                    </a:p>
                  </a:txBody>
                  <a:tcPr/>
                </a:tc>
                <a:tc hMerge="1">
                  <a:txBody>
                    <a:bodyPr/>
                    <a:lstStyle/>
                    <a:p>
                      <a:endParaRPr lang="pt-BR" dirty="0"/>
                    </a:p>
                  </a:txBody>
                  <a:tcPr/>
                </a:tc>
              </a:tr>
              <a:tr h="1502539">
                <a:tc>
                  <a:txBody>
                    <a:bodyPr/>
                    <a:lstStyle/>
                    <a:p>
                      <a:r>
                        <a:rPr lang="pt-BR" sz="2600" b="1" dirty="0" smtClean="0"/>
                        <a:t>Prevenção ao controle de câncer</a:t>
                      </a:r>
                      <a:r>
                        <a:rPr lang="pt-BR" sz="2600" b="1" baseline="0" dirty="0" smtClean="0"/>
                        <a:t> de </a:t>
                      </a:r>
                      <a:r>
                        <a:rPr lang="pt-BR" sz="2600" b="1" dirty="0" smtClean="0"/>
                        <a:t>colo de útero com mulheres na faixa etária 25-64 anos.</a:t>
                      </a:r>
                      <a:endParaRPr lang="pt-BR" sz="26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2600" b="1" kern="1200" dirty="0" smtClean="0">
                          <a:solidFill>
                            <a:schemeClr val="tx1"/>
                          </a:solidFill>
                          <a:latin typeface="+mn-lt"/>
                          <a:ea typeface="+mn-ea"/>
                          <a:cs typeface="+mn-cs"/>
                        </a:rPr>
                        <a:t>Prevenção ao controle ao CA e</a:t>
                      </a:r>
                      <a:r>
                        <a:rPr lang="pt-BR" sz="2600" b="1" kern="1200" baseline="0" dirty="0" smtClean="0">
                          <a:solidFill>
                            <a:schemeClr val="tx1"/>
                          </a:solidFill>
                          <a:latin typeface="+mn-lt"/>
                          <a:ea typeface="+mn-ea"/>
                          <a:cs typeface="+mn-cs"/>
                        </a:rPr>
                        <a:t> mama </a:t>
                      </a:r>
                      <a:r>
                        <a:rPr lang="pt-BR" sz="2600" b="1" kern="1200" dirty="0" smtClean="0">
                          <a:solidFill>
                            <a:schemeClr val="tx1"/>
                          </a:solidFill>
                          <a:latin typeface="+mn-lt"/>
                          <a:ea typeface="+mn-ea"/>
                          <a:cs typeface="+mn-cs"/>
                        </a:rPr>
                        <a:t>com mulheres na faixa etária 50-69 anos.</a:t>
                      </a:r>
                    </a:p>
                    <a:p>
                      <a:endParaRPr lang="pt-BR" dirty="0"/>
                    </a:p>
                  </a:txBody>
                  <a:tcPr/>
                </a:tc>
              </a:tr>
              <a:tr h="3237288">
                <a:tc>
                  <a:txBody>
                    <a:bodyPr/>
                    <a:lstStyle/>
                    <a:p>
                      <a:pPr>
                        <a:lnSpc>
                          <a:spcPct val="150000"/>
                        </a:lnSpc>
                      </a:pPr>
                      <a:r>
                        <a:rPr lang="pt-BR" sz="2600" kern="1200" dirty="0" smtClean="0">
                          <a:solidFill>
                            <a:schemeClr val="tx1"/>
                          </a:solidFill>
                          <a:latin typeface="+mn-lt"/>
                          <a:ea typeface="+mn-ea"/>
                          <a:cs typeface="+mn-cs"/>
                        </a:rPr>
                        <a:t>1º Mês: 109 (12,5 %)</a:t>
                      </a:r>
                    </a:p>
                    <a:p>
                      <a:pPr>
                        <a:lnSpc>
                          <a:spcPct val="150000"/>
                        </a:lnSpc>
                      </a:pPr>
                      <a:r>
                        <a:rPr lang="pt-BR" sz="2600" kern="1200" dirty="0" smtClean="0">
                          <a:solidFill>
                            <a:schemeClr val="tx1"/>
                          </a:solidFill>
                          <a:latin typeface="+mn-lt"/>
                          <a:ea typeface="+mn-ea"/>
                          <a:cs typeface="+mn-cs"/>
                        </a:rPr>
                        <a:t>2º  Mês: 219 ( 25,5 %) </a:t>
                      </a:r>
                    </a:p>
                    <a:p>
                      <a:pPr>
                        <a:lnSpc>
                          <a:spcPct val="150000"/>
                        </a:lnSpc>
                      </a:pPr>
                      <a:r>
                        <a:rPr lang="pt-BR" sz="2600" kern="1200" dirty="0" smtClean="0">
                          <a:solidFill>
                            <a:schemeClr val="tx1"/>
                          </a:solidFill>
                          <a:latin typeface="+mn-lt"/>
                          <a:ea typeface="+mn-ea"/>
                          <a:cs typeface="+mn-cs"/>
                        </a:rPr>
                        <a:t>3º Mês: 327( 34,7 %)</a:t>
                      </a:r>
                    </a:p>
                    <a:p>
                      <a:pPr>
                        <a:lnSpc>
                          <a:spcPct val="150000"/>
                        </a:lnSpc>
                      </a:pPr>
                      <a:r>
                        <a:rPr lang="pt-BR" sz="2600" kern="1200" dirty="0" smtClean="0">
                          <a:solidFill>
                            <a:schemeClr val="tx1"/>
                          </a:solidFill>
                          <a:latin typeface="+mn-lt"/>
                          <a:ea typeface="+mn-ea"/>
                          <a:cs typeface="+mn-cs"/>
                        </a:rPr>
                        <a:t>4º Mês: 423 ( 48,3 % )</a:t>
                      </a:r>
                    </a:p>
                    <a:p>
                      <a:pPr>
                        <a:lnSpc>
                          <a:spcPct val="150000"/>
                        </a:lnSpc>
                      </a:pPr>
                      <a:r>
                        <a:rPr lang="pt-BR" sz="3000" kern="1200" dirty="0" smtClean="0">
                          <a:solidFill>
                            <a:schemeClr val="tx1"/>
                          </a:solidFill>
                          <a:latin typeface="+mn-lt"/>
                          <a:ea typeface="+mn-ea"/>
                          <a:cs typeface="+mn-cs"/>
                        </a:rPr>
                        <a:t> </a:t>
                      </a:r>
                    </a:p>
                    <a:p>
                      <a:endParaRPr lang="pt-BR" dirty="0"/>
                    </a:p>
                  </a:txBody>
                  <a:tcPr/>
                </a:tc>
                <a:tc>
                  <a:txBody>
                    <a:bodyPr/>
                    <a:lstStyle/>
                    <a:p>
                      <a:pPr>
                        <a:lnSpc>
                          <a:spcPct val="150000"/>
                        </a:lnSpc>
                      </a:pPr>
                      <a:r>
                        <a:rPr lang="pt-BR" sz="2600" kern="1200" dirty="0" smtClean="0">
                          <a:solidFill>
                            <a:schemeClr val="tx1"/>
                          </a:solidFill>
                          <a:latin typeface="+mn-lt"/>
                          <a:ea typeface="+mn-ea"/>
                          <a:cs typeface="+mn-cs"/>
                        </a:rPr>
                        <a:t>1º Mês: 51 (11,7 % ) </a:t>
                      </a:r>
                    </a:p>
                    <a:p>
                      <a:pPr>
                        <a:lnSpc>
                          <a:spcPct val="150000"/>
                        </a:lnSpc>
                      </a:pPr>
                      <a:r>
                        <a:rPr lang="pt-BR" sz="2600" kern="1200" dirty="0" smtClean="0">
                          <a:solidFill>
                            <a:schemeClr val="tx1"/>
                          </a:solidFill>
                          <a:latin typeface="+mn-lt"/>
                          <a:ea typeface="+mn-ea"/>
                          <a:cs typeface="+mn-cs"/>
                        </a:rPr>
                        <a:t>2º  Mês: 114 ( 26,1 % )</a:t>
                      </a:r>
                    </a:p>
                    <a:p>
                      <a:pPr>
                        <a:lnSpc>
                          <a:spcPct val="150000"/>
                        </a:lnSpc>
                      </a:pPr>
                      <a:r>
                        <a:rPr lang="pt-BR" sz="2600" kern="1200" dirty="0" smtClean="0">
                          <a:solidFill>
                            <a:schemeClr val="tx1"/>
                          </a:solidFill>
                          <a:latin typeface="+mn-lt"/>
                          <a:ea typeface="+mn-ea"/>
                          <a:cs typeface="+mn-cs"/>
                        </a:rPr>
                        <a:t>3º Mês: 175 ( 40 % ) </a:t>
                      </a:r>
                    </a:p>
                    <a:p>
                      <a:pPr>
                        <a:lnSpc>
                          <a:spcPct val="150000"/>
                        </a:lnSpc>
                      </a:pPr>
                      <a:r>
                        <a:rPr lang="pt-BR" sz="2600" kern="1200" dirty="0" smtClean="0">
                          <a:solidFill>
                            <a:schemeClr val="tx1"/>
                          </a:solidFill>
                          <a:latin typeface="+mn-lt"/>
                          <a:ea typeface="+mn-ea"/>
                          <a:cs typeface="+mn-cs"/>
                        </a:rPr>
                        <a:t>4º Mês: 224 ( 51,7 %)</a:t>
                      </a:r>
                    </a:p>
                    <a:p>
                      <a:pPr>
                        <a:lnSpc>
                          <a:spcPct val="150000"/>
                        </a:lnSpc>
                      </a:pPr>
                      <a:endParaRPr lang="pt-BR" sz="2800" kern="1200" dirty="0" smtClean="0">
                        <a:solidFill>
                          <a:schemeClr val="tx1"/>
                        </a:solidFill>
                        <a:latin typeface="+mn-lt"/>
                        <a:ea typeface="+mn-ea"/>
                        <a:cs typeface="+mn-cs"/>
                      </a:endParaRPr>
                    </a:p>
                  </a:txBody>
                  <a:tcPr/>
                </a:tc>
              </a:tr>
            </a:tbl>
          </a:graphicData>
        </a:graphic>
      </p:graphicFrame>
    </p:spTree>
  </p:cSld>
  <p:clrMapOvr>
    <a:masterClrMapping/>
  </p:clrMapOvr>
  <p:transition spd="slow">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Objetivos atingidos </a:t>
            </a:r>
            <a:endParaRPr lang="pt-BR" dirty="0"/>
          </a:p>
        </p:txBody>
      </p:sp>
      <p:sp>
        <p:nvSpPr>
          <p:cNvPr id="3" name="Espaço Reservado para Conteúdo 2"/>
          <p:cNvSpPr>
            <a:spLocks noGrp="1"/>
          </p:cNvSpPr>
          <p:nvPr>
            <p:ph idx="1"/>
          </p:nvPr>
        </p:nvSpPr>
        <p:spPr/>
        <p:txBody>
          <a:bodyPr>
            <a:normAutofit fontScale="85000" lnSpcReduction="20000"/>
          </a:bodyPr>
          <a:lstStyle/>
          <a:p>
            <a:pPr algn="just">
              <a:lnSpc>
                <a:spcPct val="150000"/>
              </a:lnSpc>
            </a:pPr>
            <a:r>
              <a:rPr lang="pt-BR" dirty="0">
                <a:solidFill>
                  <a:srgbClr val="000000"/>
                </a:solidFill>
              </a:rPr>
              <a:t>Os objetivos visavam a atingirem metas de resultados acima de 80% na prevenção ao câncer do colo do útero e controle do CA de mama, durante a intervenção, com previsão para serem mantidos na rotina, que deu continuação ao trabalho desenvolvido na própria intervenção. A percentagem de 80%, em números absolutos, significa que seriam atingidos de 986 usuárias a mais.</a:t>
            </a:r>
            <a:endParaRPr lang="pt-BR" dirty="0"/>
          </a:p>
        </p:txBody>
      </p:sp>
    </p:spTree>
  </p:cSld>
  <p:clrMapOvr>
    <a:masterClrMapping/>
  </p:clrMapOvr>
  <p:transition spd="slow">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Metas </a:t>
            </a:r>
            <a:r>
              <a:rPr lang="pt-BR" dirty="0"/>
              <a:t>alcançadas </a:t>
            </a:r>
          </a:p>
        </p:txBody>
      </p:sp>
      <p:sp>
        <p:nvSpPr>
          <p:cNvPr id="3" name="Espaço Reservado para Conteúdo 2"/>
          <p:cNvSpPr>
            <a:spLocks noGrp="1"/>
          </p:cNvSpPr>
          <p:nvPr>
            <p:ph idx="1"/>
          </p:nvPr>
        </p:nvSpPr>
        <p:spPr>
          <a:xfrm>
            <a:off x="467544" y="1340768"/>
            <a:ext cx="8229600" cy="4525963"/>
          </a:xfrm>
        </p:spPr>
        <p:txBody>
          <a:bodyPr/>
          <a:lstStyle/>
          <a:p>
            <a:pPr algn="just">
              <a:lnSpc>
                <a:spcPct val="150000"/>
              </a:lnSpc>
            </a:pPr>
            <a:r>
              <a:rPr lang="pt-BR" dirty="0">
                <a:solidFill>
                  <a:srgbClr val="000000"/>
                </a:solidFill>
              </a:rPr>
              <a:t>Foram 423 mulheres entre 25 a 64 anos,(48,3%)  na prevenção ao CA de colo do útero e aproximadamente 256 mulheres entre 59 a 64 anos (51,7 %) no controle ao câncer de mama, conforme os gráficos correspondentes.</a:t>
            </a:r>
            <a:endParaRPr lang="pt-BR" dirty="0"/>
          </a:p>
        </p:txBody>
      </p:sp>
    </p:spTree>
  </p:cSld>
  <p:clrMapOvr>
    <a:masterClrMapping/>
  </p:clrMapOvr>
  <p:transition spd="slow">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611560" y="1196752"/>
            <a:ext cx="7772400" cy="1470025"/>
          </a:xfrm>
        </p:spPr>
        <p:txBody>
          <a:bodyPr/>
          <a:lstStyle/>
          <a:p>
            <a:r>
              <a:rPr lang="pt-BR" dirty="0" smtClean="0"/>
              <a:t>Apresentação</a:t>
            </a:r>
            <a:endParaRPr lang="pt-BR" dirty="0"/>
          </a:p>
        </p:txBody>
      </p:sp>
      <p:sp>
        <p:nvSpPr>
          <p:cNvPr id="5" name="Subtítulo 4"/>
          <p:cNvSpPr>
            <a:spLocks noGrp="1"/>
          </p:cNvSpPr>
          <p:nvPr>
            <p:ph type="subTitle" idx="1"/>
          </p:nvPr>
        </p:nvSpPr>
        <p:spPr>
          <a:xfrm>
            <a:off x="1259632" y="2996952"/>
            <a:ext cx="6400800" cy="1752600"/>
          </a:xfrm>
        </p:spPr>
        <p:txBody>
          <a:bodyPr>
            <a:normAutofit fontScale="85000" lnSpcReduction="20000"/>
          </a:bodyPr>
          <a:lstStyle/>
          <a:p>
            <a:pPr algn="just"/>
            <a:r>
              <a:rPr lang="pt-BR" dirty="0">
                <a:solidFill>
                  <a:schemeClr val="tx1"/>
                </a:solidFill>
              </a:rPr>
              <a:t>Data vênia, não posso ficar quieto</a:t>
            </a:r>
          </a:p>
          <a:p>
            <a:pPr algn="just"/>
            <a:r>
              <a:rPr lang="pt-BR" dirty="0">
                <a:solidFill>
                  <a:schemeClr val="tx1"/>
                </a:solidFill>
              </a:rPr>
              <a:t>Diante da oportunidade tão nobre</a:t>
            </a:r>
          </a:p>
          <a:p>
            <a:pPr algn="just"/>
            <a:r>
              <a:rPr lang="pt-BR" dirty="0">
                <a:solidFill>
                  <a:schemeClr val="tx1"/>
                </a:solidFill>
              </a:rPr>
              <a:t> Defender a qualidade  de vida do pobre </a:t>
            </a:r>
          </a:p>
          <a:p>
            <a:pPr algn="just"/>
            <a:r>
              <a:rPr lang="pt-BR" dirty="0">
                <a:solidFill>
                  <a:schemeClr val="tx1"/>
                </a:solidFill>
              </a:rPr>
              <a:t>Na terra do grande </a:t>
            </a:r>
            <a:r>
              <a:rPr lang="pt-BR" b="1" dirty="0" smtClean="0">
                <a:solidFill>
                  <a:schemeClr val="tx1"/>
                </a:solidFill>
              </a:rPr>
              <a:t>Simões </a:t>
            </a:r>
            <a:r>
              <a:rPr lang="pt-BR" b="1" dirty="0">
                <a:solidFill>
                  <a:schemeClr val="tx1"/>
                </a:solidFill>
              </a:rPr>
              <a:t>Lopes </a:t>
            </a:r>
            <a:r>
              <a:rPr lang="pt-BR" b="1" dirty="0" smtClean="0">
                <a:solidFill>
                  <a:schemeClr val="tx1"/>
                </a:solidFill>
              </a:rPr>
              <a:t>Neto</a:t>
            </a:r>
            <a:endParaRPr lang="pt-BR" b="1" dirty="0">
              <a:solidFill>
                <a:schemeClr val="tx1"/>
              </a:solidFill>
            </a:endParaRPr>
          </a:p>
          <a:p>
            <a:endParaRPr lang="pt-BR" dirty="0"/>
          </a:p>
        </p:txBody>
      </p:sp>
      <p:pic>
        <p:nvPicPr>
          <p:cNvPr id="6" name="Picture 1"/>
          <p:cNvPicPr>
            <a:picLocks noChangeAspect="1" noChangeArrowheads="1"/>
          </p:cNvPicPr>
          <p:nvPr/>
        </p:nvPicPr>
        <p:blipFill>
          <a:blip r:embed="rId2" cstate="print"/>
          <a:srcRect/>
          <a:stretch>
            <a:fillRect/>
          </a:stretch>
        </p:blipFill>
        <p:spPr bwMode="auto">
          <a:xfrm>
            <a:off x="427662" y="5661248"/>
            <a:ext cx="8277225" cy="590550"/>
          </a:xfrm>
          <a:prstGeom prst="rect">
            <a:avLst/>
          </a:prstGeom>
          <a:noFill/>
          <a:ln w="9525">
            <a:noFill/>
            <a:miter lim="800000"/>
            <a:headEnd/>
            <a:tailEnd/>
          </a:ln>
          <a:effectLst/>
        </p:spPr>
      </p:pic>
    </p:spTree>
  </p:cSld>
  <p:clrMapOvr>
    <a:masterClrMapping/>
  </p:clrMapOvr>
  <p:transition spd="slow">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850106"/>
          </a:xfrm>
        </p:spPr>
        <p:txBody>
          <a:bodyPr/>
          <a:lstStyle/>
          <a:p>
            <a:r>
              <a:rPr lang="pt-BR" dirty="0"/>
              <a:t>Os indicadores alcançados foram</a:t>
            </a:r>
          </a:p>
        </p:txBody>
      </p:sp>
      <p:graphicFrame>
        <p:nvGraphicFramePr>
          <p:cNvPr id="6" name="Gráfico 5"/>
          <p:cNvGraphicFramePr/>
          <p:nvPr/>
        </p:nvGraphicFramePr>
        <p:xfrm>
          <a:off x="2771800" y="1268760"/>
          <a:ext cx="5760640" cy="2304256"/>
        </p:xfrm>
        <a:graphic>
          <a:graphicData uri="http://schemas.openxmlformats.org/drawingml/2006/chart">
            <c:chart xmlns:c="http://schemas.openxmlformats.org/drawingml/2006/chart" xmlns:r="http://schemas.openxmlformats.org/officeDocument/2006/relationships" r:id="rId2"/>
          </a:graphicData>
        </a:graphic>
      </p:graphicFrame>
      <p:sp>
        <p:nvSpPr>
          <p:cNvPr id="29697" name="Rectangle 1"/>
          <p:cNvSpPr>
            <a:spLocks noChangeArrowheads="1"/>
          </p:cNvSpPr>
          <p:nvPr/>
        </p:nvSpPr>
        <p:spPr bwMode="auto">
          <a:xfrm>
            <a:off x="2771800" y="3573016"/>
            <a:ext cx="5688632"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pt-BR"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Proporção de mulheres entre 25 e 64 anos com exame em dia para detecção precoce do câncer de colo de útero na ESF-13, São Borja-RS, 2015.</a:t>
            </a:r>
            <a:endParaRPr kumimoji="0" lang="pt-BR" sz="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7" name="Gráfico 6"/>
          <p:cNvGraphicFramePr/>
          <p:nvPr/>
        </p:nvGraphicFramePr>
        <p:xfrm>
          <a:off x="2699792" y="3933056"/>
          <a:ext cx="5904656" cy="2016224"/>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1"/>
          <p:cNvSpPr>
            <a:spLocks noChangeArrowheads="1"/>
          </p:cNvSpPr>
          <p:nvPr/>
        </p:nvSpPr>
        <p:spPr bwMode="auto">
          <a:xfrm>
            <a:off x="2771800" y="6021288"/>
            <a:ext cx="5688632"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49263" algn="just" fontAlgn="base">
              <a:spcBef>
                <a:spcPct val="0"/>
              </a:spcBef>
              <a:spcAft>
                <a:spcPct val="0"/>
              </a:spcAft>
            </a:pPr>
            <a:r>
              <a:rPr lang="pt-BR" sz="1000" dirty="0" smtClean="0">
                <a:latin typeface="Arial" pitchFamily="34" charset="0"/>
                <a:ea typeface="Times New Roman" pitchFamily="18" charset="0"/>
                <a:cs typeface="Arial" pitchFamily="34" charset="0"/>
              </a:rPr>
              <a:t>Proporção de mulheres entre 50 e 69 anos com exame em dia para detecção precoce de câncer de mama na ESF-13, São Borja-RS, 2015.</a:t>
            </a:r>
          </a:p>
        </p:txBody>
      </p:sp>
      <p:sp>
        <p:nvSpPr>
          <p:cNvPr id="10" name="CaixaDeTexto 9"/>
          <p:cNvSpPr txBox="1"/>
          <p:nvPr/>
        </p:nvSpPr>
        <p:spPr>
          <a:xfrm>
            <a:off x="1115616" y="1700808"/>
            <a:ext cx="1584176" cy="1754326"/>
          </a:xfrm>
          <a:prstGeom prst="rect">
            <a:avLst/>
          </a:prstGeom>
          <a:noFill/>
          <a:ln>
            <a:solidFill>
              <a:schemeClr val="accent1">
                <a:shade val="50000"/>
              </a:schemeClr>
            </a:solidFill>
          </a:ln>
        </p:spPr>
        <p:txBody>
          <a:bodyPr wrap="square" rtlCol="0">
            <a:spAutoFit/>
          </a:bodyPr>
          <a:lstStyle/>
          <a:p>
            <a:r>
              <a:rPr lang="pt-BR" sz="1200" dirty="0" smtClean="0"/>
              <a:t>1º Mês: 109 mulheres (12,5%)</a:t>
            </a:r>
          </a:p>
          <a:p>
            <a:r>
              <a:rPr lang="pt-BR" sz="1200" dirty="0" smtClean="0"/>
              <a:t>2º Mês: 219 mulheres (25%)</a:t>
            </a:r>
          </a:p>
          <a:p>
            <a:r>
              <a:rPr lang="pt-BR" sz="1200" dirty="0" smtClean="0"/>
              <a:t>3º Mês: 327 mulheres (37,4%)</a:t>
            </a:r>
          </a:p>
          <a:p>
            <a:r>
              <a:rPr lang="pt-BR" sz="1200" dirty="0" smtClean="0"/>
              <a:t>4  Mês: 423 mulheres (48,3%)</a:t>
            </a:r>
          </a:p>
          <a:p>
            <a:endParaRPr lang="pt-BR" sz="1200" dirty="0"/>
          </a:p>
        </p:txBody>
      </p:sp>
      <p:sp>
        <p:nvSpPr>
          <p:cNvPr id="11" name="CaixaDeTexto 10"/>
          <p:cNvSpPr txBox="1"/>
          <p:nvPr/>
        </p:nvSpPr>
        <p:spPr>
          <a:xfrm>
            <a:off x="1043608" y="4005064"/>
            <a:ext cx="1584176" cy="1754326"/>
          </a:xfrm>
          <a:prstGeom prst="rect">
            <a:avLst/>
          </a:prstGeom>
          <a:solidFill>
            <a:schemeClr val="bg1"/>
          </a:solidFill>
          <a:ln>
            <a:solidFill>
              <a:schemeClr val="accent1">
                <a:shade val="50000"/>
              </a:schemeClr>
            </a:solidFill>
          </a:ln>
        </p:spPr>
        <p:txBody>
          <a:bodyPr wrap="square" rtlCol="0">
            <a:spAutoFit/>
          </a:bodyPr>
          <a:lstStyle/>
          <a:p>
            <a:r>
              <a:rPr lang="pt-BR" sz="1200" dirty="0" smtClean="0"/>
              <a:t>1º Mês: 51 mulheres (11,7%)</a:t>
            </a:r>
          </a:p>
          <a:p>
            <a:r>
              <a:rPr lang="pt-BR" sz="1200" dirty="0" smtClean="0"/>
              <a:t>2º Mês: 114 mulheres (26,1%)</a:t>
            </a:r>
          </a:p>
          <a:p>
            <a:r>
              <a:rPr lang="pt-BR" sz="1200" dirty="0" smtClean="0"/>
              <a:t>3º Mês: 175 mulheres (40%)</a:t>
            </a:r>
          </a:p>
          <a:p>
            <a:r>
              <a:rPr lang="pt-BR" sz="1200" dirty="0" smtClean="0"/>
              <a:t>4  Mês: 226 mulheres (51,7%)</a:t>
            </a:r>
          </a:p>
          <a:p>
            <a:endParaRPr lang="pt-BR" sz="1200" dirty="0"/>
          </a:p>
        </p:txBody>
      </p:sp>
      <p:sp>
        <p:nvSpPr>
          <p:cNvPr id="12" name="CaixaDeTexto 11"/>
          <p:cNvSpPr txBox="1"/>
          <p:nvPr/>
        </p:nvSpPr>
        <p:spPr>
          <a:xfrm>
            <a:off x="251520" y="1196752"/>
            <a:ext cx="2448272" cy="553998"/>
          </a:xfrm>
          <a:prstGeom prst="rect">
            <a:avLst/>
          </a:prstGeom>
          <a:noFill/>
        </p:spPr>
        <p:txBody>
          <a:bodyPr wrap="square" rtlCol="0">
            <a:spAutoFit/>
          </a:bodyPr>
          <a:lstStyle/>
          <a:p>
            <a:r>
              <a:rPr lang="pt-BR" sz="1000" dirty="0" smtClean="0">
                <a:latin typeface="Arial" pitchFamily="34" charset="0"/>
                <a:cs typeface="Arial" pitchFamily="34" charset="0"/>
              </a:rPr>
              <a:t>Numero total de mulheres  na área de abrangência aproximadamente 875 entre 25 e 64 anos</a:t>
            </a:r>
            <a:endParaRPr lang="pt-BR" sz="1000" dirty="0">
              <a:latin typeface="Arial" pitchFamily="34" charset="0"/>
              <a:cs typeface="Arial" pitchFamily="34" charset="0"/>
            </a:endParaRPr>
          </a:p>
        </p:txBody>
      </p:sp>
      <p:sp>
        <p:nvSpPr>
          <p:cNvPr id="13" name="CaixaDeTexto 12"/>
          <p:cNvSpPr txBox="1"/>
          <p:nvPr/>
        </p:nvSpPr>
        <p:spPr>
          <a:xfrm>
            <a:off x="179512" y="3429000"/>
            <a:ext cx="2448272" cy="553998"/>
          </a:xfrm>
          <a:prstGeom prst="rect">
            <a:avLst/>
          </a:prstGeom>
          <a:noFill/>
        </p:spPr>
        <p:txBody>
          <a:bodyPr wrap="square" rtlCol="0">
            <a:spAutoFit/>
          </a:bodyPr>
          <a:lstStyle/>
          <a:p>
            <a:r>
              <a:rPr lang="pt-BR" sz="1000" dirty="0" smtClean="0">
                <a:latin typeface="Arial" pitchFamily="34" charset="0"/>
                <a:cs typeface="Arial" pitchFamily="34" charset="0"/>
              </a:rPr>
              <a:t>Numero total de mulheres  na área de abrangência aproximadamente 437entre 50 e 69 anos</a:t>
            </a:r>
            <a:endParaRPr lang="pt-BR" sz="1000" dirty="0">
              <a:latin typeface="Arial" pitchFamily="34" charset="0"/>
              <a:cs typeface="Arial" pitchFamily="34" charset="0"/>
            </a:endParaRPr>
          </a:p>
        </p:txBody>
      </p:sp>
    </p:spTree>
  </p:cSld>
  <p:clrMapOvr>
    <a:masterClrMapping/>
  </p:clrMapOvr>
  <p:transition spd="slow">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Aspectos qualitativos</a:t>
            </a:r>
            <a:endParaRPr lang="pt-BR" dirty="0"/>
          </a:p>
        </p:txBody>
      </p:sp>
      <p:sp>
        <p:nvSpPr>
          <p:cNvPr id="3" name="Espaço Reservado para Conteúdo 2"/>
          <p:cNvSpPr>
            <a:spLocks noGrp="1"/>
          </p:cNvSpPr>
          <p:nvPr>
            <p:ph idx="1"/>
          </p:nvPr>
        </p:nvSpPr>
        <p:spPr/>
        <p:txBody>
          <a:bodyPr/>
          <a:lstStyle/>
          <a:p>
            <a:pPr algn="just">
              <a:lnSpc>
                <a:spcPct val="150000"/>
              </a:lnSpc>
            </a:pPr>
            <a:r>
              <a:rPr lang="pt-BR" dirty="0"/>
              <a:t>Os aspectos qualitativos mais relevantes foram os resultados que tiveram a participação da comunidade, como sociedade organizada, através de associações, igrejas e sindicatos </a:t>
            </a:r>
            <a:r>
              <a:rPr lang="pt-BR" dirty="0" smtClean="0"/>
              <a:t>. </a:t>
            </a:r>
            <a:endParaRPr lang="pt-BR" dirty="0"/>
          </a:p>
          <a:p>
            <a:endParaRPr lang="pt-BR" dirty="0"/>
          </a:p>
        </p:txBody>
      </p:sp>
    </p:spTree>
  </p:cSld>
  <p:clrMapOvr>
    <a:masterClrMapping/>
  </p:clrMapOvr>
  <p:transition spd="slow">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Importância </a:t>
            </a:r>
            <a:r>
              <a:rPr lang="pt-BR" dirty="0"/>
              <a:t>da intervenção</a:t>
            </a:r>
          </a:p>
        </p:txBody>
      </p:sp>
      <p:sp>
        <p:nvSpPr>
          <p:cNvPr id="3" name="Espaço Reservado para Conteúdo 2"/>
          <p:cNvSpPr>
            <a:spLocks noGrp="1"/>
          </p:cNvSpPr>
          <p:nvPr>
            <p:ph idx="1"/>
          </p:nvPr>
        </p:nvSpPr>
        <p:spPr/>
        <p:txBody>
          <a:bodyPr>
            <a:normAutofit fontScale="85000" lnSpcReduction="10000"/>
          </a:bodyPr>
          <a:lstStyle/>
          <a:p>
            <a:pPr algn="just">
              <a:lnSpc>
                <a:spcPct val="150000"/>
              </a:lnSpc>
            </a:pPr>
            <a:r>
              <a:rPr lang="pt-BR" dirty="0" smtClean="0"/>
              <a:t>Para </a:t>
            </a:r>
            <a:r>
              <a:rPr lang="pt-BR" dirty="0"/>
              <a:t>a equipe foi gratificante, porque coroou de êxito uma batalha, que, no início, parecia impossível. Para o serviço, a intervenção representa um elo de equacionamento com as demais UBS/ESF. E, para a comunidade, o vínculo que faltava para integrar o usuário/usuária da zona rural do município de São Borja, com as demais unidades urbanas e SMS.</a:t>
            </a:r>
          </a:p>
          <a:p>
            <a:endParaRPr lang="pt-BR" dirty="0"/>
          </a:p>
        </p:txBody>
      </p:sp>
    </p:spTree>
  </p:cSld>
  <p:clrMapOvr>
    <a:masterClrMapping/>
  </p:clrMapOvr>
  <p:transition spd="slow">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Incorporação </a:t>
            </a:r>
            <a:r>
              <a:rPr lang="pt-BR" dirty="0"/>
              <a:t>da intervenção </a:t>
            </a:r>
          </a:p>
        </p:txBody>
      </p:sp>
      <p:sp>
        <p:nvSpPr>
          <p:cNvPr id="3" name="Espaço Reservado para Conteúdo 2"/>
          <p:cNvSpPr>
            <a:spLocks noGrp="1"/>
          </p:cNvSpPr>
          <p:nvPr>
            <p:ph idx="1"/>
          </p:nvPr>
        </p:nvSpPr>
        <p:spPr/>
        <p:txBody>
          <a:bodyPr>
            <a:normAutofit fontScale="92500"/>
          </a:bodyPr>
          <a:lstStyle/>
          <a:p>
            <a:pPr algn="just">
              <a:lnSpc>
                <a:spcPct val="150000"/>
              </a:lnSpc>
            </a:pPr>
            <a:r>
              <a:rPr lang="pt-BR" dirty="0" smtClean="0"/>
              <a:t>O </a:t>
            </a:r>
            <a:r>
              <a:rPr lang="pt-BR" dirty="0"/>
              <a:t>nível de incorporação da intervenção é o maior vínculo em saúde pública/saúde da família, desde que a rotina seja praticada pela mesma equipe de profissionais. Se mudarem os profissionais, o resultado não será o mesmo, em </a:t>
            </a:r>
            <a:r>
              <a:rPr lang="pt-BR" dirty="0" smtClean="0"/>
              <a:t>função </a:t>
            </a:r>
            <a:r>
              <a:rPr lang="pt-BR" dirty="0"/>
              <a:t>do vínculo que não será o mesmo. </a:t>
            </a:r>
          </a:p>
          <a:p>
            <a:pPr algn="just">
              <a:lnSpc>
                <a:spcPct val="150000"/>
              </a:lnSpc>
            </a:pPr>
            <a:endParaRPr lang="pt-BR" dirty="0"/>
          </a:p>
        </p:txBody>
      </p:sp>
    </p:spTree>
  </p:cSld>
  <p:clrMapOvr>
    <a:masterClrMapping/>
  </p:clrMapOvr>
  <p:transition spd="slow">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Discussão</a:t>
            </a:r>
          </a:p>
        </p:txBody>
      </p:sp>
      <p:sp>
        <p:nvSpPr>
          <p:cNvPr id="3" name="Espaço Reservado para Conteúdo 2"/>
          <p:cNvSpPr>
            <a:spLocks noGrp="1"/>
          </p:cNvSpPr>
          <p:nvPr>
            <p:ph idx="1"/>
          </p:nvPr>
        </p:nvSpPr>
        <p:spPr/>
        <p:txBody>
          <a:bodyPr/>
          <a:lstStyle/>
          <a:p>
            <a:pPr algn="just"/>
            <a:r>
              <a:rPr lang="pt-BR" dirty="0" smtClean="0"/>
              <a:t>Compreendeu relatórios ao gestor e à comunidade, com reconhecimento da qualidade e dedicação aos usuários.</a:t>
            </a:r>
          </a:p>
        </p:txBody>
      </p:sp>
    </p:spTree>
    <p:extLst>
      <p:ext uri="{BB962C8B-B14F-4D97-AF65-F5344CB8AC3E}">
        <p14:creationId xmlns:p14="http://schemas.microsoft.com/office/powerpoint/2010/main" val="3413269396"/>
      </p:ext>
    </p:extLst>
  </p:cSld>
  <p:clrMapOvr>
    <a:masterClrMapping/>
  </p:clrMapOvr>
  <p:transition spd="slow">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Término do Curso</a:t>
            </a:r>
            <a:endParaRPr lang="pt-BR" dirty="0"/>
          </a:p>
        </p:txBody>
      </p:sp>
      <p:sp>
        <p:nvSpPr>
          <p:cNvPr id="3" name="Espaço Reservado para Conteúdo 2"/>
          <p:cNvSpPr>
            <a:spLocks noGrp="1"/>
          </p:cNvSpPr>
          <p:nvPr>
            <p:ph idx="1"/>
          </p:nvPr>
        </p:nvSpPr>
        <p:spPr/>
        <p:txBody>
          <a:bodyPr>
            <a:normAutofit fontScale="62500" lnSpcReduction="20000"/>
          </a:bodyPr>
          <a:lstStyle/>
          <a:p>
            <a:pPr algn="just">
              <a:lnSpc>
                <a:spcPct val="170000"/>
              </a:lnSpc>
            </a:pPr>
            <a:r>
              <a:rPr lang="pt-BR" dirty="0"/>
              <a:t>Após o término do curso, não precisam serem feitas mudanças, para viabilizar a continuidade após o curso. Precisa de implementação no que diz respeito a investimentos financeiros. Investimento em condução, em face de se tratar de uma ESF itinerante, de computador e material de informática</a:t>
            </a:r>
            <a:r>
              <a:rPr lang="pt-BR" dirty="0" smtClean="0"/>
              <a:t>, e pessoal, além de </a:t>
            </a:r>
            <a:r>
              <a:rPr lang="pt-BR" dirty="0"/>
              <a:t>melhoramento de condições de higiene e ambiente condizente para os usuários, principalmente para o deficiente, que possa contar com sanitário adequado. As fotos em anexo </a:t>
            </a:r>
            <a:r>
              <a:rPr lang="pt-BR" dirty="0" smtClean="0"/>
              <a:t>reproduzem bem </a:t>
            </a:r>
            <a:r>
              <a:rPr lang="pt-BR" dirty="0"/>
              <a:t>a afirmação. </a:t>
            </a:r>
          </a:p>
          <a:p>
            <a:endParaRPr lang="pt-BR" dirty="0"/>
          </a:p>
        </p:txBody>
      </p:sp>
    </p:spTree>
  </p:cSld>
  <p:clrMapOvr>
    <a:masterClrMapping/>
  </p:clrMapOvr>
  <p:transition spd="slow">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pt-BR" dirty="0" smtClean="0"/>
              <a:t>Conde de Porto Alegre</a:t>
            </a:r>
            <a:endParaRPr lang="pt-BR" dirty="0"/>
          </a:p>
        </p:txBody>
      </p:sp>
      <p:pic>
        <p:nvPicPr>
          <p:cNvPr id="5" name="Imagem 4" descr="Sanitário.jpg"/>
          <p:cNvPicPr>
            <a:picLocks noChangeAspect="1"/>
          </p:cNvPicPr>
          <p:nvPr/>
        </p:nvPicPr>
        <p:blipFill>
          <a:blip r:embed="rId2" cstate="print"/>
          <a:stretch>
            <a:fillRect/>
          </a:stretch>
        </p:blipFill>
        <p:spPr>
          <a:xfrm>
            <a:off x="683568" y="1556792"/>
            <a:ext cx="3705876" cy="4941168"/>
          </a:xfrm>
          <a:prstGeom prst="rect">
            <a:avLst/>
          </a:prstGeom>
        </p:spPr>
      </p:pic>
      <p:pic>
        <p:nvPicPr>
          <p:cNvPr id="4097" name="Picture 1"/>
          <p:cNvPicPr>
            <a:picLocks noChangeAspect="1" noChangeArrowheads="1"/>
          </p:cNvPicPr>
          <p:nvPr/>
        </p:nvPicPr>
        <p:blipFill>
          <a:blip r:embed="rId3" cstate="print"/>
          <a:srcRect/>
          <a:stretch>
            <a:fillRect/>
          </a:stretch>
        </p:blipFill>
        <p:spPr bwMode="auto">
          <a:xfrm>
            <a:off x="3203848" y="10701808"/>
            <a:ext cx="4304453" cy="7174088"/>
          </a:xfrm>
          <a:prstGeom prst="rect">
            <a:avLst/>
          </a:prstGeom>
          <a:noFill/>
          <a:ln w="9525">
            <a:noFill/>
            <a:miter lim="800000"/>
            <a:headEnd/>
            <a:tailEnd/>
          </a:ln>
          <a:effectLst/>
        </p:spPr>
      </p:pic>
      <p:pic>
        <p:nvPicPr>
          <p:cNvPr id="7" name="Imagem 6" descr="2014-09-24 10.59.01.jpg"/>
          <p:cNvPicPr>
            <a:picLocks noChangeAspect="1"/>
          </p:cNvPicPr>
          <p:nvPr/>
        </p:nvPicPr>
        <p:blipFill>
          <a:blip r:embed="rId4" cstate="print"/>
          <a:stretch>
            <a:fillRect/>
          </a:stretch>
        </p:blipFill>
        <p:spPr>
          <a:xfrm>
            <a:off x="4499992" y="1556792"/>
            <a:ext cx="3180725" cy="4896544"/>
          </a:xfrm>
          <a:prstGeom prst="rect">
            <a:avLst/>
          </a:prstGeom>
        </p:spPr>
      </p:pic>
    </p:spTree>
  </p:cSld>
  <p:clrMapOvr>
    <a:masterClrMapping/>
  </p:clrMapOvr>
  <p:transition spd="slow">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Reflexão crítica</a:t>
            </a:r>
          </a:p>
        </p:txBody>
      </p:sp>
      <p:sp>
        <p:nvSpPr>
          <p:cNvPr id="3" name="Espaço Reservado para Conteúdo 2"/>
          <p:cNvSpPr>
            <a:spLocks noGrp="1"/>
          </p:cNvSpPr>
          <p:nvPr>
            <p:ph idx="1"/>
          </p:nvPr>
        </p:nvSpPr>
        <p:spPr/>
        <p:txBody>
          <a:bodyPr>
            <a:noAutofit/>
          </a:bodyPr>
          <a:lstStyle/>
          <a:p>
            <a:pPr algn="just">
              <a:lnSpc>
                <a:spcPct val="150000"/>
              </a:lnSpc>
            </a:pPr>
            <a:r>
              <a:rPr lang="pt-BR" sz="2800" dirty="0" smtClean="0"/>
              <a:t>Para </a:t>
            </a:r>
            <a:r>
              <a:rPr lang="pt-BR" sz="2800" dirty="0"/>
              <a:t>este aprendizando foi muito gratificante, Porque nossa equipe, embora desfalcada, sem o mínimo indispensável para um  trabalho condizente, conseguiu atingir </a:t>
            </a:r>
            <a:r>
              <a:rPr lang="pt-BR" sz="2800" b="1" dirty="0"/>
              <a:t>metas superiores a 60 % </a:t>
            </a:r>
            <a:r>
              <a:rPr lang="pt-BR" sz="2800" dirty="0"/>
              <a:t>das metas propostas, </a:t>
            </a:r>
            <a:r>
              <a:rPr lang="pt-BR" sz="2800" dirty="0" smtClean="0"/>
              <a:t>com </a:t>
            </a:r>
            <a:r>
              <a:rPr lang="pt-BR" sz="2800" dirty="0"/>
              <a:t>condições de serem elevadas essas metas, durante a rotina pós intervenção, que está sendo levada pela ESF-13, nas mesmas localidades. </a:t>
            </a:r>
          </a:p>
          <a:p>
            <a:pPr algn="just">
              <a:lnSpc>
                <a:spcPct val="150000"/>
              </a:lnSpc>
            </a:pPr>
            <a:r>
              <a:rPr lang="pt-BR" sz="2800" dirty="0"/>
              <a:t> </a:t>
            </a:r>
          </a:p>
          <a:p>
            <a:pPr algn="just">
              <a:lnSpc>
                <a:spcPct val="150000"/>
              </a:lnSpc>
            </a:pPr>
            <a:endParaRPr lang="pt-BR" sz="2800" dirty="0"/>
          </a:p>
        </p:txBody>
      </p:sp>
    </p:spTree>
    <p:extLst>
      <p:ext uri="{BB962C8B-B14F-4D97-AF65-F5344CB8AC3E}">
        <p14:creationId xmlns:p14="http://schemas.microsoft.com/office/powerpoint/2010/main" val="1740463504"/>
      </p:ext>
    </p:extLst>
  </p:cSld>
  <p:clrMapOvr>
    <a:masterClrMapping/>
  </p:clrMapOvr>
  <p:transition spd="slow">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Significado do Curso</a:t>
            </a:r>
            <a:endParaRPr lang="pt-BR" dirty="0"/>
          </a:p>
        </p:txBody>
      </p:sp>
      <p:sp>
        <p:nvSpPr>
          <p:cNvPr id="3" name="Espaço Reservado para Conteúdo 2"/>
          <p:cNvSpPr>
            <a:spLocks noGrp="1"/>
          </p:cNvSpPr>
          <p:nvPr>
            <p:ph idx="1"/>
          </p:nvPr>
        </p:nvSpPr>
        <p:spPr/>
        <p:txBody>
          <a:bodyPr>
            <a:normAutofit fontScale="77500" lnSpcReduction="20000"/>
          </a:bodyPr>
          <a:lstStyle/>
          <a:p>
            <a:pPr algn="just">
              <a:lnSpc>
                <a:spcPct val="160000"/>
              </a:lnSpc>
            </a:pPr>
            <a:r>
              <a:rPr lang="pt-BR" dirty="0"/>
              <a:t>O curso poderia ter início com a implantação do SUS, nos anos 90. Milhões de brasileiros teriam sido salvos.O significado do curso, para a minha prática profissional é fantástico. Há mais de dez anos, conforme consta dos protocolos enviados, defendíamos e praticávamos a Demanda </a:t>
            </a:r>
            <a:r>
              <a:rPr lang="pt-BR" dirty="0" smtClean="0"/>
              <a:t>Espontânea</a:t>
            </a:r>
            <a:r>
              <a:rPr lang="pt-BR" dirty="0"/>
              <a:t>.</a:t>
            </a:r>
          </a:p>
          <a:p>
            <a:pPr algn="just">
              <a:lnSpc>
                <a:spcPct val="160000"/>
              </a:lnSpc>
            </a:pPr>
            <a:r>
              <a:rPr lang="pt-BR" dirty="0"/>
              <a:t>Em momento tão feliz e oportuno criado pelo </a:t>
            </a:r>
            <a:r>
              <a:rPr lang="pt-BR" b="1" dirty="0"/>
              <a:t>Programa Pedagógico Mais Médicos. </a:t>
            </a:r>
          </a:p>
          <a:p>
            <a:endParaRPr lang="pt-BR" dirty="0"/>
          </a:p>
        </p:txBody>
      </p:sp>
    </p:spTree>
  </p:cSld>
  <p:clrMapOvr>
    <a:masterClrMapping/>
  </p:clrMapOvr>
  <p:transition spd="slow">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Aprendizados</a:t>
            </a:r>
            <a:endParaRPr lang="pt-BR" dirty="0"/>
          </a:p>
        </p:txBody>
      </p:sp>
      <p:sp>
        <p:nvSpPr>
          <p:cNvPr id="3" name="Espaço Reservado para Conteúdo 2"/>
          <p:cNvSpPr>
            <a:spLocks noGrp="1"/>
          </p:cNvSpPr>
          <p:nvPr>
            <p:ph idx="1"/>
          </p:nvPr>
        </p:nvSpPr>
        <p:spPr/>
        <p:txBody>
          <a:bodyPr>
            <a:normAutofit fontScale="77500" lnSpcReduction="20000"/>
          </a:bodyPr>
          <a:lstStyle/>
          <a:p>
            <a:pPr algn="just">
              <a:lnSpc>
                <a:spcPct val="160000"/>
              </a:lnSpc>
            </a:pPr>
            <a:r>
              <a:rPr lang="pt-BR" dirty="0"/>
              <a:t>Os aprendizados relevantes foram tantos, que temo o risco de pontuá-los desordenadamente. Mas acredito que o mais importante foi levar assistência médica ao mais recôndito lugar do Brasil. Como aconteceu com o vizinho município de </a:t>
            </a:r>
            <a:r>
              <a:rPr lang="pt-BR" dirty="0" err="1" smtClean="0"/>
              <a:t>Itacurubi</a:t>
            </a:r>
            <a:r>
              <a:rPr lang="pt-BR" dirty="0"/>
              <a:t>, distante 100 quilômetros de São Borja, </a:t>
            </a:r>
            <a:r>
              <a:rPr lang="pt-BR" dirty="0" smtClean="0"/>
              <a:t>com </a:t>
            </a:r>
            <a:r>
              <a:rPr lang="pt-BR" dirty="0"/>
              <a:t>26 anos de emancipação política, com 20.000 habitantes e sem médico até o início do PPMM. </a:t>
            </a:r>
          </a:p>
          <a:p>
            <a:endParaRPr lang="pt-BR" dirty="0"/>
          </a:p>
        </p:txBody>
      </p:sp>
      <p:pic>
        <p:nvPicPr>
          <p:cNvPr id="4" name="Picture 1"/>
          <p:cNvPicPr>
            <a:picLocks noChangeAspect="1" noChangeArrowheads="1"/>
          </p:cNvPicPr>
          <p:nvPr/>
        </p:nvPicPr>
        <p:blipFill>
          <a:blip r:embed="rId2" cstate="print"/>
          <a:srcRect/>
          <a:stretch>
            <a:fillRect/>
          </a:stretch>
        </p:blipFill>
        <p:spPr bwMode="auto">
          <a:xfrm>
            <a:off x="427662" y="5661248"/>
            <a:ext cx="8277225" cy="590550"/>
          </a:xfrm>
          <a:prstGeom prst="rect">
            <a:avLst/>
          </a:prstGeom>
          <a:noFill/>
          <a:ln w="9525">
            <a:noFill/>
            <a:miter lim="800000"/>
            <a:headEnd/>
            <a:tailEnd/>
          </a:ln>
          <a:effectLst/>
        </p:spPr>
      </p:pic>
    </p:spTree>
  </p:cSld>
  <p:clrMapOvr>
    <a:masterClrMapping/>
  </p:clrMapOvr>
  <p:transition spd="slow">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INTRODUÇÃO</a:t>
            </a:r>
            <a:endParaRPr lang="pt-BR" dirty="0"/>
          </a:p>
        </p:txBody>
      </p:sp>
      <p:sp>
        <p:nvSpPr>
          <p:cNvPr id="3" name="Espaço Reservado para Conteúdo 2"/>
          <p:cNvSpPr>
            <a:spLocks noGrp="1"/>
          </p:cNvSpPr>
          <p:nvPr>
            <p:ph idx="1"/>
          </p:nvPr>
        </p:nvSpPr>
        <p:spPr/>
        <p:txBody>
          <a:bodyPr>
            <a:normAutofit fontScale="62500" lnSpcReduction="20000"/>
          </a:bodyPr>
          <a:lstStyle/>
          <a:p>
            <a:pPr algn="just">
              <a:lnSpc>
                <a:spcPct val="170000"/>
              </a:lnSpc>
            </a:pPr>
            <a:r>
              <a:rPr lang="pt-BR" dirty="0"/>
              <a:t> </a:t>
            </a:r>
            <a:r>
              <a:rPr lang="pt-BR" sz="3500" dirty="0"/>
              <a:t>A presente monografia versa sobre a prevenção ao câncer do colo do útero e mama, realizada pela ESF-13, no interior do  município de São Borja, com mais de 3000 mil quilômetros quadrados, levando, também, assistência multiprofissional </a:t>
            </a:r>
            <a:r>
              <a:rPr lang="pt-BR" sz="3500" dirty="0" smtClean="0"/>
              <a:t>a 24 comunidades rurais. </a:t>
            </a:r>
            <a:r>
              <a:rPr lang="pt-BR" sz="3500" b="1" dirty="0"/>
              <a:t>O Curso Pedagógico Mais Médicos</a:t>
            </a:r>
            <a:r>
              <a:rPr lang="pt-BR" sz="3500" dirty="0"/>
              <a:t>, além das quatro unidades – Situacional, Estratégica, Intervenção e Avaliação da Intervenção, teve, como introito, a Ambientação, durante três Semanas.</a:t>
            </a:r>
          </a:p>
          <a:p>
            <a:pPr algn="just">
              <a:lnSpc>
                <a:spcPct val="170000"/>
              </a:lnSpc>
            </a:pPr>
            <a:endParaRPr lang="pt-BR" sz="3500" dirty="0"/>
          </a:p>
        </p:txBody>
      </p:sp>
    </p:spTree>
  </p:cSld>
  <p:clrMapOvr>
    <a:masterClrMapping/>
  </p:clrMapOvr>
  <p:transition spd="slow">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Objetivo Geral</a:t>
            </a:r>
          </a:p>
        </p:txBody>
      </p:sp>
      <p:sp>
        <p:nvSpPr>
          <p:cNvPr id="3" name="Espaço Reservado para Conteúdo 2"/>
          <p:cNvSpPr>
            <a:spLocks noGrp="1"/>
          </p:cNvSpPr>
          <p:nvPr>
            <p:ph idx="1"/>
          </p:nvPr>
        </p:nvSpPr>
        <p:spPr/>
        <p:txBody>
          <a:bodyPr/>
          <a:lstStyle/>
          <a:p>
            <a:pPr algn="just">
              <a:lnSpc>
                <a:spcPct val="150000"/>
              </a:lnSpc>
              <a:buNone/>
            </a:pPr>
            <a:r>
              <a:rPr lang="pt-BR" dirty="0" smtClean="0"/>
              <a:t>    Atingir </a:t>
            </a:r>
            <a:r>
              <a:rPr lang="pt-BR" dirty="0"/>
              <a:t>metas acima de 80 % das mulheres na faixa etária de 25 a 64 anos, na prevenção ao câncer do colo de útero; e na faixa etária de 50 a 69 anos, no controle ao CA de mama.</a:t>
            </a:r>
          </a:p>
        </p:txBody>
      </p:sp>
    </p:spTree>
  </p:cSld>
  <p:clrMapOvr>
    <a:masterClrMapping/>
  </p:clrMapOvr>
  <p:transition spd="slow">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76672" y="332656"/>
            <a:ext cx="8229600" cy="1143000"/>
          </a:xfrm>
        </p:spPr>
        <p:txBody>
          <a:bodyPr/>
          <a:lstStyle/>
          <a:p>
            <a:r>
              <a:rPr lang="pt-BR" dirty="0" smtClean="0"/>
              <a:t>Metodologia</a:t>
            </a:r>
            <a:endParaRPr lang="pt-BR" dirty="0"/>
          </a:p>
        </p:txBody>
      </p:sp>
      <p:sp>
        <p:nvSpPr>
          <p:cNvPr id="3" name="Espaço Reservado para Conteúdo 2"/>
          <p:cNvSpPr>
            <a:spLocks noGrp="1"/>
          </p:cNvSpPr>
          <p:nvPr>
            <p:ph idx="1"/>
          </p:nvPr>
        </p:nvSpPr>
        <p:spPr/>
        <p:txBody>
          <a:bodyPr>
            <a:normAutofit fontScale="85000" lnSpcReduction="10000"/>
          </a:bodyPr>
          <a:lstStyle/>
          <a:p>
            <a:pPr algn="just">
              <a:lnSpc>
                <a:spcPct val="150000"/>
              </a:lnSpc>
            </a:pPr>
            <a:r>
              <a:rPr lang="pt-BR" dirty="0" smtClean="0"/>
              <a:t>Com </a:t>
            </a:r>
            <a:r>
              <a:rPr lang="pt-BR" dirty="0"/>
              <a:t>aplicação prática utilizando, no trabalho de campo, um médico,  uma enfermeira, 10 ACS, estando desfalcada de dentista, desde dezembro de 2013, quando as ações prestadas eram multiprofissionais, que continuaram sendo prestadas</a:t>
            </a:r>
            <a:r>
              <a:rPr lang="pt-BR" dirty="0" smtClean="0"/>
              <a:t>, com a intervenção, simultaneamente ao foco de prevenção ao câncer de colo de útero e mama.</a:t>
            </a:r>
            <a:endParaRPr lang="pt-BR" dirty="0"/>
          </a:p>
        </p:txBody>
      </p:sp>
      <p:pic>
        <p:nvPicPr>
          <p:cNvPr id="4" name="Imagen 3"/>
          <p:cNvPicPr>
            <a:picLocks noChangeAspect="1"/>
          </p:cNvPicPr>
          <p:nvPr/>
        </p:nvPicPr>
        <p:blipFill>
          <a:blip r:embed="rId2" cstate="print"/>
          <a:stretch>
            <a:fillRect/>
          </a:stretch>
        </p:blipFill>
        <p:spPr>
          <a:xfrm>
            <a:off x="5364088" y="332656"/>
            <a:ext cx="3619175" cy="1016926"/>
          </a:xfrm>
          <a:prstGeom prst="rect">
            <a:avLst/>
          </a:prstGeom>
        </p:spPr>
      </p:pic>
    </p:spTree>
  </p:cSld>
  <p:clrMapOvr>
    <a:masterClrMapping/>
  </p:clrMapOvr>
  <p:transition spd="slow">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effectLst>
                  <a:outerShdw blurRad="38100" dist="38100" dir="2700000" algn="tl">
                    <a:srgbClr val="000000">
                      <a:alpha val="43137"/>
                    </a:srgbClr>
                  </a:outerShdw>
                </a:effectLst>
              </a:rPr>
              <a:t>Equipe</a:t>
            </a:r>
            <a:endParaRPr lang="pt-BR" dirty="0">
              <a:effectLst>
                <a:outerShdw blurRad="38100" dist="38100" dir="2700000" algn="tl">
                  <a:srgbClr val="000000">
                    <a:alpha val="43137"/>
                  </a:srgbClr>
                </a:outerShdw>
              </a:effectLst>
            </a:endParaRPr>
          </a:p>
        </p:txBody>
      </p:sp>
      <p:pic>
        <p:nvPicPr>
          <p:cNvPr id="1026" name="Picture 2"/>
          <p:cNvPicPr>
            <a:picLocks noChangeAspect="1" noChangeArrowheads="1"/>
          </p:cNvPicPr>
          <p:nvPr/>
        </p:nvPicPr>
        <p:blipFill>
          <a:blip r:embed="rId2" cstate="print"/>
          <a:srcRect/>
          <a:stretch>
            <a:fillRect/>
          </a:stretch>
        </p:blipFill>
        <p:spPr bwMode="auto">
          <a:xfrm>
            <a:off x="1043608" y="1340768"/>
            <a:ext cx="7056784" cy="5292588"/>
          </a:xfrm>
          <a:prstGeom prst="rect">
            <a:avLst/>
          </a:prstGeom>
          <a:noFill/>
          <a:ln w="9525">
            <a:noFill/>
            <a:miter lim="800000"/>
            <a:headEnd/>
            <a:tailEnd/>
          </a:ln>
          <a:effectLst/>
        </p:spPr>
      </p:pic>
    </p:spTree>
  </p:cSld>
  <p:clrMapOvr>
    <a:masterClrMapping/>
  </p:clrMapOvr>
  <p:transition spd="slow">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Objetivos e metas </a:t>
            </a:r>
          </a:p>
        </p:txBody>
      </p:sp>
      <p:sp>
        <p:nvSpPr>
          <p:cNvPr id="3" name="Espaço Reservado para Conteúdo 2"/>
          <p:cNvSpPr>
            <a:spLocks noGrp="1"/>
          </p:cNvSpPr>
          <p:nvPr>
            <p:ph idx="1"/>
          </p:nvPr>
        </p:nvSpPr>
        <p:spPr/>
        <p:txBody>
          <a:bodyPr>
            <a:normAutofit fontScale="77500" lnSpcReduction="20000"/>
          </a:bodyPr>
          <a:lstStyle/>
          <a:p>
            <a:pPr algn="just">
              <a:lnSpc>
                <a:spcPct val="160000"/>
              </a:lnSpc>
            </a:pPr>
            <a:r>
              <a:rPr lang="pt-BR" dirty="0" smtClean="0"/>
              <a:t>Prevenção </a:t>
            </a:r>
            <a:r>
              <a:rPr lang="pt-BR" dirty="0"/>
              <a:t>ao câncer do colo de </a:t>
            </a:r>
            <a:r>
              <a:rPr lang="pt-BR" dirty="0" smtClean="0"/>
              <a:t>útero,do qual  </a:t>
            </a:r>
            <a:r>
              <a:rPr lang="pt-BR" dirty="0"/>
              <a:t>da população feminina de 1.232 mulheres, foram cadastradas 864 para o preventivo do câncer do colo do útero, na faixa etária de 25 a 64 anos, das quais foram efetivados em  685, atingindo a 60 % das metas propostas. Enquanto, na faixa etária de 50 a 69 anos, na prevenção ao câncer de mama, foram cadastradas 839, com comparecimento integral, </a:t>
            </a:r>
            <a:r>
              <a:rPr lang="pt-BR" dirty="0" smtClean="0"/>
              <a:t>mas </a:t>
            </a:r>
            <a:r>
              <a:rPr lang="pt-BR" dirty="0"/>
              <a:t>houve duas alterações de resultados. </a:t>
            </a:r>
          </a:p>
          <a:p>
            <a:endParaRPr lang="pt-BR" dirty="0"/>
          </a:p>
        </p:txBody>
      </p:sp>
    </p:spTree>
  </p:cSld>
  <p:clrMapOvr>
    <a:masterClrMapping/>
  </p:clrMapOvr>
  <p:transition spd="slow">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pt-BR" dirty="0" smtClean="0"/>
              <a:t>São Mateus </a:t>
            </a:r>
            <a:endParaRPr lang="pt-BR" dirty="0"/>
          </a:p>
        </p:txBody>
      </p:sp>
      <p:pic>
        <p:nvPicPr>
          <p:cNvPr id="2050" name="Picture 2"/>
          <p:cNvPicPr>
            <a:picLocks noChangeAspect="1" noChangeArrowheads="1"/>
          </p:cNvPicPr>
          <p:nvPr/>
        </p:nvPicPr>
        <p:blipFill>
          <a:blip r:embed="rId2" cstate="print"/>
          <a:srcRect/>
          <a:stretch>
            <a:fillRect/>
          </a:stretch>
        </p:blipFill>
        <p:spPr bwMode="auto">
          <a:xfrm>
            <a:off x="1403648" y="1556792"/>
            <a:ext cx="6596691" cy="4947518"/>
          </a:xfrm>
          <a:prstGeom prst="rect">
            <a:avLst/>
          </a:prstGeom>
          <a:noFill/>
          <a:ln w="9525">
            <a:noFill/>
            <a:miter lim="800000"/>
            <a:headEnd/>
            <a:tailEnd/>
          </a:ln>
          <a:effectLst/>
        </p:spPr>
      </p:pic>
    </p:spTree>
  </p:cSld>
  <p:clrMapOvr>
    <a:masterClrMapping/>
  </p:clrMapOvr>
  <p:transition spd="slow">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Ação </a:t>
            </a:r>
            <a:r>
              <a:rPr lang="pt-BR" dirty="0"/>
              <a:t>programática</a:t>
            </a:r>
          </a:p>
        </p:txBody>
      </p:sp>
      <p:sp>
        <p:nvSpPr>
          <p:cNvPr id="3" name="Espaço Reservado para Conteúdo 2"/>
          <p:cNvSpPr>
            <a:spLocks noGrp="1"/>
          </p:cNvSpPr>
          <p:nvPr>
            <p:ph idx="1"/>
          </p:nvPr>
        </p:nvSpPr>
        <p:spPr/>
        <p:txBody>
          <a:bodyPr/>
          <a:lstStyle/>
          <a:p>
            <a:pPr algn="just">
              <a:lnSpc>
                <a:spcPct val="150000"/>
              </a:lnSpc>
            </a:pPr>
            <a:r>
              <a:rPr lang="pt-BR" dirty="0" smtClean="0"/>
              <a:t>Nossa equipe tenta melhorar </a:t>
            </a:r>
            <a:r>
              <a:rPr lang="pt-BR" dirty="0"/>
              <a:t>cada vez mais a prestação de ações de qualidade, Principalmente, em relação ao ‘’</a:t>
            </a:r>
            <a:r>
              <a:rPr lang="pt-BR" dirty="0" err="1"/>
              <a:t>estato</a:t>
            </a:r>
            <a:r>
              <a:rPr lang="pt-BR" dirty="0"/>
              <a:t> </a:t>
            </a:r>
            <a:r>
              <a:rPr lang="pt-BR" dirty="0" err="1"/>
              <a:t>quo</a:t>
            </a:r>
            <a:r>
              <a:rPr lang="pt-BR" dirty="0"/>
              <a:t>”, aquém </a:t>
            </a:r>
            <a:r>
              <a:rPr lang="pt-BR" dirty="0" smtClean="0"/>
              <a:t>intervenção.</a:t>
            </a:r>
            <a:endParaRPr lang="pt-BR" dirty="0"/>
          </a:p>
          <a:p>
            <a:pPr algn="just">
              <a:lnSpc>
                <a:spcPct val="150000"/>
              </a:lnSpc>
            </a:pPr>
            <a:endParaRPr lang="pt-BR" dirty="0"/>
          </a:p>
        </p:txBody>
      </p:sp>
    </p:spTree>
  </p:cSld>
  <p:clrMapOvr>
    <a:masterClrMapping/>
  </p:clrMapOvr>
  <p:transition spd="slow">
    <p:wipe dir="r"/>
  </p:transition>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396</TotalTime>
  <Words>1543</Words>
  <Application>Microsoft Office PowerPoint</Application>
  <PresentationFormat>Apresentação na tela (4:3)</PresentationFormat>
  <Paragraphs>105</Paragraphs>
  <Slides>29</Slides>
  <Notes>0</Notes>
  <HiddenSlides>0</HiddenSlides>
  <MMClips>0</MMClips>
  <ScaleCrop>false</ScaleCrop>
  <HeadingPairs>
    <vt:vector size="4" baseType="variant">
      <vt:variant>
        <vt:lpstr>Tema</vt:lpstr>
      </vt:variant>
      <vt:variant>
        <vt:i4>1</vt:i4>
      </vt:variant>
      <vt:variant>
        <vt:lpstr>Títulos de slides</vt:lpstr>
      </vt:variant>
      <vt:variant>
        <vt:i4>29</vt:i4>
      </vt:variant>
    </vt:vector>
  </HeadingPairs>
  <TitlesOfParts>
    <vt:vector size="30" baseType="lpstr">
      <vt:lpstr>Tema do Office</vt:lpstr>
      <vt:lpstr>UNIVERSIDADE ABERTA DO SUS UNIVERSIDADE FEDERAL DE PELOTAS Especialização em Saúde da Família Modalidade a Distância </vt:lpstr>
      <vt:lpstr>Apresentação</vt:lpstr>
      <vt:lpstr>INTRODUÇÃO</vt:lpstr>
      <vt:lpstr>Objetivo Geral</vt:lpstr>
      <vt:lpstr>Metodologia</vt:lpstr>
      <vt:lpstr>Equipe</vt:lpstr>
      <vt:lpstr>Objetivos e metas </vt:lpstr>
      <vt:lpstr>São Mateus </vt:lpstr>
      <vt:lpstr>Ação programática</vt:lpstr>
      <vt:lpstr>São Borja</vt:lpstr>
      <vt:lpstr>Localidades de Abrangência da ESF-13</vt:lpstr>
      <vt:lpstr>Caracterização da ESF-13</vt:lpstr>
      <vt:lpstr>ESF-13 Itinerante</vt:lpstr>
      <vt:lpstr>Atuação na unidade antes da intervenção</vt:lpstr>
      <vt:lpstr>Logística </vt:lpstr>
      <vt:lpstr>Objetivo geral da intervenção </vt:lpstr>
      <vt:lpstr>Ações realizadas</vt:lpstr>
      <vt:lpstr>Objetivos atingidos </vt:lpstr>
      <vt:lpstr>Metas alcançadas </vt:lpstr>
      <vt:lpstr>Os indicadores alcançados foram</vt:lpstr>
      <vt:lpstr>Aspectos qualitativos</vt:lpstr>
      <vt:lpstr>Importância da intervenção</vt:lpstr>
      <vt:lpstr>Incorporação da intervenção </vt:lpstr>
      <vt:lpstr>Discussão</vt:lpstr>
      <vt:lpstr>Término do Curso</vt:lpstr>
      <vt:lpstr>Conde de Porto Alegre</vt:lpstr>
      <vt:lpstr>Reflexão crítica</vt:lpstr>
      <vt:lpstr>Significado do Curso</vt:lpstr>
      <vt:lpstr>Aprendizados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Martim</dc:creator>
  <cp:lastModifiedBy>Pietro 1808</cp:lastModifiedBy>
  <cp:revision>51</cp:revision>
  <dcterms:created xsi:type="dcterms:W3CDTF">2015-09-14T23:00:25Z</dcterms:created>
  <dcterms:modified xsi:type="dcterms:W3CDTF">2015-09-19T23:21:38Z</dcterms:modified>
</cp:coreProperties>
</file>