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300" r:id="rId4"/>
    <p:sldId id="258" r:id="rId5"/>
    <p:sldId id="323" r:id="rId6"/>
    <p:sldId id="259" r:id="rId7"/>
    <p:sldId id="260" r:id="rId8"/>
    <p:sldId id="262" r:id="rId9"/>
    <p:sldId id="303" r:id="rId10"/>
    <p:sldId id="304" r:id="rId11"/>
    <p:sldId id="287" r:id="rId12"/>
    <p:sldId id="320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21" r:id="rId22"/>
    <p:sldId id="332" r:id="rId23"/>
    <p:sldId id="333" r:id="rId24"/>
    <p:sldId id="291" r:id="rId25"/>
    <p:sldId id="292" r:id="rId26"/>
    <p:sldId id="334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950" autoAdjust="0"/>
  </p:normalViewPr>
  <p:slideViewPr>
    <p:cSldViewPr>
      <p:cViewPr>
        <p:scale>
          <a:sx n="76" d="100"/>
          <a:sy n="76" d="100"/>
        </p:scale>
        <p:origin x="-9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9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tin\Interven&#231;&#227;o\Planilha%20desbloqueada\rev%20Tomasi%20planilha%20semana%2016%20Marti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516143322501224"/>
          <c:y val="0.38827977721417589"/>
          <c:w val="0.82258145494173596"/>
          <c:h val="0.450551062239090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0.13388429752066117</c:v>
                </c:pt>
                <c:pt idx="1">
                  <c:v>0.32561983471074379</c:v>
                </c:pt>
                <c:pt idx="2">
                  <c:v>0.48595041322314048</c:v>
                </c:pt>
                <c:pt idx="3">
                  <c:v>0.62975206611570245</c:v>
                </c:pt>
              </c:numCache>
            </c:numRef>
          </c:val>
        </c:ser>
        <c:axId val="79258752"/>
        <c:axId val="79260288"/>
      </c:barChart>
      <c:catAx>
        <c:axId val="7925875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260288"/>
        <c:crossesAt val="0"/>
        <c:auto val="1"/>
        <c:lblAlgn val="ctr"/>
        <c:lblOffset val="100"/>
        <c:tickLblSkip val="1"/>
        <c:tickMarkSkip val="1"/>
      </c:catAx>
      <c:valAx>
        <c:axId val="79260288"/>
        <c:scaling>
          <c:orientation val="minMax"/>
          <c:max val="1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25875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1"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smtClean="0"/>
              <a:t> </a:t>
            </a:r>
            <a:endParaRPr lang="pt-BR" dirty="0"/>
          </a:p>
        </c:rich>
      </c:tx>
      <c:layout>
        <c:manualLayout>
          <c:xMode val="edge"/>
          <c:yMode val="edge"/>
          <c:x val="0.13463656130724078"/>
          <c:y val="3.862672075115797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457859676714041"/>
          <c:y val="0.44206008583690987"/>
          <c:w val="0.82329478714621596"/>
          <c:h val="0.377682403433476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w="25400">
              <a:noFill/>
            </a:ln>
          </c:spPr>
          <c:dLbls>
            <c:showVal val="1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0.93333333333333335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6827264"/>
        <c:axId val="76829056"/>
      </c:barChart>
      <c:catAx>
        <c:axId val="7682726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29056"/>
        <c:crossesAt val="0"/>
        <c:auto val="1"/>
        <c:lblAlgn val="ctr"/>
        <c:lblOffset val="100"/>
        <c:tickLblSkip val="1"/>
        <c:tickMarkSkip val="1"/>
      </c:catAx>
      <c:valAx>
        <c:axId val="76829056"/>
        <c:scaling>
          <c:orientation val="minMax"/>
          <c:max val="1"/>
          <c:min val="0"/>
        </c:scaling>
        <c:axPos val="l"/>
        <c:numFmt formatCode="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27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75409836065574"/>
          <c:y val="0.34432357602011798"/>
          <c:w val="0.8176229508196724"/>
          <c:h val="0.4945072634331482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0.79012345679012341</c:v>
                </c:pt>
                <c:pt idx="1">
                  <c:v>0.91370558375634514</c:v>
                </c:pt>
                <c:pt idx="2">
                  <c:v>0.94217687074829937</c:v>
                </c:pt>
                <c:pt idx="3">
                  <c:v>0.95538057742782156</c:v>
                </c:pt>
              </c:numCache>
            </c:numRef>
          </c:val>
        </c:ser>
        <c:axId val="76709248"/>
        <c:axId val="76752384"/>
      </c:barChart>
      <c:catAx>
        <c:axId val="7670924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52384"/>
        <c:crossesAt val="0"/>
        <c:auto val="1"/>
        <c:lblAlgn val="ctr"/>
        <c:lblOffset val="100"/>
        <c:tickLblSkip val="1"/>
        <c:tickMarkSkip val="1"/>
      </c:catAx>
      <c:valAx>
        <c:axId val="76752384"/>
        <c:scaling>
          <c:orientation val="minMax"/>
          <c:max val="1"/>
        </c:scaling>
        <c:axPos val="l"/>
        <c:numFmt formatCode="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092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5176730583187081"/>
          <c:y val="0.34572490706319708"/>
          <c:w val="0.81289063808577355"/>
          <c:h val="0.498141263940520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0.8</c:v>
                </c:pt>
                <c:pt idx="1">
                  <c:v>0.90588235294117647</c:v>
                </c:pt>
                <c:pt idx="2">
                  <c:v>0.93333333333333335</c:v>
                </c:pt>
                <c:pt idx="3">
                  <c:v>0.94285714285714284</c:v>
                </c:pt>
              </c:numCache>
            </c:numRef>
          </c:val>
        </c:ser>
        <c:axId val="78947840"/>
        <c:axId val="83059456"/>
      </c:barChart>
      <c:catAx>
        <c:axId val="7894784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059456"/>
        <c:crosses val="autoZero"/>
        <c:auto val="1"/>
        <c:lblAlgn val="ctr"/>
        <c:lblOffset val="100"/>
        <c:tickLblSkip val="1"/>
        <c:tickMarkSkip val="1"/>
      </c:catAx>
      <c:valAx>
        <c:axId val="83059456"/>
        <c:scaling>
          <c:orientation val="minMax"/>
          <c:max val="1"/>
          <c:min val="0"/>
        </c:scaling>
        <c:axPos val="l"/>
        <c:numFmt formatCode="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478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5240083507306901"/>
          <c:y val="0.37857208874875997"/>
          <c:w val="0.81419624217119047"/>
          <c:h val="0.464286523937158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0.26845637583892618</c:v>
                </c:pt>
                <c:pt idx="1">
                  <c:v>0.57046979865771807</c:v>
                </c:pt>
                <c:pt idx="2">
                  <c:v>0.80536912751677847</c:v>
                </c:pt>
                <c:pt idx="3">
                  <c:v>0.93959731543624159</c:v>
                </c:pt>
              </c:numCache>
            </c:numRef>
          </c:val>
        </c:ser>
        <c:axId val="79183872"/>
        <c:axId val="79187328"/>
      </c:barChart>
      <c:catAx>
        <c:axId val="7918387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87328"/>
        <c:crosses val="autoZero"/>
        <c:auto val="1"/>
        <c:lblAlgn val="ctr"/>
        <c:lblOffset val="100"/>
        <c:tickLblSkip val="1"/>
        <c:tickMarkSkip val="1"/>
      </c:catAx>
      <c:valAx>
        <c:axId val="79187328"/>
        <c:scaling>
          <c:orientation val="minMax"/>
          <c:max val="1"/>
          <c:min val="0"/>
        </c:scaling>
        <c:axPos val="l"/>
        <c:numFmt formatCode="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838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145383104125742"/>
          <c:y val="0.34962406015037606"/>
          <c:w val="0.82514734774066778"/>
          <c:h val="0.484962406015037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w="25400">
              <a:noFill/>
            </a:ln>
          </c:spPr>
          <c:dLbls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0.93827160493827155</c:v>
                </c:pt>
                <c:pt idx="1">
                  <c:v>0.97461928934010156</c:v>
                </c:pt>
                <c:pt idx="2">
                  <c:v>0.98299319727891155</c:v>
                </c:pt>
                <c:pt idx="3">
                  <c:v>0.98687664041994749</c:v>
                </c:pt>
              </c:numCache>
            </c:numRef>
          </c:val>
        </c:ser>
        <c:axId val="85504768"/>
        <c:axId val="85513728"/>
      </c:barChart>
      <c:catAx>
        <c:axId val="8550476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513728"/>
        <c:crossesAt val="0"/>
        <c:auto val="1"/>
        <c:lblAlgn val="ctr"/>
        <c:lblOffset val="100"/>
        <c:tickLblSkip val="1"/>
        <c:tickMarkSkip val="1"/>
      </c:catAx>
      <c:valAx>
        <c:axId val="85513728"/>
        <c:scaling>
          <c:orientation val="minMax"/>
          <c:max val="1"/>
          <c:min val="0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5047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5286655898885138"/>
          <c:y val="0.35496249359362642"/>
          <c:w val="0.81104202130196157"/>
          <c:h val="0.477100125797884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0.97499999999999998</c:v>
                </c:pt>
                <c:pt idx="1">
                  <c:v>0.9882352941176471</c:v>
                </c:pt>
                <c:pt idx="2">
                  <c:v>0.9916666666666667</c:v>
                </c:pt>
                <c:pt idx="3">
                  <c:v>0.99285714285714288</c:v>
                </c:pt>
              </c:numCache>
            </c:numRef>
          </c:val>
        </c:ser>
        <c:axId val="86044672"/>
        <c:axId val="86046208"/>
      </c:barChart>
      <c:catAx>
        <c:axId val="8604467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046208"/>
        <c:crosses val="autoZero"/>
        <c:auto val="1"/>
        <c:lblAlgn val="ctr"/>
        <c:lblOffset val="100"/>
        <c:tickLblSkip val="1"/>
        <c:tickMarkSkip val="1"/>
      </c:catAx>
      <c:valAx>
        <c:axId val="86046208"/>
        <c:scaling>
          <c:orientation val="minMax"/>
          <c:max val="1"/>
          <c:min val="0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0446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5106382978723412"/>
          <c:y val="0.34686409360602671"/>
          <c:w val="0.81489361702127683"/>
          <c:h val="0.498155879115038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0.72499999999999998</c:v>
                </c:pt>
                <c:pt idx="1">
                  <c:v>0.84705882352941175</c:v>
                </c:pt>
                <c:pt idx="2">
                  <c:v>0.89166666666666672</c:v>
                </c:pt>
                <c:pt idx="3">
                  <c:v>0.90714285714285714</c:v>
                </c:pt>
              </c:numCache>
            </c:numRef>
          </c:val>
        </c:ser>
        <c:axId val="72120192"/>
        <c:axId val="72124672"/>
      </c:barChart>
      <c:catAx>
        <c:axId val="7212019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24672"/>
        <c:crosses val="autoZero"/>
        <c:auto val="1"/>
        <c:lblAlgn val="ctr"/>
        <c:lblOffset val="100"/>
        <c:tickLblSkip val="1"/>
        <c:tickMarkSkip val="1"/>
      </c:catAx>
      <c:valAx>
        <c:axId val="72124672"/>
        <c:scaling>
          <c:orientation val="minMax"/>
          <c:max val="1"/>
          <c:min val="0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201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75409836065574"/>
          <c:y val="0.36029411764705882"/>
          <c:w val="0.8176229508196724"/>
          <c:h val="0.477941176470588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0.70370370370370372</c:v>
                </c:pt>
                <c:pt idx="1">
                  <c:v>0.8375634517766497</c:v>
                </c:pt>
                <c:pt idx="2">
                  <c:v>0.891156462585034</c:v>
                </c:pt>
                <c:pt idx="3">
                  <c:v>0.91601049868766404</c:v>
                </c:pt>
              </c:numCache>
            </c:numRef>
          </c:val>
        </c:ser>
        <c:axId val="86043264"/>
        <c:axId val="86048128"/>
      </c:barChart>
      <c:catAx>
        <c:axId val="8604326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048128"/>
        <c:crossesAt val="0"/>
        <c:auto val="1"/>
        <c:lblAlgn val="ctr"/>
        <c:lblOffset val="100"/>
        <c:tickLblSkip val="1"/>
        <c:tickMarkSkip val="1"/>
      </c:catAx>
      <c:valAx>
        <c:axId val="86048128"/>
        <c:scaling>
          <c:orientation val="minMax"/>
          <c:max val="1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043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75409836065574"/>
          <c:y val="0.34686409360602671"/>
          <c:w val="0.8176229508196724"/>
          <c:h val="0.49077579201703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w="25400">
              <a:noFill/>
            </a:ln>
          </c:spPr>
          <c:dLbls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0.90123456790123457</c:v>
                </c:pt>
                <c:pt idx="1">
                  <c:v>0.95939086294416243</c:v>
                </c:pt>
                <c:pt idx="2">
                  <c:v>0.97278911564625847</c:v>
                </c:pt>
                <c:pt idx="3">
                  <c:v>0.97900262467191601</c:v>
                </c:pt>
              </c:numCache>
            </c:numRef>
          </c:val>
        </c:ser>
        <c:axId val="76687232"/>
        <c:axId val="76751232"/>
      </c:barChart>
      <c:catAx>
        <c:axId val="766872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51232"/>
        <c:crossesAt val="0"/>
        <c:auto val="1"/>
        <c:lblAlgn val="ctr"/>
        <c:lblOffset val="100"/>
        <c:tickLblSkip val="1"/>
        <c:tickMarkSkip val="1"/>
      </c:catAx>
      <c:valAx>
        <c:axId val="76751232"/>
        <c:scaling>
          <c:orientation val="minMax"/>
          <c:max val="1"/>
          <c:min val="0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872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699822681771413"/>
          <c:y val="0.34686409360602671"/>
          <c:w val="0.81987743408189828"/>
          <c:h val="0.49077579201703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/>
                </a:gs>
              </a:gsLst>
              <a:lin ang="5400000" scaled="1"/>
            </a:gradFill>
            <a:ln w="25400">
              <a:noFill/>
            </a:ln>
          </c:spPr>
          <c:dLbls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0.9</c:v>
                </c:pt>
                <c:pt idx="1">
                  <c:v>0.95294117647058818</c:v>
                </c:pt>
                <c:pt idx="2">
                  <c:v>0.96666666666666667</c:v>
                </c:pt>
                <c:pt idx="3">
                  <c:v>0.97142857142857142</c:v>
                </c:pt>
              </c:numCache>
            </c:numRef>
          </c:val>
        </c:ser>
        <c:axId val="84222720"/>
        <c:axId val="84224256"/>
      </c:barChart>
      <c:catAx>
        <c:axId val="8422272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224256"/>
        <c:crossesAt val="0"/>
        <c:auto val="1"/>
        <c:lblAlgn val="ctr"/>
        <c:lblOffset val="100"/>
        <c:tickLblSkip val="1"/>
        <c:tickMarkSkip val="1"/>
      </c:catAx>
      <c:valAx>
        <c:axId val="84224256"/>
        <c:scaling>
          <c:orientation val="minMax"/>
          <c:max val="1"/>
          <c:min val="0"/>
        </c:scaling>
        <c:axPos val="l"/>
        <c:numFmt formatCode="0.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2227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5240083507306895"/>
          <c:y val="0.44588933090389488"/>
          <c:w val="0.81419624217119024"/>
          <c:h val="0.363637900931331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dLbls>
            <c:showVal val="1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7808768"/>
        <c:axId val="77845632"/>
      </c:barChart>
      <c:catAx>
        <c:axId val="7780876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45632"/>
        <c:crosses val="autoZero"/>
        <c:auto val="1"/>
        <c:lblAlgn val="ctr"/>
        <c:lblOffset val="100"/>
        <c:tickLblSkip val="1"/>
        <c:tickMarkSkip val="1"/>
      </c:catAx>
      <c:valAx>
        <c:axId val="77845632"/>
        <c:scaling>
          <c:orientation val="minMax"/>
          <c:max val="1"/>
          <c:min val="0"/>
        </c:scaling>
        <c:axPos val="l"/>
        <c:numFmt formatCode="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087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EC19F-D717-4B58-AD1C-E0B0AB755C86}" type="datetimeFigureOut">
              <a:rPr lang="pt-BR" smtClean="0"/>
              <a:t>02/06/2015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9CA89-A5D2-401B-8E88-7B0C0870A27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9CA89-A5D2-401B-8E88-7B0C0870A27D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9CA89-A5D2-401B-8E88-7B0C0870A27D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9CA89-A5D2-401B-8E88-7B0C0870A27D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9CA89-A5D2-401B-8E88-7B0C0870A27D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CE61-F628-4758-8ED1-9F883BB12BDC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740161"/>
          </a:xfrm>
        </p:spPr>
        <p:txBody>
          <a:bodyPr>
            <a:noAutofit/>
          </a:bodyPr>
          <a:lstStyle/>
          <a:p>
            <a:r>
              <a:rPr lang="pt-BR" sz="1800" dirty="0" smtClean="0"/>
              <a:t>Universidade Aberta do SUS</a:t>
            </a:r>
            <a:br>
              <a:rPr lang="pt-BR" sz="1800" dirty="0" smtClean="0"/>
            </a:br>
            <a:r>
              <a:rPr lang="pt-BR" sz="1800" dirty="0" smtClean="0"/>
              <a:t>Universidade Federal de Pelotas</a:t>
            </a:r>
            <a:br>
              <a:rPr lang="pt-BR" sz="1800" dirty="0" smtClean="0"/>
            </a:br>
            <a:r>
              <a:rPr lang="pt-BR" sz="1800" dirty="0" smtClean="0"/>
              <a:t>Departamento de Medicina Social</a:t>
            </a:r>
            <a:br>
              <a:rPr lang="pt-BR" sz="1800" dirty="0" smtClean="0"/>
            </a:br>
            <a:r>
              <a:rPr lang="pt-BR" sz="1800" dirty="0" smtClean="0"/>
              <a:t>Curso de Especialização em Saúde da Família </a:t>
            </a:r>
            <a:br>
              <a:rPr lang="pt-BR" sz="1800" dirty="0" smtClean="0"/>
            </a:br>
            <a:r>
              <a:rPr lang="pt-BR" sz="1800" dirty="0" smtClean="0"/>
              <a:t>Modalidade à Distância</a:t>
            </a:r>
            <a:br>
              <a:rPr lang="pt-BR" sz="1800" dirty="0" smtClean="0"/>
            </a:br>
            <a:r>
              <a:rPr lang="pt-BR" sz="1800" dirty="0" smtClean="0"/>
              <a:t>Turma 05</a:t>
            </a: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8678198" cy="4097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Melhoria </a:t>
            </a:r>
            <a:r>
              <a:rPr lang="pt-B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 atenção a saúde 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dos usuários com HAS e/ou DM </a:t>
            </a:r>
            <a:r>
              <a:rPr lang="pt-B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 UBS da Vila Nova no município de Itaqui/RS.</a:t>
            </a:r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 </a:t>
            </a:r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Martin llanes Oliveira</a:t>
            </a:r>
          </a:p>
          <a:p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Orientadora: Maria Emilia Nunes Bueno</a:t>
            </a:r>
            <a:r>
              <a:rPr lang="pt-B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</a:p>
          <a:p>
            <a:endParaRPr lang="pt-BR" dirty="0"/>
          </a:p>
        </p:txBody>
      </p:sp>
      <p:pic>
        <p:nvPicPr>
          <p:cNvPr id="4" name="Picture 3" descr="logo1_100_f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961184" cy="8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357166"/>
            <a:ext cx="1139283" cy="88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Educação em </a:t>
            </a:r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Saúde</a:t>
            </a:r>
            <a:endParaRPr lang="pt-B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E:\palestra de hipertenssa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19268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RESULTADOS</a:t>
            </a: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67544" y="1124744"/>
            <a:ext cx="8247860" cy="12326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000" b="1" dirty="0" smtClean="0"/>
              <a:t>META </a:t>
            </a:r>
            <a:r>
              <a:rPr lang="pt-BR" sz="2000" b="1" dirty="0" smtClean="0"/>
              <a:t>1:</a:t>
            </a:r>
            <a:r>
              <a:rPr lang="pt-BR" sz="2000" dirty="0" smtClean="0"/>
              <a:t> Cadastrar </a:t>
            </a:r>
            <a:r>
              <a:rPr lang="pt-BR" sz="2000" dirty="0"/>
              <a:t>90% dos hipertensos da área de abrangência no Programa de Atenção à Hipertensão Arterial e à Diabetes Mellitus da unidade de saúde</a:t>
            </a:r>
            <a:endParaRPr lang="pt-BR" sz="2000" b="1" dirty="0" smtClean="0"/>
          </a:p>
          <a:p>
            <a:pPr marL="0" lvl="0" indent="0">
              <a:buNone/>
            </a:pPr>
            <a:endParaRPr lang="pt-BR" sz="2000" dirty="0" smtClean="0"/>
          </a:p>
          <a:p>
            <a:pPr marL="0" lvl="0" indent="0">
              <a:buNone/>
            </a:pPr>
            <a:endParaRPr lang="pt-BR" sz="2000" dirty="0" smtClean="0"/>
          </a:p>
          <a:p>
            <a:pPr marL="0" lvl="0" indent="0">
              <a:buNone/>
            </a:pPr>
            <a:endParaRPr lang="pt-BR" sz="2000" dirty="0" smtClean="0"/>
          </a:p>
          <a:p>
            <a:pPr marL="0" lvl="0" indent="0">
              <a:buNone/>
            </a:pPr>
            <a:endParaRPr lang="pt-BR" sz="2000" dirty="0"/>
          </a:p>
          <a:p>
            <a:pPr marL="0" lvl="0" indent="0">
              <a:buNone/>
            </a:pPr>
            <a:endParaRPr lang="pt-BR" sz="2000" dirty="0" smtClean="0"/>
          </a:p>
          <a:p>
            <a:pPr marL="0" lvl="0" indent="0">
              <a:buNone/>
            </a:pPr>
            <a:endParaRPr lang="pt-BR" sz="2000" dirty="0"/>
          </a:p>
          <a:p>
            <a:pPr marL="0" lvl="0" indent="0">
              <a:buNone/>
            </a:pPr>
            <a:endParaRPr lang="pt-BR" sz="2000" dirty="0" smtClean="0"/>
          </a:p>
          <a:p>
            <a:pPr marL="0" lvl="0" indent="0">
              <a:buNone/>
            </a:pPr>
            <a:endParaRPr lang="pt-BR" sz="1800" dirty="0" smtClean="0"/>
          </a:p>
          <a:p>
            <a:pPr marL="0" lvl="0" indent="0">
              <a:buNone/>
            </a:pPr>
            <a:endParaRPr lang="pt-BR" sz="1600" dirty="0" smtClean="0">
              <a:latin typeface="+mj-lt"/>
            </a:endParaRPr>
          </a:p>
          <a:p>
            <a:pPr marL="0" lvl="0" indent="0">
              <a:buNone/>
            </a:pPr>
            <a:endParaRPr lang="pt-BR" sz="1800" dirty="0" smtClean="0"/>
          </a:p>
          <a:p>
            <a:pPr marL="0" lvl="0" indent="0">
              <a:buNone/>
            </a:pPr>
            <a:endParaRPr lang="pt-BR" sz="1800" dirty="0" smtClean="0"/>
          </a:p>
          <a:p>
            <a:pPr marL="0" lvl="0" indent="0">
              <a:buNone/>
            </a:pPr>
            <a:endParaRPr lang="pt-BR" sz="1800" dirty="0" smtClean="0"/>
          </a:p>
          <a:p>
            <a:pPr marL="0" lvl="0" indent="0">
              <a:buNone/>
            </a:pPr>
            <a:endParaRPr lang="pt-BR" sz="1800" dirty="0" smtClean="0"/>
          </a:p>
          <a:p>
            <a:pPr marL="0" lvl="0" indent="0">
              <a:buNone/>
            </a:pPr>
            <a:endParaRPr lang="pt-BR" sz="1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785786" y="207167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b="1" dirty="0" smtClean="0"/>
              <a:t>Cobertura do programa de atenção ao hipertenso na unidade de saúde</a:t>
            </a:r>
          </a:p>
          <a:p>
            <a:pPr algn="ctr"/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071538" y="492919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Mês 1: n= 81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Mês 2: n=197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Mês 3: n=294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Mês 4: n=381</a:t>
            </a:r>
            <a:endParaRPr lang="pt-BR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285852" y="2500307"/>
          <a:ext cx="664373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>
                <a:solidFill>
                  <a:prstClr val="black"/>
                </a:solidFill>
              </a:rPr>
              <a:t>	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2200" b="1" dirty="0" smtClean="0">
                <a:solidFill>
                  <a:prstClr val="black"/>
                </a:solidFill>
                <a:latin typeface="+mn-lt"/>
              </a:rPr>
              <a:t>Meta 2: </a:t>
            </a:r>
            <a:r>
              <a:rPr lang="pt-BR" sz="22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Cadastrar </a:t>
            </a:r>
            <a:r>
              <a:rPr lang="pt-BR" sz="2200" dirty="0">
                <a:solidFill>
                  <a:prstClr val="black"/>
                </a:solidFill>
                <a:latin typeface="+mn-lt"/>
                <a:cs typeface="Arial" pitchFamily="34" charset="0"/>
              </a:rPr>
              <a:t>90% dos diabéticos da área de abrangência no Programa de Atenção à Hipertensão Arterial e à Diabetes Mellitus da unidade de saúde</a:t>
            </a:r>
            <a:br>
              <a:rPr lang="pt-BR" sz="2200" dirty="0">
                <a:solidFill>
                  <a:prstClr val="black"/>
                </a:solidFill>
                <a:latin typeface="+mn-lt"/>
                <a:cs typeface="Arial" pitchFamily="34" charset="0"/>
              </a:rPr>
            </a:br>
            <a:endParaRPr lang="pt-BR" sz="22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3"/>
            <a:ext cx="8258204" cy="10892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2000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pt-BR" sz="1900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pt-BR" sz="19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214414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Cobertura do programa de atenção ao diabético na unidade de saúde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285852" y="478632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n= 40</a:t>
            </a: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n=85</a:t>
            </a: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120</a:t>
            </a: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140</a:t>
            </a:r>
          </a:p>
        </p:txBody>
      </p:sp>
      <p:graphicFrame>
        <p:nvGraphicFramePr>
          <p:cNvPr id="7" name="Chart 9"/>
          <p:cNvGraphicFramePr>
            <a:graphicFrameLocks/>
          </p:cNvGraphicFramePr>
          <p:nvPr/>
        </p:nvGraphicFramePr>
        <p:xfrm>
          <a:off x="1500166" y="2357430"/>
          <a:ext cx="6500858" cy="216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010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428605"/>
            <a:ext cx="8358246" cy="1071570"/>
          </a:xfrm>
        </p:spPr>
        <p:txBody>
          <a:bodyPr/>
          <a:lstStyle/>
          <a:p>
            <a:pPr lvl="0" algn="just"/>
            <a:r>
              <a:rPr lang="pt-BR" sz="2000" b="1" dirty="0" smtClean="0"/>
              <a:t>Meta 3:</a:t>
            </a:r>
            <a:r>
              <a:rPr lang="pt-BR" sz="2000" dirty="0" smtClean="0"/>
              <a:t> Realizar </a:t>
            </a:r>
            <a:r>
              <a:rPr lang="pt-BR" sz="2000" dirty="0" smtClean="0"/>
              <a:t>exame clínico apropriado em 100% dos hipertensos</a:t>
            </a:r>
            <a:r>
              <a:rPr lang="pt-BR" sz="2000" dirty="0" smtClean="0"/>
              <a:t>;</a:t>
            </a:r>
          </a:p>
          <a:p>
            <a:pPr algn="just"/>
            <a:r>
              <a:rPr lang="pt-BR" sz="2000" b="1" dirty="0" smtClean="0"/>
              <a:t>Meta 4:</a:t>
            </a:r>
            <a:r>
              <a:rPr lang="pt-BR" sz="2000" dirty="0" smtClean="0"/>
              <a:t> </a:t>
            </a:r>
            <a:r>
              <a:rPr lang="pt-BR" sz="2000" dirty="0" smtClean="0"/>
              <a:t>Realizar exame clínico apropriado em 100% dos </a:t>
            </a:r>
            <a:r>
              <a:rPr lang="pt-BR" sz="2000" dirty="0" smtClean="0"/>
              <a:t>diabéticos;</a:t>
            </a:r>
            <a:endParaRPr lang="pt-BR" sz="2000" dirty="0" smtClean="0"/>
          </a:p>
          <a:p>
            <a:pPr lvl="0"/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21"/>
          <p:cNvGraphicFramePr>
            <a:graphicFrameLocks/>
          </p:cNvGraphicFramePr>
          <p:nvPr/>
        </p:nvGraphicFramePr>
        <p:xfrm>
          <a:off x="428596" y="2214554"/>
          <a:ext cx="4000527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1"/>
          <p:cNvGraphicFramePr>
            <a:graphicFrameLocks/>
          </p:cNvGraphicFramePr>
          <p:nvPr/>
        </p:nvGraphicFramePr>
        <p:xfrm>
          <a:off x="4714876" y="2214554"/>
          <a:ext cx="4129085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28596" y="1571612"/>
            <a:ext cx="40005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Proporção de hipertensos com o exame clínico em dia de acordo com o protocolo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14876" y="1571612"/>
            <a:ext cx="40005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Proporção de </a:t>
            </a:r>
            <a:r>
              <a:rPr lang="pt-BR" sz="1600" b="1" dirty="0" smtClean="0"/>
              <a:t>diabéticos </a:t>
            </a:r>
            <a:r>
              <a:rPr lang="pt-BR" sz="1600" b="1" dirty="0" smtClean="0"/>
              <a:t>com o exame clínico em dia de acordo com o protocolo</a:t>
            </a: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14348" y="4929198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76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192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289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376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000760" y="5000636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39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84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119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139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428605"/>
            <a:ext cx="8358246" cy="135732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sz="2000" b="1" dirty="0" smtClean="0"/>
              <a:t>Meta 5:</a:t>
            </a:r>
            <a:r>
              <a:rPr lang="pt-BR" sz="2000" dirty="0" smtClean="0"/>
              <a:t> Garantir </a:t>
            </a:r>
            <a:r>
              <a:rPr lang="pt-BR" sz="2000" dirty="0" smtClean="0"/>
              <a:t>a 100% dos hipertensos a realização de exames complementares em dia de acordo com o protocolo;</a:t>
            </a:r>
          </a:p>
          <a:p>
            <a:pPr lvl="0" algn="just"/>
            <a:r>
              <a:rPr lang="pt-BR" sz="2000" b="1" dirty="0" smtClean="0"/>
              <a:t>Meta 6: </a:t>
            </a:r>
            <a:r>
              <a:rPr lang="pt-BR" sz="2000" dirty="0" smtClean="0"/>
              <a:t>Garantir </a:t>
            </a:r>
            <a:r>
              <a:rPr lang="pt-BR" sz="2000" dirty="0" smtClean="0"/>
              <a:t>a 100% dos diabéticos a realização de exames complementares em dia de acordo com o protocolo;</a:t>
            </a:r>
          </a:p>
          <a:p>
            <a:endParaRPr lang="pt-BR" dirty="0"/>
          </a:p>
        </p:txBody>
      </p:sp>
      <p:graphicFrame>
        <p:nvGraphicFramePr>
          <p:cNvPr id="4" name="Chart 12"/>
          <p:cNvGraphicFramePr>
            <a:graphicFrameLocks/>
          </p:cNvGraphicFramePr>
          <p:nvPr/>
        </p:nvGraphicFramePr>
        <p:xfrm>
          <a:off x="4714876" y="2786058"/>
          <a:ext cx="411956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214282" y="2786058"/>
          <a:ext cx="414813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85720" y="214311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400" dirty="0" smtClean="0"/>
              <a:t>Proporção de hipertensos com os exames complementares em dia de acordo com o protocolo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14876" y="214311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400" dirty="0" smtClean="0"/>
              <a:t>Proporção de </a:t>
            </a:r>
            <a:r>
              <a:rPr lang="pt-BR" sz="1400" dirty="0" smtClean="0"/>
              <a:t>diabéticos </a:t>
            </a:r>
            <a:r>
              <a:rPr lang="pt-BR" sz="1400" dirty="0" smtClean="0"/>
              <a:t>com os exames complementares em dia de acordo com o protocolo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714348" y="5214950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57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165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262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349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29322" y="5143512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29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72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107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 127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714356"/>
            <a:ext cx="8215370" cy="135732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sz="2000" b="1" dirty="0" smtClean="0"/>
              <a:t>Meta 7:</a:t>
            </a:r>
            <a:r>
              <a:rPr lang="pt-BR" sz="2000" dirty="0" smtClean="0"/>
              <a:t> Priorizar </a:t>
            </a:r>
            <a:r>
              <a:rPr lang="pt-BR" sz="2000" dirty="0" smtClean="0"/>
              <a:t>a prescrição de medicamentos da farmácia popular para 100% dos hipertensos cadastrados na unidade de saúde;</a:t>
            </a:r>
          </a:p>
          <a:p>
            <a:pPr lvl="0" algn="just"/>
            <a:r>
              <a:rPr lang="pt-BR" sz="2000" b="1" dirty="0" smtClean="0"/>
              <a:t>Meta 8: </a:t>
            </a:r>
            <a:r>
              <a:rPr lang="pt-BR" sz="2000" dirty="0" smtClean="0"/>
              <a:t>Priorizar </a:t>
            </a:r>
            <a:r>
              <a:rPr lang="pt-BR" sz="2000" dirty="0" smtClean="0"/>
              <a:t>a prescrição de medicamentos da farmácia popular para 100% dos diabéticos cadastrados na unidade de saúde;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2357430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Metas cumpridas integralmente em todos os meses da intervenção!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500043"/>
            <a:ext cx="8215370" cy="1428760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pt-BR" sz="2000" b="1" dirty="0" smtClean="0"/>
              <a:t>Meta 9: </a:t>
            </a:r>
            <a:r>
              <a:rPr lang="pt-BR" sz="2000" dirty="0" smtClean="0"/>
              <a:t>Realizar </a:t>
            </a:r>
            <a:r>
              <a:rPr lang="pt-BR" sz="2000" dirty="0" smtClean="0"/>
              <a:t>avaliação da necessidade de atendimento odontológico em 100% dos hipertensos;</a:t>
            </a:r>
          </a:p>
          <a:p>
            <a:pPr lvl="0" algn="just">
              <a:spcBef>
                <a:spcPts val="0"/>
              </a:spcBef>
            </a:pPr>
            <a:r>
              <a:rPr lang="pt-BR" sz="2000" dirty="0" smtClean="0"/>
              <a:t> </a:t>
            </a:r>
            <a:r>
              <a:rPr lang="pt-BR" sz="2000" b="1" dirty="0" smtClean="0"/>
              <a:t>Meta 10: </a:t>
            </a:r>
            <a:r>
              <a:rPr lang="pt-BR" sz="2000" dirty="0" smtClean="0"/>
              <a:t>Realizar </a:t>
            </a:r>
            <a:r>
              <a:rPr lang="pt-BR" sz="2000" dirty="0" smtClean="0"/>
              <a:t>avaliação da necessidade de atendimento odontológico em 100% dos diabéticos;</a:t>
            </a:r>
          </a:p>
          <a:p>
            <a:endParaRPr lang="pt-BR" dirty="0"/>
          </a:p>
        </p:txBody>
      </p:sp>
      <p:graphicFrame>
        <p:nvGraphicFramePr>
          <p:cNvPr id="4" name="Chart 23"/>
          <p:cNvGraphicFramePr>
            <a:graphicFrameLocks/>
          </p:cNvGraphicFramePr>
          <p:nvPr/>
        </p:nvGraphicFramePr>
        <p:xfrm>
          <a:off x="642910" y="2786058"/>
          <a:ext cx="3929090" cy="2509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4"/>
          <p:cNvGraphicFramePr>
            <a:graphicFrameLocks/>
          </p:cNvGraphicFramePr>
          <p:nvPr/>
        </p:nvGraphicFramePr>
        <p:xfrm>
          <a:off x="4857753" y="2786058"/>
          <a:ext cx="4000528" cy="2500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42910" y="2143116"/>
            <a:ext cx="3929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Proporção de hipertensos com avaliação da necessidade de atendimento odontológico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29190" y="2143116"/>
            <a:ext cx="3929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Proporção de </a:t>
            </a:r>
            <a:r>
              <a:rPr lang="pt-BR" sz="1600" b="1" dirty="0" smtClean="0"/>
              <a:t>diabéticos </a:t>
            </a:r>
            <a:r>
              <a:rPr lang="pt-BR" sz="1600" b="1" dirty="0" smtClean="0"/>
              <a:t>com avaliação da necessidade de atendimento odontológico</a:t>
            </a: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85786" y="5286388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73 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189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286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373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857884" y="5357826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36 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81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116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136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428604"/>
            <a:ext cx="8329642" cy="1685924"/>
          </a:xfrm>
        </p:spPr>
        <p:txBody>
          <a:bodyPr/>
          <a:lstStyle/>
          <a:p>
            <a:pPr lvl="0" algn="just"/>
            <a:r>
              <a:rPr lang="pt-BR" sz="2000" b="1" dirty="0" smtClean="0"/>
              <a:t>Meta 11: </a:t>
            </a:r>
            <a:r>
              <a:rPr lang="pt-BR" sz="2000" dirty="0" smtClean="0"/>
              <a:t>Buscar </a:t>
            </a:r>
            <a:r>
              <a:rPr lang="pt-BR" sz="2000" dirty="0" smtClean="0"/>
              <a:t>100% dos hipertensos faltosos às consultas na unidade de saúde conforme a periodicidade recomendada;</a:t>
            </a:r>
          </a:p>
          <a:p>
            <a:pPr lvl="0" algn="just"/>
            <a:r>
              <a:rPr lang="pt-BR" sz="2000" dirty="0" smtClean="0"/>
              <a:t> </a:t>
            </a:r>
            <a:r>
              <a:rPr lang="pt-BR" sz="2000" b="1" dirty="0" smtClean="0"/>
              <a:t>Meta 12:</a:t>
            </a:r>
            <a:r>
              <a:rPr lang="pt-BR" sz="2000" dirty="0" smtClean="0"/>
              <a:t> Buscar </a:t>
            </a:r>
            <a:r>
              <a:rPr lang="pt-BR" sz="2000" dirty="0" smtClean="0"/>
              <a:t>100% dos diabéticos faltosos às consultas na unidade de saúde conforme a periodicidade recomendada;</a:t>
            </a:r>
          </a:p>
          <a:p>
            <a:endParaRPr lang="pt-BR" dirty="0"/>
          </a:p>
        </p:txBody>
      </p:sp>
      <p:graphicFrame>
        <p:nvGraphicFramePr>
          <p:cNvPr id="5" name="Chart 10"/>
          <p:cNvGraphicFramePr>
            <a:graphicFrameLocks/>
          </p:cNvGraphicFramePr>
          <p:nvPr/>
        </p:nvGraphicFramePr>
        <p:xfrm>
          <a:off x="5000628" y="2928934"/>
          <a:ext cx="392909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7"/>
          <p:cNvGraphicFramePr>
            <a:graphicFrameLocks/>
          </p:cNvGraphicFramePr>
          <p:nvPr/>
        </p:nvGraphicFramePr>
        <p:xfrm>
          <a:off x="571472" y="2928934"/>
          <a:ext cx="4286280" cy="2005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2910" y="221455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hipertensos faltosos às consultas com busca ativa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572000" y="221455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</a:t>
            </a:r>
            <a:r>
              <a:rPr lang="pt-BR" b="1" dirty="0" smtClean="0"/>
              <a:t>diabéticos </a:t>
            </a:r>
            <a:r>
              <a:rPr lang="pt-BR" b="1" dirty="0" smtClean="0"/>
              <a:t>faltosos às consultas com busca ativa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571472" y="5000636"/>
            <a:ext cx="4286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15 faltosos; 14 com busca ativa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26 faltosos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29 faltosos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29 faltosos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29190" y="5000636"/>
            <a:ext cx="39290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10 faltosos; 9 com busca ativa  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13 faltosos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13 faltosos</a:t>
            </a: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13 faltosos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pt-BR" sz="2000" b="1" dirty="0" smtClean="0"/>
              <a:t>Meta 13: </a:t>
            </a:r>
            <a:r>
              <a:rPr lang="pt-BR" sz="2000" dirty="0" smtClean="0"/>
              <a:t>Manter </a:t>
            </a:r>
            <a:r>
              <a:rPr lang="pt-BR" sz="2000" dirty="0" smtClean="0"/>
              <a:t>ficha de acompanhamento de 100% dos hipertensos cadastrados na unidade de saúde;</a:t>
            </a:r>
          </a:p>
          <a:p>
            <a:pPr lvl="0" algn="just">
              <a:spcBef>
                <a:spcPts val="0"/>
              </a:spcBef>
            </a:pPr>
            <a:r>
              <a:rPr lang="pt-BR" sz="2000" b="1" dirty="0" smtClean="0"/>
              <a:t>Meta 14:</a:t>
            </a:r>
            <a:r>
              <a:rPr lang="pt-BR" sz="2000" dirty="0" smtClean="0"/>
              <a:t> Manter </a:t>
            </a:r>
            <a:r>
              <a:rPr lang="pt-BR" sz="2000" dirty="0" smtClean="0"/>
              <a:t>ficha de acompanhamento de 100% dos diabéticos cadastrados na unidade de saúde;</a:t>
            </a:r>
          </a:p>
          <a:p>
            <a:pPr algn="ctr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Metas </a:t>
            </a:r>
            <a:r>
              <a:rPr lang="pt-BR" b="1" dirty="0" smtClean="0">
                <a:solidFill>
                  <a:srgbClr val="FF0000"/>
                </a:solidFill>
              </a:rPr>
              <a:t>cumpridas integralmente em todos os meses da intervenção!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7"/>
            <a:ext cx="8215370" cy="1857388"/>
          </a:xfrm>
        </p:spPr>
        <p:txBody>
          <a:bodyPr>
            <a:normAutofit/>
          </a:bodyPr>
          <a:lstStyle/>
          <a:p>
            <a:pPr lvl="0" algn="just"/>
            <a:r>
              <a:rPr lang="pt-BR" sz="2000" b="1" dirty="0" smtClean="0"/>
              <a:t>Meta 15: </a:t>
            </a:r>
            <a:r>
              <a:rPr lang="pt-BR" sz="2000" dirty="0" smtClean="0"/>
              <a:t>Realizar </a:t>
            </a:r>
            <a:r>
              <a:rPr lang="pt-BR" sz="2000" dirty="0" smtClean="0"/>
              <a:t>estratificação do risco cardiovascular em 100% dos hipertensos cadastrados na unidade de saúde;</a:t>
            </a:r>
          </a:p>
          <a:p>
            <a:pPr lvl="0" algn="just"/>
            <a:r>
              <a:rPr lang="pt-BR" sz="2000" b="1" dirty="0" smtClean="0"/>
              <a:t>Meta 16:  </a:t>
            </a:r>
            <a:r>
              <a:rPr lang="pt-BR" sz="2000" dirty="0" smtClean="0"/>
              <a:t>Realizar estratificação do risco cardiovascular em 100% dos diabéticos cadastrados na unidade de saúde;</a:t>
            </a:r>
          </a:p>
          <a:p>
            <a:endParaRPr lang="pt-BR" sz="2000" dirty="0"/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285720" y="2500306"/>
          <a:ext cx="4148134" cy="2386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5"/>
          <p:cNvGraphicFramePr>
            <a:graphicFrameLocks/>
          </p:cNvGraphicFramePr>
          <p:nvPr/>
        </p:nvGraphicFramePr>
        <p:xfrm>
          <a:off x="4786314" y="2500306"/>
          <a:ext cx="4152897" cy="234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57158" y="1857364"/>
            <a:ext cx="42148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Proporção de hipertensos com estratificação de risco cardiovascular por  exame clínico em dia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14876" y="1857364"/>
            <a:ext cx="42148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Proporção de </a:t>
            </a:r>
            <a:r>
              <a:rPr lang="pt-BR" sz="1600" b="1" dirty="0" smtClean="0"/>
              <a:t>diabéticos </a:t>
            </a:r>
            <a:r>
              <a:rPr lang="pt-BR" sz="1600" b="1" dirty="0" smtClean="0"/>
              <a:t>com estratificação de risco cardiovascular por  exame clínico em dia</a:t>
            </a: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857224" y="5143512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64  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180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277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364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29322" y="5143512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1: n</a:t>
            </a:r>
            <a:r>
              <a:rPr lang="pt-BR" sz="2000" b="1" dirty="0" smtClean="0">
                <a:solidFill>
                  <a:srgbClr val="FF0000"/>
                </a:solidFill>
              </a:rPr>
              <a:t>= 32   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2: </a:t>
            </a:r>
            <a:r>
              <a:rPr lang="pt-BR" sz="2000" b="1" dirty="0" smtClean="0">
                <a:solidFill>
                  <a:srgbClr val="FF0000"/>
                </a:solidFill>
              </a:rPr>
              <a:t>n= 77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3: n= </a:t>
            </a:r>
            <a:r>
              <a:rPr lang="pt-BR" sz="2000" b="1" dirty="0" smtClean="0">
                <a:solidFill>
                  <a:srgbClr val="FF0000"/>
                </a:solidFill>
              </a:rPr>
              <a:t>112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000" b="1" dirty="0" smtClean="0">
                <a:solidFill>
                  <a:srgbClr val="FF0000"/>
                </a:solidFill>
              </a:rPr>
              <a:t>Mês 4: n= </a:t>
            </a:r>
            <a:r>
              <a:rPr lang="pt-BR" sz="2000" b="1" dirty="0" smtClean="0">
                <a:solidFill>
                  <a:srgbClr val="FF0000"/>
                </a:solidFill>
              </a:rPr>
              <a:t>132</a:t>
            </a:r>
            <a:endParaRPr lang="pt-BR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INTRODUÇÃO</a:t>
            </a:r>
            <a:b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196752"/>
            <a:ext cx="8329642" cy="5089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0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+mj-lt"/>
                <a:cs typeface="Arial" pitchFamily="34" charset="0"/>
              </a:rPr>
              <a:t>As </a:t>
            </a:r>
            <a:r>
              <a:rPr lang="pt-BR" sz="2200" dirty="0">
                <a:latin typeface="+mj-lt"/>
                <a:cs typeface="Arial" pitchFamily="34" charset="0"/>
              </a:rPr>
              <a:t>doenças cardiovasculares representam a principal causa de morte na população em geral e são responsáveis por um elevado número de anos potenciais de vida perdidos ajustados para incapacidade. Essas doenças possuem inúmeros fatores </a:t>
            </a:r>
            <a:r>
              <a:rPr lang="pt-BR" sz="2200" dirty="0" smtClean="0">
                <a:latin typeface="+mj-lt"/>
                <a:cs typeface="Arial" pitchFamily="34" charset="0"/>
              </a:rPr>
              <a:t>de </a:t>
            </a:r>
            <a:r>
              <a:rPr lang="pt-BR" sz="2200" dirty="0">
                <a:latin typeface="+mj-lt"/>
                <a:cs typeface="Arial" pitchFamily="34" charset="0"/>
              </a:rPr>
              <a:t>risco, dentre os quais se destaca a hipertensão arterial sistêmica e diabetes </a:t>
            </a:r>
            <a:r>
              <a:rPr lang="pt-BR" sz="2200" dirty="0" smtClean="0">
                <a:latin typeface="+mj-lt"/>
                <a:cs typeface="Arial" pitchFamily="34" charset="0"/>
              </a:rPr>
              <a:t>mellitus. </a:t>
            </a:r>
            <a:r>
              <a:rPr lang="pt-BR" sz="2200" dirty="0">
                <a:latin typeface="+mj-lt"/>
                <a:cs typeface="Arial" pitchFamily="34" charset="0"/>
              </a:rPr>
              <a:t>Há alta taxa de obesidade, alta ingestão de sódio na dieta, a maioria das pessoas não realizam atividade física, fazem ingestão inadequada de frutas, prevalece a ingestão de bebidas alcoólicas em </a:t>
            </a:r>
            <a:r>
              <a:rPr lang="pt-BR" sz="2200" dirty="0" smtClean="0">
                <a:latin typeface="+mj-lt"/>
                <a:cs typeface="Arial" pitchFamily="34" charset="0"/>
              </a:rPr>
              <a:t>excesso. </a:t>
            </a:r>
          </a:p>
          <a:p>
            <a:endParaRPr lang="pt-BR" sz="2200" dirty="0" smtClean="0">
              <a:latin typeface="+mj-lt"/>
              <a:cs typeface="Arial" pitchFamily="34" charset="0"/>
            </a:endParaRPr>
          </a:p>
          <a:p>
            <a:pPr algn="r">
              <a:buNone/>
            </a:pPr>
            <a:r>
              <a:rPr lang="pt-BR" sz="2200" dirty="0" smtClean="0">
                <a:latin typeface="+mj-lt"/>
                <a:cs typeface="Arial" pitchFamily="34" charset="0"/>
              </a:rPr>
              <a:t>(</a:t>
            </a:r>
            <a:r>
              <a:rPr lang="pt-BR" sz="2200" dirty="0" smtClean="0">
                <a:latin typeface="+mj-lt"/>
                <a:cs typeface="Arial" pitchFamily="34" charset="0"/>
              </a:rPr>
              <a:t>BRASIL, 2002) </a:t>
            </a:r>
            <a:endParaRPr lang="pt-BR" sz="22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t-BR" b="1" dirty="0" smtClean="0"/>
              <a:t>Meta 17: </a:t>
            </a:r>
            <a:r>
              <a:rPr lang="pt-BR" dirty="0" smtClean="0"/>
              <a:t>Garantir </a:t>
            </a:r>
            <a:r>
              <a:rPr lang="pt-BR" dirty="0" smtClean="0"/>
              <a:t>orientação nutricional sobre alimentação saudável a 100% dos hipertensos;</a:t>
            </a:r>
          </a:p>
          <a:p>
            <a:pPr lvl="0"/>
            <a:r>
              <a:rPr lang="pt-BR" b="1" dirty="0" smtClean="0"/>
              <a:t>Meta 18:  </a:t>
            </a:r>
            <a:r>
              <a:rPr lang="pt-BR" dirty="0" smtClean="0"/>
              <a:t>Garantir orientação nutricional sobre alimentação saudável a 100% dos diabéticos;</a:t>
            </a:r>
          </a:p>
          <a:p>
            <a:pPr lvl="0"/>
            <a:r>
              <a:rPr lang="pt-BR" b="1" dirty="0" smtClean="0"/>
              <a:t>Meta 19: </a:t>
            </a:r>
            <a:r>
              <a:rPr lang="pt-BR" dirty="0" smtClean="0"/>
              <a:t>Garantir </a:t>
            </a:r>
            <a:r>
              <a:rPr lang="pt-BR" dirty="0" smtClean="0"/>
              <a:t>orientação em relação à prática regular de atividade física a 100% dos hipertensos;</a:t>
            </a:r>
          </a:p>
          <a:p>
            <a:pPr lvl="0"/>
            <a:r>
              <a:rPr lang="pt-BR" b="1" dirty="0" smtClean="0"/>
              <a:t>Meta 20: </a:t>
            </a:r>
            <a:r>
              <a:rPr lang="pt-BR" dirty="0" smtClean="0"/>
              <a:t>Garantir </a:t>
            </a:r>
            <a:r>
              <a:rPr lang="pt-BR" dirty="0" smtClean="0"/>
              <a:t>orientação em relação à prática regular de atividade física a 100% dos diabéticos;</a:t>
            </a:r>
          </a:p>
          <a:p>
            <a:pPr lvl="0"/>
            <a:r>
              <a:rPr lang="pt-BR" b="1" dirty="0" smtClean="0"/>
              <a:t>Meta 21: </a:t>
            </a:r>
            <a:r>
              <a:rPr lang="pt-BR" dirty="0" smtClean="0"/>
              <a:t>Garantir </a:t>
            </a:r>
            <a:r>
              <a:rPr lang="pt-BR" dirty="0" smtClean="0"/>
              <a:t>orientação sobre os riscos do tabagismo a 100% dos hipertensos;</a:t>
            </a:r>
          </a:p>
          <a:p>
            <a:pPr lvl="0"/>
            <a:r>
              <a:rPr lang="pt-BR" b="1" dirty="0" smtClean="0"/>
              <a:t>Meta 22: </a:t>
            </a:r>
            <a:r>
              <a:rPr lang="pt-BR" dirty="0" smtClean="0"/>
              <a:t>Garantir </a:t>
            </a:r>
            <a:r>
              <a:rPr lang="pt-BR" dirty="0" smtClean="0"/>
              <a:t>orientação sobre os riscos do tabagismo a 100% dos diabéticos;</a:t>
            </a:r>
          </a:p>
          <a:p>
            <a:pPr lvl="0"/>
            <a:r>
              <a:rPr lang="pt-BR" b="1" dirty="0" smtClean="0"/>
              <a:t>Meta 23: </a:t>
            </a:r>
            <a:r>
              <a:rPr lang="pt-BR" dirty="0" smtClean="0"/>
              <a:t>Garantir </a:t>
            </a:r>
            <a:r>
              <a:rPr lang="pt-BR" dirty="0" smtClean="0"/>
              <a:t>orientação sobre higiene bucal a 100% dos hipertensos;</a:t>
            </a:r>
          </a:p>
          <a:p>
            <a:pPr lvl="0"/>
            <a:r>
              <a:rPr lang="pt-BR" b="1" dirty="0" smtClean="0"/>
              <a:t>Meta 24:  </a:t>
            </a:r>
            <a:r>
              <a:rPr lang="pt-BR" dirty="0" smtClean="0"/>
              <a:t>Garantir orientação sobre higiene bucal a 100% dos diabéticos.</a:t>
            </a:r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4929198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Metas cumpridas integralmente em todos os meses da intervenção!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rgbClr val="FFC000"/>
                </a:solidFill>
              </a:rPr>
              <a:t>DISCUSSÃO</a:t>
            </a:r>
            <a:endParaRPr lang="pt-BR" sz="4000" dirty="0">
              <a:solidFill>
                <a:srgbClr val="FFC000"/>
              </a:solidFill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600" b="1" dirty="0" smtClean="0">
                <a:solidFill>
                  <a:schemeClr val="tx1"/>
                </a:solidFill>
              </a:rPr>
              <a:t>Importância da intervenção:</a:t>
            </a:r>
          </a:p>
          <a:p>
            <a:pPr lvl="1" algn="just"/>
            <a:r>
              <a:rPr lang="pt-BR" sz="2600" b="1" dirty="0" smtClean="0">
                <a:solidFill>
                  <a:schemeClr val="tx1"/>
                </a:solidFill>
              </a:rPr>
              <a:t>Para a equipe: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Possibilitou uma maior capacitação da equipe;</a:t>
            </a:r>
          </a:p>
          <a:p>
            <a:pPr lvl="2" algn="just"/>
            <a:r>
              <a:rPr lang="pt-BR" sz="2600" dirty="0">
                <a:solidFill>
                  <a:schemeClr val="tx1"/>
                </a:solidFill>
              </a:rPr>
              <a:t>M</a:t>
            </a:r>
            <a:r>
              <a:rPr lang="pt-BR" sz="2600" dirty="0" smtClean="0">
                <a:solidFill>
                  <a:schemeClr val="tx1"/>
                </a:solidFill>
              </a:rPr>
              <a:t>aior integração dos profissionais da equipe;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Maior conhecimento da clientela </a:t>
            </a:r>
            <a:r>
              <a:rPr lang="pt-BR" sz="2600" dirty="0" err="1" smtClean="0">
                <a:solidFill>
                  <a:schemeClr val="tx1"/>
                </a:solidFill>
              </a:rPr>
              <a:t>adscrita</a:t>
            </a:r>
            <a:r>
              <a:rPr lang="pt-BR" sz="2600" dirty="0" smtClean="0">
                <a:solidFill>
                  <a:schemeClr val="tx1"/>
                </a:solidFill>
              </a:rPr>
              <a:t>;</a:t>
            </a:r>
          </a:p>
          <a:p>
            <a:pPr marL="971550" lvl="1" indent="-457200" algn="just"/>
            <a:endParaRPr lang="pt-BR" sz="2600" dirty="0" smtClean="0">
              <a:solidFill>
                <a:schemeClr val="tx1"/>
              </a:solidFill>
            </a:endParaRPr>
          </a:p>
          <a:p>
            <a:pPr marL="971550" lvl="1" indent="-457200" algn="just"/>
            <a:r>
              <a:rPr lang="pt-BR" sz="2600" b="1" dirty="0" smtClean="0">
                <a:solidFill>
                  <a:schemeClr val="tx1"/>
                </a:solidFill>
              </a:rPr>
              <a:t>Para o serviço: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Qualificação e padronização da atenção à saúde dos hipertensos e diabéticos;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Implantação de um registro específico;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Melhor organização dos processos de trabalho.</a:t>
            </a:r>
          </a:p>
          <a:p>
            <a:pPr lvl="2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592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rgbClr val="FFC000"/>
                </a:solidFill>
              </a:rPr>
              <a:t>DISCUSSÃO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Importância da intervenção: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Para a comunidade: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Promoveu um maior engajamento público;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Qualificação do atendimento;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Propiciou uma ampliação da cobertura;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Profissionais mais capacitados;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Propiciou um controle mais adequado da HAS e DM.</a:t>
            </a:r>
          </a:p>
          <a:p>
            <a:pPr lvl="1"/>
            <a:endParaRPr lang="pt-B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rgbClr val="FFC000"/>
                </a:solidFill>
              </a:rPr>
              <a:t>DISCUSSÃO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 </a:t>
            </a:r>
            <a:r>
              <a:rPr lang="pt-BR" dirty="0" smtClean="0">
                <a:solidFill>
                  <a:schemeClr val="tx1"/>
                </a:solidFill>
              </a:rPr>
              <a:t>intervenção </a:t>
            </a:r>
            <a:r>
              <a:rPr lang="pt-BR" dirty="0" smtClean="0">
                <a:solidFill>
                  <a:schemeClr val="tx1"/>
                </a:solidFill>
              </a:rPr>
              <a:t>se encontra </a:t>
            </a:r>
            <a:r>
              <a:rPr lang="pt-BR" dirty="0" smtClean="0">
                <a:solidFill>
                  <a:schemeClr val="tx1"/>
                </a:solidFill>
              </a:rPr>
              <a:t>inserida </a:t>
            </a:r>
            <a:r>
              <a:rPr lang="pt-BR" dirty="0" smtClean="0">
                <a:solidFill>
                  <a:schemeClr val="tx1"/>
                </a:solidFill>
              </a:rPr>
              <a:t>na rotina do serviço.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Melhorias necessárias: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</a:rPr>
              <a:t>Aprimorar os registros;</a:t>
            </a:r>
          </a:p>
          <a:p>
            <a:pPr lvl="1" algn="just"/>
            <a:r>
              <a:rPr lang="pt-BR" sz="2400" dirty="0" smtClean="0"/>
              <a:t>Expandir o trabalho de intervenção para as demais ações programáticas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 algn="just"/>
            <a:r>
              <a:rPr lang="pt-BR" sz="2400" dirty="0" smtClean="0"/>
              <a:t>Implementar  estudos </a:t>
            </a:r>
            <a:r>
              <a:rPr lang="pt-BR" sz="2400" dirty="0" smtClean="0"/>
              <a:t>para a saúde </a:t>
            </a:r>
            <a:r>
              <a:rPr lang="pt-BR" sz="2400" dirty="0" smtClean="0"/>
              <a:t>mental;</a:t>
            </a:r>
            <a:endParaRPr lang="pt-BR" sz="2400" dirty="0" smtClean="0">
              <a:solidFill>
                <a:schemeClr val="tx1"/>
              </a:solidFill>
            </a:endParaRPr>
          </a:p>
          <a:p>
            <a:pPr lvl="1" algn="just"/>
            <a:r>
              <a:rPr lang="pt-BR" sz="2400" dirty="0" smtClean="0"/>
              <a:t>Investir na </a:t>
            </a:r>
            <a:r>
              <a:rPr lang="pt-BR" sz="2400" dirty="0" smtClean="0"/>
              <a:t>ampliação de cobertura </a:t>
            </a:r>
            <a:r>
              <a:rPr lang="pt-BR" sz="2400" dirty="0" smtClean="0"/>
              <a:t>do programa de HAS e DM.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91615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t-B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Reflexão crítica sobre o  processo pessoal de </a:t>
            </a:r>
            <a:r>
              <a:rPr lang="pt-B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aprendizagem.</a:t>
            </a:r>
            <a:r>
              <a:rPr lang="pt-B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Font typeface="Wingdings" pitchFamily="2" charset="2"/>
              <a:buChar char="Ø"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42910" y="16430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Desafios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 a língua portuguesa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pt-BR" sz="2400" noProof="0" dirty="0" smtClean="0"/>
              <a:t>Dúvidas de como realizar o trabalho;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pt-BR" sz="2400" noProof="0" dirty="0" smtClean="0"/>
              <a:t>Dificuldades para o acesso a internet;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Conhecimento sobre as ações programáticas;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Organização dos processos de trabalho;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Importância do trabalho em equipe;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REFERENCIAS</a:t>
            </a:r>
            <a:b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1-BRASIL</a:t>
            </a:r>
            <a:r>
              <a:rPr lang="pt-BR" dirty="0"/>
              <a:t>. MINISTÉRIO DA SAÚDE. </a:t>
            </a:r>
            <a:r>
              <a:rPr lang="pt-BR" b="1" dirty="0"/>
              <a:t>Caderno de atenção básica: Diabetes Mellitus</a:t>
            </a:r>
            <a:r>
              <a:rPr lang="pt-BR" dirty="0"/>
              <a:t>. 1. ed. n. 16. Brasília: Ministério da saúde, 2006. 64p.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2-BRASIL</a:t>
            </a:r>
            <a:r>
              <a:rPr lang="pt-BR" dirty="0"/>
              <a:t>. MINISTÉRIO DA SAÚDE. </a:t>
            </a:r>
            <a:r>
              <a:rPr lang="pt-BR" b="1" dirty="0"/>
              <a:t>Caderno de atenção básica: Hipertensão arterial sistêmica.</a:t>
            </a:r>
            <a:r>
              <a:rPr lang="pt-BR" dirty="0"/>
              <a:t> 1. ed. n. 15. Brasília: Ministério da saúde, 2006. 58p.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endParaRPr lang="pt-BR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pt-BR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OBRIGADo</a:t>
            </a:r>
            <a:r>
              <a:rPr lang="pt-B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pt-BR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INTRODUÇÃO</a:t>
            </a:r>
            <a:b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1497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sz="2900" b="1" dirty="0" smtClean="0"/>
              <a:t>O município: </a:t>
            </a:r>
            <a:r>
              <a:rPr lang="pt-BR" sz="2900" b="1" dirty="0" err="1" smtClean="0"/>
              <a:t>Itaqui</a:t>
            </a:r>
            <a:r>
              <a:rPr lang="pt-BR" sz="2900" b="1" dirty="0" smtClean="0"/>
              <a:t>/RS</a:t>
            </a:r>
          </a:p>
          <a:p>
            <a:pPr algn="ctr">
              <a:buNone/>
            </a:pPr>
            <a:endParaRPr lang="pt-BR" sz="29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900" dirty="0"/>
              <a:t>Itaqui é um município brasileiro do estado do Rio Grande do Sul, localizado às margens do rio Uruguai, na fronteira com as cidades de Alegrete, Maçambara, Manoel Viana, São Borja , Uruguaiana , La Cruz e </a:t>
            </a:r>
            <a:r>
              <a:rPr lang="pt-BR" sz="2900" dirty="0" err="1"/>
              <a:t>Alvear</a:t>
            </a:r>
            <a:r>
              <a:rPr lang="pt-BR" sz="2900" dirty="0"/>
              <a:t> </a:t>
            </a:r>
            <a:r>
              <a:rPr lang="pt-BR" sz="2900" dirty="0" smtClean="0"/>
              <a:t>– Argentina;</a:t>
            </a:r>
            <a:endParaRPr lang="pt-BR" sz="2900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900" dirty="0" smtClean="0"/>
              <a:t>Conta com </a:t>
            </a:r>
            <a:r>
              <a:rPr lang="pt-BR" sz="2900" dirty="0"/>
              <a:t>uma população total de 38.159 habitantes, com uma densidade populacional de 11 hab./</a:t>
            </a:r>
            <a:r>
              <a:rPr lang="pt-BR" sz="2900" dirty="0" smtClean="0"/>
              <a:t>km2;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900" dirty="0" smtClean="0"/>
              <a:t>Economia : </a:t>
            </a:r>
            <a:r>
              <a:rPr lang="pt-BR" sz="2900" dirty="0" smtClean="0"/>
              <a:t>Agricultura, pecuária.</a:t>
            </a:r>
            <a:endParaRPr lang="pt-BR" sz="2900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900" dirty="0" smtClean="0"/>
              <a:t>Possui </a:t>
            </a:r>
            <a:r>
              <a:rPr lang="pt-BR" sz="2900" dirty="0"/>
              <a:t>um total de 10 Unidades Básicas de Saúde urbanas. Também conta com um hospital central, um laboratório municipal </a:t>
            </a:r>
            <a:r>
              <a:rPr lang="pt-BR" sz="2900" dirty="0" smtClean="0"/>
              <a:t>e conta </a:t>
            </a:r>
            <a:r>
              <a:rPr lang="pt-BR" sz="2900" dirty="0"/>
              <a:t>apenas com algumas especialidades básicas, tais como cirurgia, obstetrícia e ginecologia, nefrologia, anestesia e clínica geral. Existem outras especialidades privadas como </a:t>
            </a:r>
            <a:r>
              <a:rPr lang="pt-BR" sz="2900" dirty="0" smtClean="0"/>
              <a:t>oftalmologia, </a:t>
            </a:r>
            <a:r>
              <a:rPr lang="pt-BR" sz="2900" dirty="0"/>
              <a:t>psiquiatria, dermatologia, as quais a maioria dos usuários não tem acesso.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INTRODUÇÃO</a:t>
            </a:r>
            <a:b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2864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sz="3500" b="1" dirty="0" smtClean="0"/>
              <a:t> UBS </a:t>
            </a:r>
            <a:r>
              <a:rPr lang="pt-BR" sz="3500" b="1" dirty="0" smtClean="0"/>
              <a:t>da Vila Nova</a:t>
            </a:r>
            <a:endParaRPr lang="pt-BR" sz="3500" b="1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sz="3400" dirty="0" smtClean="0"/>
              <a:t>População total: 3980 </a:t>
            </a:r>
            <a:r>
              <a:rPr lang="pt-BR" sz="3400" dirty="0" smtClean="0"/>
              <a:t>pessoas.</a:t>
            </a:r>
            <a:endParaRPr lang="pt-BR" sz="34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400" dirty="0" smtClean="0"/>
              <a:t>A população </a:t>
            </a:r>
            <a:r>
              <a:rPr lang="pt-BR" sz="3400" dirty="0" smtClean="0"/>
              <a:t>cadastrada com Hipertensão arterial sistêmica é de </a:t>
            </a:r>
            <a:r>
              <a:rPr lang="pt-BR" sz="3400" b="1" dirty="0" smtClean="0"/>
              <a:t>340 usuários </a:t>
            </a:r>
            <a:r>
              <a:rPr lang="pt-BR" sz="3400" dirty="0" smtClean="0"/>
              <a:t>e com diabetes </a:t>
            </a:r>
            <a:r>
              <a:rPr lang="pt-BR" sz="3400" dirty="0" err="1" smtClean="0"/>
              <a:t>mellitus</a:t>
            </a:r>
            <a:r>
              <a:rPr lang="pt-BR" sz="3400" dirty="0" smtClean="0"/>
              <a:t> são </a:t>
            </a:r>
            <a:r>
              <a:rPr lang="pt-BR" sz="3400" b="1" dirty="0" smtClean="0"/>
              <a:t>162 </a:t>
            </a:r>
            <a:r>
              <a:rPr lang="pt-BR" sz="3400" b="1" dirty="0" smtClean="0"/>
              <a:t>usuários</a:t>
            </a:r>
            <a:r>
              <a:rPr lang="pt-BR" sz="3400" dirty="0" smtClean="0"/>
              <a:t>. </a:t>
            </a:r>
            <a:endParaRPr lang="pt-BR" sz="34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400" dirty="0" smtClean="0"/>
              <a:t>E</a:t>
            </a:r>
            <a:r>
              <a:rPr lang="pt-BR" sz="3400" dirty="0" smtClean="0"/>
              <a:t>quipe: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400" dirty="0" smtClean="0"/>
              <a:t>	duas enfermeiras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400" dirty="0" smtClean="0"/>
              <a:t>	três </a:t>
            </a:r>
            <a:r>
              <a:rPr lang="pt-BR" sz="3400" dirty="0"/>
              <a:t>agentes comunitários de saúde </a:t>
            </a:r>
            <a:r>
              <a:rPr lang="pt-BR" sz="3400" dirty="0" smtClean="0"/>
              <a:t>– ACS </a:t>
            </a:r>
            <a:endParaRPr lang="pt-BR" sz="3400" dirty="0" smtClean="0"/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400" dirty="0" smtClean="0"/>
              <a:t>	</a:t>
            </a:r>
            <a:r>
              <a:rPr lang="pt-BR" sz="3400" dirty="0" smtClean="0"/>
              <a:t>um médico 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400" dirty="0" smtClean="0"/>
              <a:t>	</a:t>
            </a:r>
            <a:r>
              <a:rPr lang="pt-BR" sz="3400" dirty="0" smtClean="0"/>
              <a:t>um dentista</a:t>
            </a:r>
            <a:r>
              <a:rPr lang="pt-BR" sz="3400" dirty="0" smtClean="0"/>
              <a:t> </a:t>
            </a:r>
            <a:r>
              <a:rPr lang="pt-BR" sz="3400" dirty="0" smtClean="0"/>
              <a:t>e u</a:t>
            </a:r>
            <a:r>
              <a:rPr lang="pt-BR" sz="3400" dirty="0" smtClean="0"/>
              <a:t>ma </a:t>
            </a:r>
            <a:r>
              <a:rPr lang="pt-BR" sz="3400" dirty="0"/>
              <a:t>assistente de </a:t>
            </a:r>
            <a:r>
              <a:rPr lang="pt-BR" sz="3400" dirty="0" smtClean="0"/>
              <a:t>dentista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400" dirty="0" smtClean="0"/>
              <a:t>	</a:t>
            </a:r>
            <a:r>
              <a:rPr lang="pt-BR" sz="3400" dirty="0" smtClean="0"/>
              <a:t>três </a:t>
            </a:r>
            <a:r>
              <a:rPr lang="pt-BR" sz="3400" dirty="0"/>
              <a:t>secretárias que conhecem a totalidade da população </a:t>
            </a:r>
            <a:r>
              <a:rPr lang="pt-BR" sz="3400" dirty="0" err="1" smtClean="0"/>
              <a:t>adscrita</a:t>
            </a:r>
            <a:endParaRPr lang="pt-BR" sz="34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400" dirty="0" smtClean="0"/>
              <a:t>A </a:t>
            </a:r>
            <a:r>
              <a:rPr lang="pt-BR" sz="3400" dirty="0"/>
              <a:t>unidade está localizada no lado leste da </a:t>
            </a:r>
            <a:r>
              <a:rPr lang="pt-BR" sz="3400" dirty="0" smtClean="0"/>
              <a:t>cidade.</a:t>
            </a:r>
            <a:endParaRPr lang="pt-BR" sz="3400" dirty="0" smtClean="0"/>
          </a:p>
          <a:p>
            <a:endParaRPr lang="pt-BR" sz="3400" dirty="0" smtClean="0"/>
          </a:p>
          <a:p>
            <a:endParaRPr lang="pt-B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b="1" dirty="0" smtClean="0"/>
              <a:t> UBS da Vila Nova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b="1" dirty="0" smtClean="0"/>
              <a:t>Estrutura Física: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/>
              <a:t>	um </a:t>
            </a:r>
            <a:r>
              <a:rPr lang="pt-BR" dirty="0" smtClean="0"/>
              <a:t>salão de recepções pequeno</a:t>
            </a:r>
            <a:r>
              <a:rPr lang="pt-BR" dirty="0" smtClean="0"/>
              <a:t>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/>
              <a:t> 	dois </a:t>
            </a:r>
            <a:r>
              <a:rPr lang="pt-BR" dirty="0" smtClean="0"/>
              <a:t>consultórios </a:t>
            </a:r>
            <a:r>
              <a:rPr lang="pt-BR" dirty="0" smtClean="0"/>
              <a:t>médicos,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/>
              <a:t>	uma </a:t>
            </a:r>
            <a:r>
              <a:rPr lang="pt-BR" dirty="0" smtClean="0"/>
              <a:t>sala de vacinação</a:t>
            </a:r>
            <a:r>
              <a:rPr lang="pt-BR" dirty="0" smtClean="0"/>
              <a:t>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/>
              <a:t> 	uma </a:t>
            </a:r>
            <a:r>
              <a:rPr lang="pt-BR" dirty="0" smtClean="0"/>
              <a:t>sala de </a:t>
            </a:r>
            <a:r>
              <a:rPr lang="pt-BR" dirty="0" smtClean="0"/>
              <a:t>curativos </a:t>
            </a:r>
            <a:r>
              <a:rPr lang="pt-BR" dirty="0" smtClean="0"/>
              <a:t>e</a:t>
            </a:r>
            <a:r>
              <a:rPr lang="pt-BR" dirty="0" smtClean="0"/>
              <a:t> uma </a:t>
            </a:r>
            <a:r>
              <a:rPr lang="pt-BR" dirty="0" smtClean="0"/>
              <a:t>sala de </a:t>
            </a:r>
            <a:r>
              <a:rPr lang="pt-BR" dirty="0" smtClean="0"/>
              <a:t>esterilização,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/>
              <a:t>	dois </a:t>
            </a:r>
            <a:r>
              <a:rPr lang="pt-BR" dirty="0" smtClean="0"/>
              <a:t>banheiros, um para os usuários, e outro para os funcionários. </a:t>
            </a:r>
            <a:endParaRPr lang="pt-BR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 smtClean="0"/>
              <a:t>Está </a:t>
            </a:r>
            <a:r>
              <a:rPr lang="pt-BR" dirty="0" smtClean="0"/>
              <a:t>faltando sala disponível para reuniões e atividades coletivas. A coleta de lixo é feita pela auxiliar de limpeza e armazenado num pequeno depósito, o qual é recolhido a cada dois dias pela prefeitura municipal.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OBJETIVOS</a:t>
            </a: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0006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sz="3600" b="1" dirty="0" smtClean="0"/>
              <a:t>Objetivo Geral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/>
              <a:t>Melhorar </a:t>
            </a:r>
            <a:r>
              <a:rPr lang="pt-BR" dirty="0"/>
              <a:t>a atenção à saúde de hipertensos e diabéticos na Unidade Básica de Saúde da Vila Nova no município de Itaqui/RS</a:t>
            </a:r>
            <a:endParaRPr lang="pt-BR" b="1" dirty="0" smtClean="0"/>
          </a:p>
          <a:p>
            <a:pPr lvl="1"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sz="3600" b="1" dirty="0" smtClean="0"/>
              <a:t>Objetivos Específicos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 smtClean="0"/>
              <a:t>1</a:t>
            </a:r>
            <a:r>
              <a:rPr lang="pt-BR" dirty="0"/>
              <a:t>. Ampliar a cobertura a hipertensos e/ou diabéticos;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2. Melhorar a qualidade da atenção a hipertensos e/ou diabéticos;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 3. Melhorar a adesão de hipertensos e/ou diabéticos ao programa;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 4. Melhorar o registro das informações;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 5. Mapear hipertensos e diabéticos de risco para doença cardiovascular;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 6. Promover a saúde de hipertensos e diabéticos.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algn="just">
              <a:buFont typeface="Wingdings" pitchFamily="2" charset="2"/>
              <a:buChar char="Ø"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Metodologia</a:t>
            </a:r>
            <a:b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51520" y="1412776"/>
            <a:ext cx="8535322" cy="48023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4200" b="1" dirty="0" smtClean="0"/>
              <a:t>Em </a:t>
            </a:r>
            <a:r>
              <a:rPr lang="pt-BR" sz="4200" b="1" dirty="0"/>
              <a:t>termos de organização e gestão do serviço</a:t>
            </a:r>
            <a:r>
              <a:rPr lang="pt-BR" sz="4200" b="1" dirty="0" smtClean="0"/>
              <a:t>:</a:t>
            </a: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4200" dirty="0" smtClean="0">
                <a:ea typeface="Calibri"/>
              </a:rPr>
              <a:t>Cadastro dos usuários portadores de HAS e DM;</a:t>
            </a: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4200" dirty="0" smtClean="0">
                <a:ea typeface="Calibri"/>
              </a:rPr>
              <a:t>Registro dos </a:t>
            </a:r>
            <a:r>
              <a:rPr lang="pt-BR" sz="4200" dirty="0" smtClean="0">
                <a:ea typeface="Calibri"/>
              </a:rPr>
              <a:t>usuários portadores de HAS e DM cadastrados </a:t>
            </a:r>
            <a:r>
              <a:rPr lang="pt-BR" sz="4200" dirty="0">
                <a:ea typeface="Calibri"/>
              </a:rPr>
              <a:t>no </a:t>
            </a:r>
            <a:r>
              <a:rPr lang="pt-BR" sz="4200" dirty="0" smtClean="0">
                <a:ea typeface="Calibri"/>
              </a:rPr>
              <a:t>programa;</a:t>
            </a: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4200" dirty="0" smtClean="0">
                <a:ea typeface="Calibri"/>
              </a:rPr>
              <a:t>Ficha-espelho;</a:t>
            </a: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4200" dirty="0" smtClean="0">
                <a:ea typeface="Calibri"/>
              </a:rPr>
              <a:t>Planilha de coleta de dados.</a:t>
            </a:r>
            <a:endParaRPr lang="pt-BR" sz="4200" dirty="0" smtClean="0">
              <a:ea typeface="Calibri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4200" b="1" dirty="0" smtClean="0">
                <a:ea typeface="Calibri"/>
                <a:cs typeface="Arial"/>
              </a:rPr>
              <a:t>Em termos de  </a:t>
            </a:r>
            <a:r>
              <a:rPr lang="pt-BR" sz="4200" b="1" dirty="0" smtClean="0">
                <a:cs typeface="Arial"/>
              </a:rPr>
              <a:t>Engajamento </a:t>
            </a:r>
            <a:r>
              <a:rPr lang="pt-BR" sz="4200" b="1" dirty="0">
                <a:cs typeface="Arial"/>
              </a:rPr>
              <a:t>público</a:t>
            </a:r>
            <a:r>
              <a:rPr lang="pt-BR" sz="4200" b="1" dirty="0" smtClean="0">
                <a:cs typeface="Arial"/>
              </a:rPr>
              <a:t>: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b="1" dirty="0" smtClean="0">
                <a:latin typeface="Arial"/>
                <a:cs typeface="Arial"/>
              </a:rPr>
              <a:t>  </a:t>
            </a:r>
            <a:r>
              <a:rPr lang="pt-BR" b="1" dirty="0" smtClean="0"/>
              <a:t>  </a:t>
            </a:r>
            <a:r>
              <a:rPr lang="pt-BR" sz="4200" dirty="0" smtClean="0">
                <a:ea typeface="Calibri"/>
              </a:rPr>
              <a:t>Todo o </a:t>
            </a:r>
            <a:r>
              <a:rPr lang="pt-BR" sz="4200" dirty="0">
                <a:ea typeface="Calibri"/>
              </a:rPr>
              <a:t>processo de </a:t>
            </a:r>
            <a:r>
              <a:rPr lang="pt-BR" sz="4200" dirty="0" smtClean="0">
                <a:ea typeface="Calibri"/>
              </a:rPr>
              <a:t>informação, orientação e esclarecimento f</a:t>
            </a:r>
            <a:r>
              <a:rPr lang="pt-BR" sz="4200" dirty="0" smtClean="0">
                <a:ea typeface="Calibri"/>
              </a:rPr>
              <a:t>oi</a:t>
            </a:r>
            <a:r>
              <a:rPr lang="pt-BR" sz="4200" dirty="0" smtClean="0">
                <a:ea typeface="Calibri"/>
              </a:rPr>
              <a:t> </a:t>
            </a:r>
            <a:r>
              <a:rPr lang="pt-BR" sz="4200" dirty="0">
                <a:ea typeface="Calibri"/>
              </a:rPr>
              <a:t>realizado através de </a:t>
            </a:r>
            <a:r>
              <a:rPr lang="pt-BR" sz="4200" dirty="0" smtClean="0">
                <a:ea typeface="Calibri"/>
              </a:rPr>
              <a:t>palestras </a:t>
            </a:r>
            <a:r>
              <a:rPr lang="pt-BR" sz="4200" dirty="0">
                <a:ea typeface="Calibri"/>
              </a:rPr>
              <a:t>educativas com a população, com periodicidade </a:t>
            </a:r>
            <a:r>
              <a:rPr lang="pt-BR" sz="4200" dirty="0" smtClean="0">
                <a:ea typeface="Calibri"/>
              </a:rPr>
              <a:t>quinzenal </a:t>
            </a:r>
            <a:r>
              <a:rPr lang="pt-BR" sz="4200" dirty="0">
                <a:ea typeface="Calibri"/>
              </a:rPr>
              <a:t>pelo médico e equipe de saúde.</a:t>
            </a:r>
            <a:endParaRPr lang="pt-BR" sz="4200" b="1" dirty="0" smtClean="0"/>
          </a:p>
          <a:p>
            <a:pPr lvl="1">
              <a:buNone/>
            </a:pPr>
            <a:endParaRPr lang="pt-BR" sz="4200" dirty="0" smtClean="0"/>
          </a:p>
          <a:p>
            <a:pPr>
              <a:buFontTx/>
              <a:buChar char="-"/>
            </a:pP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Metodologia</a:t>
            </a: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57158" y="1196752"/>
            <a:ext cx="8501122" cy="4392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Em termos de Qualificação </a:t>
            </a:r>
            <a:r>
              <a:rPr lang="pt-BR" b="1" dirty="0" smtClean="0"/>
              <a:t>da prática clínica: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Capacitação da </a:t>
            </a:r>
            <a:r>
              <a:rPr lang="pt-BR" dirty="0" smtClean="0"/>
              <a:t>equipe;</a:t>
            </a:r>
            <a:endParaRPr lang="pt-BR" dirty="0" smtClean="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 </a:t>
            </a:r>
            <a:r>
              <a:rPr lang="pt-BR" dirty="0" smtClean="0"/>
              <a:t>Protocolo </a:t>
            </a:r>
            <a:r>
              <a:rPr lang="pt-BR" dirty="0" smtClean="0"/>
              <a:t>do Ministério da </a:t>
            </a:r>
            <a:r>
              <a:rPr lang="pt-BR" dirty="0" smtClean="0"/>
              <a:t>Saúde;</a:t>
            </a:r>
            <a:endParaRPr lang="pt-BR" dirty="0" smtClean="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 </a:t>
            </a:r>
            <a:r>
              <a:rPr lang="pt-BR" dirty="0" smtClean="0"/>
              <a:t>Busca ativa.</a:t>
            </a:r>
            <a:endParaRPr lang="pt-BR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 smtClean="0"/>
              <a:t>Em termos de </a:t>
            </a:r>
            <a:r>
              <a:rPr lang="pt-BR" b="1" dirty="0" smtClean="0"/>
              <a:t>monitoramento e avaliação: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	Ficha espelho;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	Prontuário;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	Planilha coleta de dados.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t-BR" dirty="0"/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Capacitação da </a:t>
            </a:r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Equipe </a:t>
            </a:r>
            <a:endParaRPr lang="pt-B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1026" name="Picture 2" descr="C:\Users\martin\Pictures\Iphone da Nidia 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943918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1658</Words>
  <Application>Microsoft Office PowerPoint</Application>
  <PresentationFormat>Apresentação na tela (4:3)</PresentationFormat>
  <Paragraphs>244</Paragraphs>
  <Slides>26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Universidade Aberta do SUS Universidade Federal de Pelotas Departamento de Medicina Social Curso de Especialização em Saúde da Família  Modalidade à Distância Turma 05</vt:lpstr>
      <vt:lpstr> INTRODUÇÃO </vt:lpstr>
      <vt:lpstr> INTRODUÇÃO </vt:lpstr>
      <vt:lpstr> INTRODUÇÃO </vt:lpstr>
      <vt:lpstr>INTRODUÇÃO</vt:lpstr>
      <vt:lpstr>OBJETIVOS</vt:lpstr>
      <vt:lpstr> Metodologia </vt:lpstr>
      <vt:lpstr>Metodologia</vt:lpstr>
      <vt:lpstr>Capacitação da Equipe </vt:lpstr>
      <vt:lpstr>Educação em Saúde</vt:lpstr>
      <vt:lpstr>RESULTADOS</vt:lpstr>
      <vt:lpstr>  Meta 2: Cadastrar 90% dos diabéticos da área de abrangência no Programa de Atenção à Hipertensão Arterial e à Diabetes Mellitus da unidade de saúde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DISCUSSÃO</vt:lpstr>
      <vt:lpstr>DISCUSSÃO</vt:lpstr>
      <vt:lpstr>DISCUSSÃO</vt:lpstr>
      <vt:lpstr>Reflexão crítica sobre o  processo pessoal de aprendizagem. </vt:lpstr>
      <vt:lpstr>REFERENCIAS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ÉRI</dc:creator>
  <cp:lastModifiedBy>Maria Emilia</cp:lastModifiedBy>
  <cp:revision>304</cp:revision>
  <dcterms:created xsi:type="dcterms:W3CDTF">2014-03-24T19:27:04Z</dcterms:created>
  <dcterms:modified xsi:type="dcterms:W3CDTF">2015-06-02T11:05:22Z</dcterms:modified>
</cp:coreProperties>
</file>