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2"/>
  </p:notesMasterIdLst>
  <p:sldIdLst>
    <p:sldId id="368" r:id="rId2"/>
    <p:sldId id="370" r:id="rId3"/>
    <p:sldId id="372" r:id="rId4"/>
    <p:sldId id="373" r:id="rId5"/>
    <p:sldId id="374" r:id="rId6"/>
    <p:sldId id="375" r:id="rId7"/>
    <p:sldId id="377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1" r:id="rId20"/>
    <p:sldId id="392" r:id="rId21"/>
    <p:sldId id="390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322" r:id="rId36"/>
    <p:sldId id="406" r:id="rId37"/>
    <p:sldId id="407" r:id="rId38"/>
    <p:sldId id="324" r:id="rId39"/>
    <p:sldId id="326" r:id="rId40"/>
    <p:sldId id="409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'W7\Desktop\Tarefas%20Mary\Coleta%20de%20Datos\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'W7\Desktop\Tarefas%20Mary\Coleta%20de%20Datos\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1</c:v>
                </c:pt>
                <c:pt idx="1">
                  <c:v>0.93333333333333335</c:v>
                </c:pt>
                <c:pt idx="2">
                  <c:v>0.96666666666666667</c:v>
                </c:pt>
                <c:pt idx="3">
                  <c:v>0</c:v>
                </c:pt>
              </c:numCache>
            </c:numRef>
          </c:val>
        </c:ser>
        <c:dLbls/>
        <c:axId val="80716544"/>
        <c:axId val="80718080"/>
      </c:barChart>
      <c:catAx>
        <c:axId val="80716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718080"/>
        <c:crosses val="autoZero"/>
        <c:auto val="1"/>
        <c:lblAlgn val="ctr"/>
        <c:lblOffset val="100"/>
      </c:catAx>
      <c:valAx>
        <c:axId val="807180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7165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7.8751093613298379E-2"/>
          <c:y val="2.9045307261439262E-2"/>
          <c:w val="0.92124890638670165"/>
          <c:h val="0.827922051152900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1</c:v>
                </c:pt>
                <c:pt idx="1">
                  <c:v>0.99300699300699258</c:v>
                </c:pt>
                <c:pt idx="2">
                  <c:v>0.99563318777292353</c:v>
                </c:pt>
                <c:pt idx="3">
                  <c:v>0</c:v>
                </c:pt>
              </c:numCache>
            </c:numRef>
          </c:val>
        </c:ser>
        <c:dLbls/>
        <c:axId val="82134912"/>
        <c:axId val="82136448"/>
      </c:barChart>
      <c:catAx>
        <c:axId val="82134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136448"/>
        <c:crosses val="autoZero"/>
        <c:auto val="1"/>
        <c:lblAlgn val="ctr"/>
        <c:lblOffset val="100"/>
      </c:catAx>
      <c:valAx>
        <c:axId val="821364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134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B362-1191-4FD7-927F-B48AB82E8D5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1440E-31C1-4552-A657-7F2E314102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7614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Objetivo: melhorar a qualidade da atenção...</a:t>
            </a:r>
            <a:r>
              <a:rPr lang="pt-BR" baseline="0" dirty="0" smtClean="0"/>
              <a:t> revisa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59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Mês</a:t>
            </a:r>
            <a:r>
              <a:rPr lang="pt-BR" baseline="0" dirty="0" smtClean="0"/>
              <a:t> 1...objetivo errado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487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Pode agrupar as metas que tem os resultados de 100% em um slide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07192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3262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obetivo</a:t>
            </a:r>
            <a:r>
              <a:rPr lang="pt-BR" baseline="0" dirty="0" smtClean="0"/>
              <a:t> tem que ser um dos específicos, este não era um objetivo...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213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Objetivo: melhorar</a:t>
            </a:r>
            <a:r>
              <a:rPr lang="pt-BR" baseline="0" dirty="0" smtClean="0"/>
              <a:t> o registro das informações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8254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Gráfico errado, eixo vertical em 120% trocar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851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Promover saúde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322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31B2-A4D8-4B29-A2E6-949B54FE79B0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8"/>
          <p:cNvPicPr>
            <a:picLocks noChangeAspect="1" noChangeArrowheads="1"/>
          </p:cNvPicPr>
          <p:nvPr/>
        </p:nvPicPr>
        <p:blipFill>
          <a:blip r:embed="rId2" cstate="print"/>
          <a:srcRect l="19225" t="18695" r="19223" b="18871"/>
          <a:stretch>
            <a:fillRect/>
          </a:stretch>
        </p:blipFill>
        <p:spPr bwMode="auto">
          <a:xfrm>
            <a:off x="323528" y="45850"/>
            <a:ext cx="1464940" cy="1528614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72008"/>
            <a:ext cx="248376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0" y="2967335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 Black" pitchFamily="34" charset="0"/>
              </a:rPr>
              <a:t>Orientador: Lenise Menezes Seerig</a:t>
            </a:r>
          </a:p>
          <a:p>
            <a:pPr algn="ctr"/>
            <a:endParaRPr lang="pt-BR" sz="2800" b="1" dirty="0" smtClean="0">
              <a:latin typeface="Arial Black" pitchFamily="34" charset="0"/>
            </a:endParaRPr>
          </a:p>
          <a:p>
            <a:pPr algn="ctr"/>
            <a:r>
              <a:rPr lang="pt-BR" sz="2000" b="1" dirty="0" smtClean="0">
                <a:latin typeface="Arial Black" pitchFamily="34" charset="0"/>
              </a:rPr>
              <a:t>Marys Leydis Ramírez Rodríguez</a:t>
            </a:r>
            <a:r>
              <a:rPr lang="pt-BR" sz="2800" b="1" dirty="0" smtClean="0">
                <a:latin typeface="Arial Black" pitchFamily="34" charset="0"/>
              </a:rPr>
              <a:t>.</a:t>
            </a:r>
            <a:endParaRPr lang="pt-BR" sz="24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FFFF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FFFF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Pelotas, 2015</a:t>
            </a:r>
            <a:endParaRPr lang="pt-BR" sz="24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184395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 Black" pitchFamily="34" charset="0"/>
              </a:rPr>
              <a:t>Melhoria do Programa de Atenção aos Usuários com Hipertensão e/ou Diabetes da UBS Francisco Constâncio da Silva em Boa Vista Sobra</a:t>
            </a:r>
            <a:r>
              <a:rPr lang="pt-BR" sz="2400" b="1" dirty="0" smtClean="0"/>
              <a:t>l, </a:t>
            </a:r>
            <a:r>
              <a:rPr lang="pt-BR" sz="2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Rio Branco, AC. </a:t>
            </a:r>
          </a:p>
          <a:p>
            <a:pPr algn="ctr"/>
            <a:endParaRPr lang="pt-BR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04664"/>
            <a:ext cx="89644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u="sng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Objetivos específicos: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u="sng" dirty="0" smtClean="0">
              <a:latin typeface="Arial Black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Ampliar a cobertura dos hipertensos e/ou diabéticos.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Melhorar a qualidade da atenção aos usuários.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Melhorar a adesão dos usuários ao programa.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Melhorar o registro das informações.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Mapear os usuários de risco para doença cardiovascular.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Promover a saúde dos usuários.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04664"/>
            <a:ext cx="9144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u="sng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Logística: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 Black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Protocolo o Caderno de Atenção Básica hipertensos e diabéticos.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Prontuários dos usuários.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Ficha espelho e a planilha de coleta de dados.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Reunião de equipe.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Arial Black" pitchFamily="34" charset="0"/>
              </a:rPr>
              <a:t>METODOLOGIA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Capacitação da equipe.</a:t>
            </a:r>
            <a:r>
              <a:rPr lang="pt-BR" sz="2800" dirty="0" smtClean="0">
                <a:latin typeface="Arial Black" pitchFamily="34" charset="0"/>
              </a:rPr>
              <a:t> </a:t>
            </a: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Busca por estes usuários faltosos.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Acolhimento dos hipertensos e diabéticos.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Agendamento da próxima consulta.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Grupo de Hipertensos e Diabéticos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Priorização do atendimento deste grupo populacional. 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Arial Black" pitchFamily="34" charset="0"/>
              </a:rPr>
              <a:t> METODOLOGIA 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Levantamento semanal dos atendimentos dos usuários nos registros.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Identificar os usuários faltosos.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Realizar a busca ativa dos usuários faltosos.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Atendimentos clínicos.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Coleta das informações na planilha eletrônica.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179512" y="26064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</a:rPr>
              <a:t>Objetivo. Ampliar a cobertura dos hipertensos e/ou diabéticos.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</a:rPr>
              <a:t>Meta. Cadastrar 80% dos hipertensos da área.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220072" y="4509120"/>
            <a:ext cx="3923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60(22,1%)</a:t>
            </a:r>
          </a:p>
          <a:p>
            <a:r>
              <a:rPr lang="pt-BR" sz="2800" dirty="0" smtClean="0">
                <a:latin typeface="Arial Black" pitchFamily="34" charset="0"/>
              </a:rPr>
              <a:t>Mês 2: 143 (52,8%) </a:t>
            </a:r>
          </a:p>
          <a:p>
            <a:r>
              <a:rPr lang="pt-BR" sz="2800" dirty="0" smtClean="0">
                <a:latin typeface="Arial Black" pitchFamily="34" charset="0"/>
              </a:rPr>
              <a:t>Mês 3: 50 (66,7%)</a:t>
            </a:r>
          </a:p>
          <a:p>
            <a:r>
              <a:rPr lang="pt-BR" sz="2800" dirty="0" smtClean="0">
                <a:latin typeface="Arial Black" pitchFamily="34" charset="0"/>
              </a:rPr>
              <a:t> </a:t>
            </a:r>
            <a:endParaRPr lang="pt-BR" sz="2800" dirty="0">
              <a:latin typeface="Arial Black" pitchFamily="34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92896"/>
            <a:ext cx="5220071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1053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</a:rPr>
              <a:t>Objetivo: Ampliar a cobertura dos hipertensos e/ou diabéticos.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Meta: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Cadastrar 80% dos diabéticos da área.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364088" y="4365104"/>
            <a:ext cx="3779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 12 (16,0%)</a:t>
            </a:r>
          </a:p>
          <a:p>
            <a:r>
              <a:rPr lang="pt-BR" sz="2800" dirty="0" smtClean="0">
                <a:latin typeface="Arial Black" pitchFamily="34" charset="0"/>
              </a:rPr>
              <a:t>Mês 2: 32 (42,7%) </a:t>
            </a:r>
          </a:p>
          <a:p>
            <a:r>
              <a:rPr lang="pt-BR" sz="2800" dirty="0" smtClean="0">
                <a:latin typeface="Arial Black" pitchFamily="34" charset="0"/>
              </a:rPr>
              <a:t>Mês 3: 50 (66,7%)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5"/>
            <a:ext cx="529208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5220072" y="3645024"/>
            <a:ext cx="392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142 (99,3%) </a:t>
            </a:r>
          </a:p>
          <a:p>
            <a:r>
              <a:rPr lang="pt-BR" sz="2800" dirty="0" smtClean="0">
                <a:latin typeface="Arial Black" pitchFamily="34" charset="0"/>
              </a:rPr>
              <a:t>Mês 3: 223 (97,4%)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8820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>
                <a:latin typeface="Arial Black" pitchFamily="34" charset="0"/>
              </a:rPr>
              <a:t>Objetivo Melhorar a qualidade da atenção aos usuários. </a:t>
            </a:r>
          </a:p>
          <a:p>
            <a:r>
              <a:rPr lang="pt-BR" sz="2800" dirty="0" smtClean="0">
                <a:latin typeface="Arial Black" pitchFamily="34" charset="0"/>
              </a:rPr>
              <a:t>Meta: Realizar exame clínico apropriado em 100%  dos hipertensos.</a:t>
            </a:r>
          </a:p>
          <a:p>
            <a:endParaRPr lang="pt-BR" sz="2800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7"/>
            <a:ext cx="5220072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3846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Objetivo: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 Black" pitchFamily="34" charset="0"/>
              </a:rPr>
              <a:t>Melhorar a qualidade da atenção aos usuários.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Meta: Realizar exame clínico apropriado em 100% dos </a:t>
            </a:r>
            <a:r>
              <a:rPr lang="pt-BR" sz="2800" dirty="0" smtClean="0">
                <a:latin typeface="Arial Black" pitchFamily="34" charset="0"/>
              </a:rPr>
              <a:t>diabéticos</a:t>
            </a: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220072" y="3501008"/>
            <a:ext cx="392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 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32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49 (98,0%)</a:t>
            </a:r>
          </a:p>
        </p:txBody>
      </p:sp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04865"/>
            <a:ext cx="5292079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Melhorar a qualidade da atenção aos usuários.</a:t>
            </a:r>
            <a:endParaRPr lang="pt-BR" sz="2800" dirty="0" smtClean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Meta. Garantir </a:t>
            </a:r>
            <a:r>
              <a:rPr lang="pt-BR" sz="2800" dirty="0" smtClean="0">
                <a:latin typeface="Arial Black" pitchFamily="34" charset="0"/>
              </a:rPr>
              <a:t>a 100% dos </a:t>
            </a: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hipertensos a realização de exames complementares em dia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148064" y="4293096"/>
            <a:ext cx="3995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143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224 (97,8%)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924944"/>
            <a:ext cx="5076055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Melhorar a qualidade da atenção aos usuários.</a:t>
            </a: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Meta. Garantir </a:t>
            </a:r>
            <a:r>
              <a:rPr lang="pt-BR" sz="2800" dirty="0" smtClean="0">
                <a:latin typeface="Arial Black" pitchFamily="34" charset="0"/>
              </a:rPr>
              <a:t>a 100% dos </a:t>
            </a: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diabéticos a realização de exames complementares em dia.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436096" y="4149080"/>
            <a:ext cx="370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32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49 (98,0%)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996952"/>
            <a:ext cx="5436095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 Black" pitchFamily="34" charset="0"/>
              </a:rPr>
              <a:t>Introdução</a:t>
            </a:r>
            <a:br>
              <a:rPr lang="pt-BR" sz="3200" dirty="0" smtClean="0">
                <a:latin typeface="Arial Black" pitchFamily="34" charset="0"/>
              </a:rPr>
            </a:b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 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30678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hipertensão arterial e o diabetes mellitus são doenças altamente prevalentes e representam um sério problema de saúde pública, especialmente em decorrência das suas complicações crônicas.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Entre elas, as doenças cardiovasculares, que são a principal causa de morbidade e mortalidade na população brasileira. </a:t>
            </a:r>
            <a:endParaRPr kumimoji="0" lang="pt-BR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316883"/>
            <a:ext cx="8964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bjetivo.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 Black" pitchFamily="34" charset="0"/>
              </a:rPr>
              <a:t>Melhorar a qualidade da atenção aos usuários.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Meta.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Priorizar a prescrição de medicamentos da farmácia popular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 Black" pitchFamily="34" charset="0"/>
              </a:rPr>
              <a:t>para 100% 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dos hipertensos </a:t>
            </a:r>
            <a:r>
              <a:rPr lang="pt-BR" sz="2800" dirty="0" smtClean="0">
                <a:latin typeface="Arial Black" pitchFamily="34" charset="0"/>
              </a:rPr>
              <a:t>cadastrados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220072" y="3861048"/>
            <a:ext cx="392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139 (99,3%) </a:t>
            </a:r>
          </a:p>
          <a:p>
            <a:r>
              <a:rPr lang="pt-BR" sz="2800" dirty="0" smtClean="0">
                <a:latin typeface="Arial Black" pitchFamily="34" charset="0"/>
              </a:rPr>
              <a:t>Mês 3: 225 (99,6%)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529208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Melhorar a qualidade da atenção aos usuários.</a:t>
            </a:r>
            <a:endParaRPr lang="pt-BR" sz="2800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Meta. Priorizar a prescrição de medicamentos da farmácia popular para</a:t>
            </a:r>
            <a:r>
              <a:rPr lang="pt-BR" sz="2800" dirty="0" smtClean="0"/>
              <a:t> </a:t>
            </a:r>
            <a:r>
              <a:rPr lang="pt-BR" sz="2800" dirty="0" smtClean="0">
                <a:latin typeface="Arial Black" pitchFamily="34" charset="0"/>
              </a:rPr>
              <a:t>100% dos diabéticos cadastrados</a:t>
            </a: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220072" y="4365104"/>
            <a:ext cx="3923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12(100%)</a:t>
            </a:r>
          </a:p>
          <a:p>
            <a:r>
              <a:rPr lang="pt-BR" sz="2800" dirty="0">
                <a:latin typeface="Arial Black" pitchFamily="34" charset="0"/>
              </a:rPr>
              <a:t>M</a:t>
            </a:r>
            <a:r>
              <a:rPr lang="pt-BR" sz="2800" dirty="0" smtClean="0">
                <a:latin typeface="Arial Black" pitchFamily="34" charset="0"/>
              </a:rPr>
              <a:t>ês 2: 32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50 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 smtClean="0">
              <a:latin typeface="Arial Black" pitchFamily="34" charset="0"/>
            </a:endParaRPr>
          </a:p>
          <a:p>
            <a:pPr algn="just"/>
            <a:r>
              <a:rPr lang="pt-BR" sz="2800" dirty="0" smtClean="0">
                <a:latin typeface="Arial Black" pitchFamily="34" charset="0"/>
              </a:rPr>
              <a:t>Objetivo: Melhorar a qualidade da atenção aos usuários.</a:t>
            </a:r>
            <a:r>
              <a:rPr lang="pt-BR" sz="2800" dirty="0" smtClean="0"/>
              <a:t> </a:t>
            </a:r>
          </a:p>
          <a:p>
            <a:pPr algn="just"/>
            <a:r>
              <a:rPr lang="pt-BR" sz="2800" dirty="0" smtClean="0">
                <a:latin typeface="Arial Black" pitchFamily="34" charset="0"/>
              </a:rPr>
              <a:t>Meta: Realizar avaliação da necessidade de atendimento odontológico em 100% dos usuários hipertensos.</a:t>
            </a:r>
          </a:p>
          <a:p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076056" y="3356992"/>
            <a:ext cx="4067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143 100%)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229 (100%)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 smtClean="0">
              <a:latin typeface="Arial Black" pitchFamily="34" charset="0"/>
            </a:endParaRPr>
          </a:p>
          <a:p>
            <a:pPr algn="just"/>
            <a:r>
              <a:rPr lang="pt-BR" sz="2800" dirty="0" smtClean="0">
                <a:latin typeface="Arial Black" pitchFamily="34" charset="0"/>
              </a:rPr>
              <a:t>Objetivo: Melhorar a qualidade da atenção aos usuários. </a:t>
            </a:r>
          </a:p>
          <a:p>
            <a:pPr algn="just"/>
            <a:r>
              <a:rPr lang="pt-BR" sz="2800" dirty="0" smtClean="0">
                <a:latin typeface="Arial Black" pitchFamily="34" charset="0"/>
              </a:rPr>
              <a:t>Meta: Realizar avaliação da necessidade de atendimento odontológico em 100% dos usuários diabéticos.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32040" y="4149080"/>
            <a:ext cx="4211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32 (100%) </a:t>
            </a:r>
          </a:p>
          <a:p>
            <a:r>
              <a:rPr lang="pt-BR" sz="2800" dirty="0">
                <a:latin typeface="Arial Black" pitchFamily="34" charset="0"/>
              </a:rPr>
              <a:t>M</a:t>
            </a:r>
            <a:r>
              <a:rPr lang="pt-BR" sz="2800" dirty="0" smtClean="0">
                <a:latin typeface="Arial Black" pitchFamily="34" charset="0"/>
              </a:rPr>
              <a:t>ês 3: 50 (100%)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220072" y="3356992"/>
            <a:ext cx="3923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46 (100%) </a:t>
            </a:r>
          </a:p>
          <a:p>
            <a:r>
              <a:rPr lang="pt-BR" sz="2800" dirty="0" smtClean="0">
                <a:latin typeface="Arial Black" pitchFamily="34" charset="0"/>
              </a:rPr>
              <a:t>Mês 2: 14 (93.0%)</a:t>
            </a:r>
          </a:p>
          <a:p>
            <a:r>
              <a:rPr lang="pt-BR" sz="2800" dirty="0" smtClean="0">
                <a:latin typeface="Arial Black" pitchFamily="34" charset="0"/>
              </a:rPr>
              <a:t>Mês 3: 29 (96.7%) </a:t>
            </a:r>
          </a:p>
          <a:p>
            <a:endParaRPr lang="pt-BR" dirty="0" smtClean="0"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</a:t>
            </a:r>
          </a:p>
          <a:p>
            <a:r>
              <a:rPr lang="pt-BR" sz="2800" dirty="0" smtClean="0">
                <a:latin typeface="Arial Black" pitchFamily="34" charset="0"/>
              </a:rPr>
              <a:t>Objetivo. Melhorar a adesão dos usuários ao programa.</a:t>
            </a:r>
          </a:p>
          <a:p>
            <a:pPr lvl="0"/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Meta. Buscar 100% dos </a:t>
            </a:r>
            <a:r>
              <a:rPr lang="pt-BR" sz="2800" dirty="0" smtClean="0">
                <a:latin typeface="Arial Black" pitchFamily="34" charset="0"/>
              </a:rPr>
              <a:t>hipertensos</a:t>
            </a: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faltosos às consultas.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endParaRPr lang="pt-BR" sz="2800" dirty="0" smtClean="0">
              <a:latin typeface="Arial Black" pitchFamily="34" charset="0"/>
            </a:endParaRPr>
          </a:p>
          <a:p>
            <a:endParaRPr lang="pt-BR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2324096394"/>
              </p:ext>
            </p:extLst>
          </p:nvPr>
        </p:nvGraphicFramePr>
        <p:xfrm>
          <a:off x="0" y="2420889"/>
          <a:ext cx="5076056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966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Melhorar a adesão dos usuários ao programa.</a:t>
            </a: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Meta. Buscar 100% dos diabéticos faltosos às consultas.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08104" y="3789040"/>
            <a:ext cx="3635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10 (100%) Mês 2: 2 (100%)</a:t>
            </a:r>
          </a:p>
          <a:p>
            <a:r>
              <a:rPr lang="pt-BR" sz="2800" dirty="0" smtClean="0">
                <a:latin typeface="Arial Black" pitchFamily="34" charset="0"/>
              </a:rPr>
              <a:t>Mês 3: 3 (100%)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76056" y="4293096"/>
            <a:ext cx="4067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   Mês 2: 143 (100%)</a:t>
            </a:r>
          </a:p>
          <a:p>
            <a:r>
              <a:rPr lang="pt-BR" sz="2800" dirty="0" smtClean="0">
                <a:latin typeface="Arial Black" pitchFamily="34" charset="0"/>
              </a:rPr>
              <a:t>Mês 3: 229 (100%) </a:t>
            </a:r>
            <a:endParaRPr lang="pt-BR" sz="28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18864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 smtClean="0">
              <a:latin typeface="Arial Black" pitchFamily="34" charset="0"/>
            </a:endParaRPr>
          </a:p>
          <a:p>
            <a:pPr lvl="0"/>
            <a:r>
              <a:rPr lang="pt-BR" sz="2800" dirty="0" smtClean="0">
                <a:latin typeface="Arial Black" pitchFamily="34" charset="0"/>
              </a:rPr>
              <a:t>Objetivo. Melhorar o registro das informações.</a:t>
            </a:r>
          </a:p>
          <a:p>
            <a:pPr algn="just"/>
            <a:r>
              <a:rPr lang="pt-BR" sz="2800" dirty="0" smtClean="0">
                <a:latin typeface="Arial Black" pitchFamily="34" charset="0"/>
              </a:rPr>
              <a:t> Meta. Manter ficha de acompanhamento de 100% dos hipertensos cadastrados na unidade de saúde.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436096" y="4365104"/>
            <a:ext cx="370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32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50 (100%)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18864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dirty="0" smtClean="0">
                <a:latin typeface="Arial Black" pitchFamily="34" charset="0"/>
              </a:rPr>
              <a:t>Objetivo. Melhorar o registro das informações.</a:t>
            </a:r>
          </a:p>
          <a:p>
            <a:r>
              <a:rPr lang="pt-BR" sz="2800" dirty="0" smtClean="0">
                <a:latin typeface="Arial Black" pitchFamily="34" charset="0"/>
              </a:rPr>
              <a:t>Meta. Manter ficha de acompanhamento de 100% dos diabéticos cadastrados na unidade de saúde.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04048" y="4293096"/>
            <a:ext cx="4139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142 (99,3%)</a:t>
            </a:r>
          </a:p>
          <a:p>
            <a:r>
              <a:rPr lang="pt-BR" sz="2800" dirty="0" smtClean="0">
                <a:latin typeface="Arial Black" pitchFamily="34" charset="0"/>
              </a:rPr>
              <a:t>Mês 3: 229 (99.6%)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" y="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dirty="0" smtClean="0">
                <a:latin typeface="Arial Black" pitchFamily="34" charset="0"/>
              </a:rPr>
              <a:t>Objetivo. Mapear os usuários de risco para doença cardiovascular. </a:t>
            </a:r>
          </a:p>
          <a:p>
            <a:r>
              <a:rPr lang="pt-BR" sz="2800" dirty="0" smtClean="0">
                <a:latin typeface="Arial Black" pitchFamily="34" charset="0"/>
              </a:rPr>
              <a:t>Meta. Realizar estratificação do risco cardiovascular em 100% dos hipertensos cadastrados na unidade de saúde.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0" y="3284984"/>
          <a:ext cx="4932040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64088" y="4149080"/>
            <a:ext cx="3528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 (100%)  </a:t>
            </a:r>
          </a:p>
          <a:p>
            <a:r>
              <a:rPr lang="pt-BR" sz="2800" dirty="0" smtClean="0">
                <a:latin typeface="Arial Black" pitchFamily="34" charset="0"/>
              </a:rPr>
              <a:t>Mês 2: 32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50 (100%)</a:t>
            </a:r>
          </a:p>
          <a:p>
            <a:r>
              <a:rPr lang="pt-BR" sz="2800" dirty="0" smtClean="0">
                <a:latin typeface="Arial Black" pitchFamily="34" charset="0"/>
              </a:rPr>
              <a:t> </a:t>
            </a:r>
          </a:p>
          <a:p>
            <a:endParaRPr lang="pt-BR" sz="2800" dirty="0" smtClean="0">
              <a:latin typeface="Arial Black" pitchFamily="34" charset="0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" y="-70182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t-BR" sz="2800" dirty="0" smtClean="0">
              <a:latin typeface="Arial Black" pitchFamily="34" charset="0"/>
            </a:endParaRPr>
          </a:p>
          <a:p>
            <a:pPr lvl="0"/>
            <a:r>
              <a:rPr lang="pt-BR" sz="2800" dirty="0" smtClean="0">
                <a:latin typeface="Arial Black" pitchFamily="34" charset="0"/>
              </a:rPr>
              <a:t>Objetivo</a:t>
            </a:r>
            <a:r>
              <a:rPr lang="pt-BR" sz="2800" dirty="0">
                <a:latin typeface="Arial Black" pitchFamily="34" charset="0"/>
              </a:rPr>
              <a:t>:</a:t>
            </a:r>
            <a:r>
              <a:rPr lang="pt-BR" sz="2800" dirty="0" smtClean="0">
                <a:latin typeface="Arial Black" pitchFamily="34" charset="0"/>
              </a:rPr>
              <a:t> Mapear os usuários de risco para doença cardiovascular.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Meta: Realizar estratificação do risco cardiovascular em 100% dos diabéticos cadastrados na unidade de saúde.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55776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764704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u="sng" dirty="0" smtClean="0">
                <a:latin typeface="Arial Black" pitchFamily="34" charset="0"/>
              </a:rPr>
              <a:t>Município Rio Branco.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É Capital do estado do Acre.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Encontra-se nas margens do Rio Acre.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Com um Território de 9.222,58 km².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È o quinto município em tamanho territorial do estado 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Numero habitantes aproximado:</a:t>
            </a:r>
            <a:r>
              <a:rPr lang="pt-BR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363.921.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68960"/>
          </a:xfrm>
        </p:spPr>
        <p:txBody>
          <a:bodyPr>
            <a:normAutofit fontScale="90000"/>
          </a:bodyPr>
          <a:lstStyle/>
          <a:p>
            <a:pPr lvl="0" algn="l"/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>Objetivo: Promover a saúde dos usuários. </a:t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>Meta: Garantir orientação nutricional sobre alimentação saudável a 100% dos hipertensos.</a:t>
            </a:r>
            <a:r>
              <a:rPr lang="pt-BR" dirty="0" smtClean="0">
                <a:latin typeface="Arial Black" pitchFamily="34" charset="0"/>
              </a:rPr>
              <a:t/>
            </a:r>
            <a:br>
              <a:rPr lang="pt-BR" dirty="0" smtClean="0">
                <a:latin typeface="Arial Black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latin typeface="Arial Black" pitchFamily="34" charset="0"/>
              </a:rPr>
              <a:t/>
            </a:r>
            <a:br>
              <a:rPr lang="pt-BR" dirty="0" smtClean="0">
                <a:latin typeface="Arial Black" pitchFamily="34" charset="0"/>
              </a:rPr>
            </a:b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64088" y="3140968"/>
            <a:ext cx="3779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 </a:t>
            </a:r>
          </a:p>
          <a:p>
            <a:r>
              <a:rPr lang="pt-BR" sz="2800" dirty="0" smtClean="0">
                <a:latin typeface="Arial Black" pitchFamily="34" charset="0"/>
              </a:rPr>
              <a:t>Mês 2: 143 (100%) Mês 3: 229 (100%)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436096" y="4437112"/>
            <a:ext cx="370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32 (100%) </a:t>
            </a:r>
          </a:p>
          <a:p>
            <a:r>
              <a:rPr lang="pt-BR" sz="2800" dirty="0" smtClean="0">
                <a:latin typeface="Arial Black" pitchFamily="34" charset="0"/>
              </a:rPr>
              <a:t>Mês 3: 50 (100%)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656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7378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</a:rPr>
              <a:t>Objetivo: Promover a saúde dos usuários.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Meta. Garantir orientação nutricional sobre alimentação saudável a 100% dos diabéticos.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476091"/>
            <a:ext cx="9144001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 Black" pitchFamily="34" charset="0"/>
              </a:rPr>
              <a:t>Promover a saúde dos usuários.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Meta. Garantir orientação em relação à prática regular de atividade física a 100% dos usuários hipertensos.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64088" y="4149080"/>
            <a:ext cx="3779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  </a:t>
            </a:r>
          </a:p>
          <a:p>
            <a:r>
              <a:rPr lang="pt-BR" sz="2800" dirty="0" smtClean="0">
                <a:latin typeface="Arial Black" pitchFamily="34" charset="0"/>
              </a:rPr>
              <a:t>Mês 2: 143 (100%)</a:t>
            </a:r>
          </a:p>
          <a:p>
            <a:r>
              <a:rPr lang="pt-BR" sz="2800" dirty="0" smtClean="0">
                <a:latin typeface="Arial Black" pitchFamily="34" charset="0"/>
              </a:rPr>
              <a:t>Mês 3: 229 (100%)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253522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Promover a saúde dos usuários. 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2800" dirty="0" smtClean="0">
              <a:latin typeface="Arial Black" pitchFamily="34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Meta. Garantir orientação em relação à prática regular de atividade física a 100% dos usuários diabéticos.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292080" y="4797152"/>
            <a:ext cx="3851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12 (100%) Mês 2: 32 (100%) Mês 3: 50 (100%)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2520280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>
                <a:latin typeface="Arial Black" pitchFamily="34" charset="0"/>
              </a:rPr>
              <a:t/>
            </a:r>
            <a:br>
              <a:rPr lang="pt-BR" sz="2800" dirty="0" smtClean="0">
                <a:latin typeface="Arial Black" pitchFamily="34" charset="0"/>
              </a:rPr>
            </a:b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Promover a saúde dos usuários. </a:t>
            </a:r>
            <a:br>
              <a:rPr lang="pt-BR" sz="2800" dirty="0" smtClean="0">
                <a:latin typeface="Arial Black" pitchFamily="34" charset="0"/>
              </a:rPr>
            </a:br>
            <a:r>
              <a:rPr lang="pt-BR" sz="2800" dirty="0" smtClean="0">
                <a:latin typeface="Arial Black" pitchFamily="34" charset="0"/>
              </a:rPr>
              <a:t> </a:t>
            </a:r>
            <a:br>
              <a:rPr lang="pt-BR" sz="2800" dirty="0" smtClean="0">
                <a:latin typeface="Arial Black" pitchFamily="34" charset="0"/>
              </a:rPr>
            </a:br>
            <a:r>
              <a:rPr lang="pt-BR" sz="2800" dirty="0" smtClean="0">
                <a:latin typeface="Arial Black" pitchFamily="34" charset="0"/>
              </a:rPr>
              <a:t>Meta. Garantir orientação sobre os riscos do tabagismo a 100% dos usuários hipertensos.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 Black" pitchFamily="34" charset="0"/>
                <a:cs typeface="Arial" pitchFamily="34" charset="0"/>
              </a:rPr>
            </a:b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pt-BR" sz="28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 Black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5004048" y="4221088"/>
            <a:ext cx="4139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60 (100%) </a:t>
            </a:r>
          </a:p>
          <a:p>
            <a:r>
              <a:rPr lang="pt-BR" sz="2800" dirty="0" smtClean="0">
                <a:latin typeface="Arial Black" pitchFamily="34" charset="0"/>
              </a:rPr>
              <a:t>Mês 2: 143 (100%)</a:t>
            </a:r>
          </a:p>
          <a:p>
            <a:r>
              <a:rPr lang="pt-BR" sz="2800" dirty="0" smtClean="0">
                <a:latin typeface="Arial Black" pitchFamily="34" charset="0"/>
              </a:rPr>
              <a:t>Mês 3: 229 (100%).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08920"/>
          </a:xfrm>
        </p:spPr>
        <p:txBody>
          <a:bodyPr>
            <a:normAutofit fontScale="90000"/>
          </a:bodyPr>
          <a:lstStyle/>
          <a:p>
            <a:pPr algn="l"/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2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3200" dirty="0" smtClean="0">
                <a:latin typeface="Arial Black" pitchFamily="34" charset="0"/>
              </a:rPr>
              <a:t>Promover a saúde dos usuários. </a:t>
            </a:r>
            <a:br>
              <a:rPr lang="pt-BR" sz="32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>Meta. Garantir orientação sobre os riscos do tabagismo a 100 % dos diabéticos. </a:t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>             </a:t>
            </a:r>
            <a:r>
              <a:rPr lang="pt-BR" dirty="0" smtClean="0"/>
              <a:t>                                                                        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292080" y="3068960"/>
            <a:ext cx="385192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 </a:t>
            </a:r>
            <a:r>
              <a:rPr lang="pt-BR" sz="2800" dirty="0" smtClean="0">
                <a:latin typeface="Arial Black" pitchFamily="34" charset="0"/>
              </a:rPr>
              <a:t>Mês 1: 12 (100%) 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 Black" pitchFamily="34" charset="0"/>
              </a:rPr>
              <a:t>Mês 2: 32 (100%)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 Black" pitchFamily="34" charset="0"/>
              </a:rPr>
              <a:t>Mês 3: 50 (100%) </a:t>
            </a:r>
          </a:p>
          <a:p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8064" y="3933057"/>
            <a:ext cx="3995936" cy="1512168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Black" pitchFamily="34" charset="0"/>
              </a:rPr>
              <a:t>Mês 1: 60 (100%)</a:t>
            </a:r>
          </a:p>
          <a:p>
            <a:r>
              <a:rPr lang="pt-BR" sz="2400" dirty="0" smtClean="0">
                <a:latin typeface="Arial Black" pitchFamily="34" charset="0"/>
              </a:rPr>
              <a:t>Mês 2: 143 (100%)</a:t>
            </a:r>
          </a:p>
          <a:p>
            <a:r>
              <a:rPr lang="pt-BR" sz="2400" dirty="0" smtClean="0">
                <a:latin typeface="Arial Black" pitchFamily="34" charset="0"/>
              </a:rPr>
              <a:t>Mês 3: 229 (100%).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-1" y="53431"/>
            <a:ext cx="9144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Objetivo. </a:t>
            </a:r>
            <a:r>
              <a:rPr lang="pt-BR" sz="2800" dirty="0" smtClean="0">
                <a:latin typeface="Arial Black" pitchFamily="34" charset="0"/>
              </a:rPr>
              <a:t>Promover a saúde dos usuários.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Meta. Garantir orientação sobre higiene bucal a 100% dos usuários hipertensos.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20888"/>
          </a:xfrm>
        </p:spPr>
        <p:txBody>
          <a:bodyPr>
            <a:normAutofit fontScale="90000"/>
          </a:bodyPr>
          <a:lstStyle/>
          <a:p>
            <a:pPr algn="l"/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/>
            </a:r>
            <a:br>
              <a:rPr lang="pt-BR" sz="3100" dirty="0" smtClean="0">
                <a:latin typeface="Arial Black" pitchFamily="34" charset="0"/>
              </a:rPr>
            </a:br>
            <a:r>
              <a:rPr lang="pt-BR" sz="28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 Objetivo. </a:t>
            </a:r>
            <a:r>
              <a:rPr lang="pt-BR" sz="2800" dirty="0" smtClean="0">
                <a:latin typeface="Arial Black" pitchFamily="34" charset="0"/>
              </a:rPr>
              <a:t>Promover a saúde dos usuários. </a:t>
            </a:r>
            <a:br>
              <a:rPr lang="pt-BR" sz="2800" dirty="0" smtClean="0">
                <a:latin typeface="Arial Black" pitchFamily="34" charset="0"/>
              </a:rPr>
            </a:br>
            <a:r>
              <a:rPr lang="pt-BR" sz="31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1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100" dirty="0" smtClean="0">
                <a:latin typeface="Arial Black" pitchFamily="34" charset="0"/>
              </a:rPr>
              <a:t>Meta. Garantir orientação sobre higiene bucal a 100% dos usuários diabéticos.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8064" y="4221088"/>
            <a:ext cx="3538736" cy="1905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 Black" pitchFamily="34" charset="0"/>
              </a:rPr>
              <a:t>Mês 1: 12 (100%)</a:t>
            </a:r>
          </a:p>
          <a:p>
            <a:pPr>
              <a:buNone/>
            </a:pPr>
            <a:r>
              <a:rPr lang="pt-BR" sz="2400" b="1" dirty="0" smtClean="0">
                <a:latin typeface="Arial Black" pitchFamily="34" charset="0"/>
              </a:rPr>
              <a:t>Mês 2: 32 (100%)</a:t>
            </a:r>
          </a:p>
          <a:p>
            <a:pPr>
              <a:buNone/>
            </a:pPr>
            <a:r>
              <a:rPr lang="pt-BR" sz="2400" b="1" dirty="0" smtClean="0">
                <a:latin typeface="Arial Black" pitchFamily="34" charset="0"/>
              </a:rPr>
              <a:t>Mês 3: 50 (100%)</a:t>
            </a:r>
            <a:endParaRPr lang="pt-BR" sz="2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 Black" pitchFamily="34" charset="0"/>
              </a:rPr>
              <a:t>DISCUSSÃO</a:t>
            </a:r>
          </a:p>
          <a:p>
            <a:r>
              <a:rPr lang="pt-BR" sz="2800" dirty="0" smtClean="0">
                <a:latin typeface="Arial Black" pitchFamily="34" charset="0"/>
              </a:rPr>
              <a:t>Importância da intervenção para a equipe, para o serviço e para a comunidade.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 Aumento da interação entre os membros da equipe.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 Aumento da motivação do trabalho do equipe.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 Aumento da capacidade do processo de trabalho.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 Diminuição da demanda espontânea.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 Maior quantidade de usuários agendados.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pt-BR" sz="2800" b="1" dirty="0" smtClean="0">
                <a:latin typeface="Arial Black" pitchFamily="34" charset="0"/>
              </a:rPr>
              <a:t>Reflexão crítica sobre seu processo pessoal de aprendizagem.</a:t>
            </a:r>
            <a:endParaRPr lang="pt-BR" sz="2800" dirty="0" smtClean="0">
              <a:latin typeface="Arial Black" pitchFamily="34" charset="0"/>
            </a:endParaRPr>
          </a:p>
          <a:p>
            <a:endParaRPr lang="pt-BR" sz="2800" dirty="0" smtClean="0"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Início inseguro.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Total apoio de minha orientadora.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Consolidação dos conhecimento.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Atualização dos conhecimentos da equipe.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Aumento da interação com a comunidade.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Satisfação pessoal pelo trabalho realizado. </a:t>
            </a:r>
          </a:p>
          <a:p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3600" b="1" u="sng" dirty="0" smtClean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600" b="1" u="sng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Estrutura do sistema de saúde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59 Unidades Básicas de Saúde.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57 urbanas, e duas rurais.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A maioria delas tem atendimento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odontológico.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Unidades de referência de atenção primária de saúde três. 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Um Pronto Socorro.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Um laboratório de prótese dentária.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pt-BR" sz="2800" b="1" dirty="0" smtClean="0">
              <a:solidFill>
                <a:srgbClr val="FFFF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	Incorporamos a intervenção à rotina do serviço com a manutenção do grupo de Hiperdia todas as quartas ferias.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	As mudanças que pretendemos fazer, é manter o seguimento do grupo de Hiperdia, informando á comunidade, nas atividades o dia e horário do funcionamento do mesmo, prévio agendamento da consulta.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305342"/>
            <a:ext cx="9144000" cy="324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Um centro de especialidades odontológicas.</a:t>
            </a:r>
          </a:p>
          <a:p>
            <a:pPr lvl="0" indent="539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Um centro de assistência farmacêutica.</a:t>
            </a:r>
          </a:p>
          <a:p>
            <a:pPr lvl="0" indent="539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Unidades para realização de exames</a:t>
            </a:r>
          </a:p>
          <a:p>
            <a:pPr lvl="0" indent="539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 laboratoriais três.</a:t>
            </a:r>
          </a:p>
          <a:p>
            <a:pPr lvl="0" indent="539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800" b="1" dirty="0" smtClean="0">
                <a:ea typeface="Calibri" pitchFamily="34" charset="0"/>
                <a:cs typeface="Times New Roman" pitchFamily="18" charset="0"/>
              </a:rPr>
              <a:t>Um hospital de especialidades.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512" y="0"/>
            <a:ext cx="896448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u="sng" dirty="0" smtClean="0">
                <a:latin typeface="Arial Black" pitchFamily="34" charset="0"/>
              </a:rPr>
              <a:t>Caracterização de sua Unidade Básica de Saúde:</a:t>
            </a:r>
            <a:endParaRPr lang="pt-BR" sz="2400" u="sng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UBS é urbana, situada na periferia.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Uma equipe de saúde da  família.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Tem com 5 agentes comunitárias de saúde.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Uma técnica de enfermagem.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Um enfermeiro.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Uma médica.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A população da área de abrangência é de 1850 famílias.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Aproximadamente 3045 usuários.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1508 do sexo masculino, e 1537 do sexo feminino.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260648"/>
            <a:ext cx="856895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u="sng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Quanto à estrutura da UBS: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Calibri" pitchFamily="34" charset="0"/>
                <a:cs typeface="Times New Roman" pitchFamily="18" charset="0"/>
              </a:rPr>
              <a:t>Um consultório médico.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Calibri" pitchFamily="34" charset="0"/>
                <a:cs typeface="Times New Roman" pitchFamily="18" charset="0"/>
              </a:rPr>
              <a:t>Um consultório de enfermagem.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Calibri" pitchFamily="34" charset="0"/>
                <a:cs typeface="Times New Roman" pitchFamily="18" charset="0"/>
              </a:rPr>
              <a:t>Um consultório de odontologia.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Calibri" pitchFamily="34" charset="0"/>
                <a:cs typeface="Times New Roman" pitchFamily="18" charset="0"/>
              </a:rPr>
              <a:t>Uma sala para esterilização.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Calibri" pitchFamily="34" charset="0"/>
                <a:cs typeface="Times New Roman" pitchFamily="18" charset="0"/>
              </a:rPr>
              <a:t>Uma cozinha, </a:t>
            </a:r>
            <a:r>
              <a:rPr lang="pt-BR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uma sala para curativos.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Uma sala de espera.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Uma recepção. 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Uma sala de reuniões.</a:t>
            </a:r>
          </a:p>
          <a:p>
            <a:pPr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Dois banheiros para usuários.</a:t>
            </a:r>
          </a:p>
          <a:p>
            <a:pPr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Um banheiro para funcionários, 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Uma sala de nebulização. 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Uma farmácia.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pt-BR" sz="2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1663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Arial Black" pitchFamily="34" charset="0"/>
              </a:rPr>
              <a:t>ANTES DA INTERVENÇÃO</a:t>
            </a:r>
            <a:endParaRPr lang="pt-BR" sz="2800" dirty="0" smtClean="0">
              <a:latin typeface="Arial Black" pitchFamily="34" charset="0"/>
            </a:endParaRPr>
          </a:p>
          <a:p>
            <a:pPr marL="82296" algn="just">
              <a:defRPr/>
            </a:pPr>
            <a:endParaRPr lang="pt-BR" sz="2800" dirty="0" smtClean="0">
              <a:latin typeface="Arial Black" pitchFamily="34" charset="0"/>
            </a:endParaRPr>
          </a:p>
          <a:p>
            <a:pPr marL="365760" indent="-283464" algn="just">
              <a:buFont typeface="Wingdings" pitchFamily="2" charset="2"/>
              <a:buChar char="v"/>
              <a:defRPr/>
            </a:pPr>
            <a:r>
              <a:rPr lang="pt-BR" sz="2400" dirty="0" smtClean="0"/>
              <a:t>Cuidados centralizados no atendimento médico.</a:t>
            </a:r>
          </a:p>
          <a:p>
            <a:pPr marL="365760" indent="-283464" algn="just">
              <a:defRPr/>
            </a:pPr>
            <a:endParaRPr lang="pt-BR" sz="2400" dirty="0" smtClean="0"/>
          </a:p>
          <a:p>
            <a:pPr marL="365760" indent="-283464" algn="just">
              <a:buFont typeface="Wingdings" pitchFamily="2" charset="2"/>
              <a:buChar char="v"/>
              <a:defRPr/>
            </a:pPr>
            <a:r>
              <a:rPr lang="pt-BR" sz="2400" dirty="0" smtClean="0"/>
              <a:t> 10 vagas para consulta médica por dia.</a:t>
            </a:r>
          </a:p>
          <a:p>
            <a:pPr marL="365760" indent="-283464" algn="just">
              <a:defRPr/>
            </a:pPr>
            <a:r>
              <a:rPr lang="pt-BR" sz="2400" dirty="0" smtClean="0"/>
              <a:t> </a:t>
            </a:r>
          </a:p>
          <a:p>
            <a:pPr marL="365760" indent="-283464" algn="just">
              <a:buFont typeface="Wingdings" pitchFamily="2" charset="2"/>
              <a:buChar char="v"/>
              <a:defRPr/>
            </a:pPr>
            <a:r>
              <a:rPr lang="pt-BR" sz="2400" dirty="0" smtClean="0"/>
              <a:t> Atendimento inferior à demanda.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>
              <a:buFont typeface="Wingdings" pitchFamily="2" charset="2"/>
              <a:buChar char="v"/>
              <a:defRPr/>
            </a:pPr>
            <a:r>
              <a:rPr lang="pt-BR" sz="2400" dirty="0" smtClean="0"/>
              <a:t> Poucas atividades coletivas. 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>
              <a:buFont typeface="Wingdings" pitchFamily="2" charset="2"/>
              <a:buChar char="v"/>
              <a:defRPr/>
            </a:pPr>
            <a:r>
              <a:rPr lang="pt-BR" sz="2400" dirty="0" smtClean="0"/>
              <a:t> Sem cronograma pré-definido.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400" dirty="0" smtClean="0"/>
          </a:p>
          <a:p>
            <a:pPr marL="365760" indent="-283464" algn="just">
              <a:buFont typeface="Wingdings" pitchFamily="2" charset="2"/>
              <a:buChar char="v"/>
              <a:defRPr/>
            </a:pPr>
            <a:r>
              <a:rPr lang="pt-BR" sz="2400" dirty="0" smtClean="0"/>
              <a:t> Pouca participação da equipe.</a:t>
            </a:r>
          </a:p>
          <a:p>
            <a:endParaRPr lang="pt-B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620688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u="sng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Objetivo geral: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u="sng" dirty="0" smtClean="0">
              <a:latin typeface="Arial Black" pitchFamily="34" charset="0"/>
              <a:cs typeface="Arial" pitchFamily="34" charset="0"/>
            </a:endParaRPr>
          </a:p>
          <a:p>
            <a:pPr lvl="0" indent="539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BR" sz="2400" dirty="0" smtClean="0">
                <a:ea typeface="Calibri" pitchFamily="34" charset="0"/>
                <a:cs typeface="Times New Roman" pitchFamily="18" charset="0"/>
              </a:rPr>
              <a:t>Melhorar a atenção à saúde de hipertensos e/ou diabéticos da Unidade Básica de Saúde Francisco </a:t>
            </a:r>
            <a:r>
              <a:rPr lang="pt-BR" sz="2400" b="1" dirty="0" smtClean="0"/>
              <a:t>Constâncio da Silva em Boa Vista Sobral</a:t>
            </a:r>
            <a:r>
              <a:rPr lang="pt-BR" sz="2400" dirty="0" smtClean="0">
                <a:ea typeface="Calibri" pitchFamily="34" charset="0"/>
                <a:cs typeface="Times New Roman" pitchFamily="18" charset="0"/>
              </a:rPr>
              <a:t>, no município de Rio Branco, 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1689</Words>
  <Application>Microsoft Office PowerPoint</Application>
  <PresentationFormat>Apresentação na tela (4:3)</PresentationFormat>
  <Paragraphs>277</Paragraphs>
  <Slides>40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Slide 1</vt:lpstr>
      <vt:lpstr>Introdução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    Objetivo: Promover a saúde dos usuários.   Meta: Garantir orientação nutricional sobre alimentação saudável a 100% dos hipertensos.   </vt:lpstr>
      <vt:lpstr>Slide 31</vt:lpstr>
      <vt:lpstr>Slide 32</vt:lpstr>
      <vt:lpstr>Slide 33</vt:lpstr>
      <vt:lpstr> Objetivo. Promover a saúde dos usuários.    Meta. Garantir orientação sobre os riscos do tabagismo a 100% dos usuários hipertensos.        </vt:lpstr>
      <vt:lpstr>   Objetivo. Promover a saúde dos usuários.   Meta. Garantir orientação sobre os riscos do tabagismo a 100 % dos diabéticos.                                                                                          </vt:lpstr>
      <vt:lpstr>Slide 36</vt:lpstr>
      <vt:lpstr>   Objetivo. Promover a saúde dos usuários.   Meta. Garantir orientação sobre higiene bucal a 100% dos usuários diabéticos.  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Melhorar a atenção à saúde dos Hipertensos e/ou Diabéticos na UBS Maria de Fátima Matos da Silva II, Rio Branco, AC</dc:title>
  <dc:creator>USER'W7</dc:creator>
  <cp:lastModifiedBy>USER'W7</cp:lastModifiedBy>
  <cp:revision>187</cp:revision>
  <dcterms:created xsi:type="dcterms:W3CDTF">2015-08-09T13:58:15Z</dcterms:created>
  <dcterms:modified xsi:type="dcterms:W3CDTF">2015-08-13T17:12:20Z</dcterms:modified>
</cp:coreProperties>
</file>