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83" r:id="rId5"/>
    <p:sldId id="285" r:id="rId6"/>
    <p:sldId id="288" r:id="rId7"/>
    <p:sldId id="286" r:id="rId8"/>
    <p:sldId id="261" r:id="rId9"/>
    <p:sldId id="262" r:id="rId10"/>
    <p:sldId id="276" r:id="rId11"/>
    <p:sldId id="277" r:id="rId12"/>
    <p:sldId id="267" r:id="rId13"/>
    <p:sldId id="269" r:id="rId14"/>
    <p:sldId id="270" r:id="rId15"/>
    <p:sldId id="278" r:id="rId16"/>
    <p:sldId id="280" r:id="rId17"/>
    <p:sldId id="281" r:id="rId18"/>
    <p:sldId id="282" r:id="rId19"/>
    <p:sldId id="274" r:id="rId20"/>
    <p:sldId id="275" r:id="rId21"/>
    <p:sldId id="284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na\Desktop\teresa%20Planilha%20VERSION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na\Desktop\PASTAS%20REVISADAS\Unasus\Turma%207%20-%20Mais%20M&#233;dicos\teresa%20Planilha%20VERSION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na\Desktop\PASTAS%20REVISADAS\Unasus\Turma%207%20-%20Mais%20M&#233;dicos\teresa%20Planilha%20VERSION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49069097634483"/>
          <c:y val="0.24509745256622298"/>
          <c:w val="0.8584915546823807"/>
          <c:h val="0.622547529518206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flip="none" rotWithShape="1">
              <a:gsLst>
                <a:gs pos="0">
                  <a:srgbClr val="FF6700">
                    <a:lumMod val="89000"/>
                  </a:srgbClr>
                </a:gs>
                <a:gs pos="61000">
                  <a:srgbClr val="FF6700">
                    <a:lumMod val="89000"/>
                  </a:srgbClr>
                </a:gs>
                <a:gs pos="69000">
                  <a:srgbClr val="FF6700">
                    <a:lumMod val="75000"/>
                  </a:srgbClr>
                </a:gs>
                <a:gs pos="97000">
                  <a:srgbClr val="FF6700">
                    <a:lumMod val="7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F73143EA-3DC5-42D0-8843-DBA87CD4665F}" type="VALUE">
                      <a:rPr lang="en-US" sz="1400" smtClean="0"/>
                      <a:pPr>
                        <a:defRPr sz="14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n-US" sz="1400" smtClean="0"/>
                  </a:p>
                  <a:p>
                    <a:pPr>
                      <a:defRPr sz="14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400" smtClean="0"/>
                      <a:t>N=95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4E1DC829-B458-4216-B969-4F42E9056B56}" type="VALUE">
                      <a:rPr lang="en-US" sz="1400" smtClean="0"/>
                      <a:pPr>
                        <a:defRPr sz="14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n-US" sz="1400" smtClean="0"/>
                  </a:p>
                  <a:p>
                    <a:pPr>
                      <a:defRPr sz="14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400" smtClean="0"/>
                      <a:t>N=107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0BCBD7FC-3395-44B6-A3A5-12904BF62589}" type="VALUE">
                      <a:rPr lang="en-US" sz="1400" smtClean="0"/>
                      <a:pPr>
                        <a:defRPr sz="14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r>
                      <a:rPr lang="en-US" sz="1400" smtClean="0"/>
                      <a:t> </a:t>
                    </a:r>
                  </a:p>
                  <a:p>
                    <a:pPr>
                      <a:defRPr sz="14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400" smtClean="0"/>
                      <a:t>N=137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9.1346153846153841E-2</c:v>
                </c:pt>
                <c:pt idx="1">
                  <c:v>0.10288461538461538</c:v>
                </c:pt>
                <c:pt idx="2">
                  <c:v>0.13173076923076923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458752"/>
        <c:axId val="88460288"/>
      </c:barChart>
      <c:catAx>
        <c:axId val="8845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88460288"/>
        <c:crosses val="autoZero"/>
        <c:auto val="1"/>
        <c:lblAlgn val="ctr"/>
        <c:lblOffset val="100"/>
        <c:noMultiLvlLbl val="0"/>
      </c:catAx>
      <c:valAx>
        <c:axId val="88460288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88458752"/>
        <c:crosses val="autoZero"/>
        <c:crossBetween val="between"/>
        <c:majorUnit val="0.1"/>
      </c:valAx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96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3550382-25E8-4742-8294-6170380EDC5D}" type="VALUE">
                      <a:rPr lang="en-US" smtClean="0"/>
                      <a:pPr/>
                      <a:t>[VALOR]</a:t>
                    </a:fld>
                    <a:endParaRPr lang="en-US" smtClean="0"/>
                  </a:p>
                  <a:p>
                    <a:r>
                      <a:rPr lang="en-US" smtClean="0"/>
                      <a:t>N=43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10AC8CC-6B82-4921-9439-61212DC13006}" type="VALUE">
                      <a:rPr lang="en-US" smtClean="0"/>
                      <a:pPr/>
                      <a:t>[VALOR]</a:t>
                    </a:fld>
                    <a:endParaRPr lang="en-US" smtClean="0"/>
                  </a:p>
                  <a:p>
                    <a:r>
                      <a:rPr lang="en-US" smtClean="0"/>
                      <a:t>N=55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8B63706-1486-409C-9EFE-B86AE8853292}" type="VALUE">
                      <a:rPr lang="en-US" smtClean="0"/>
                      <a:pPr/>
                      <a:t>[VALOR]</a:t>
                    </a:fld>
                    <a:endParaRPr lang="en-US" smtClean="0"/>
                  </a:p>
                  <a:p>
                    <a:r>
                      <a:rPr lang="en-US" smtClean="0"/>
                      <a:t>N=76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0.12951807228915663</c:v>
                </c:pt>
                <c:pt idx="1">
                  <c:v>0.16566265060240964</c:v>
                </c:pt>
                <c:pt idx="2">
                  <c:v>0.2289156626506024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741760"/>
        <c:axId val="86743296"/>
      </c:barChart>
      <c:catAx>
        <c:axId val="8674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86743296"/>
        <c:crosses val="autoZero"/>
        <c:auto val="1"/>
        <c:lblAlgn val="ctr"/>
        <c:lblOffset val="100"/>
        <c:noMultiLvlLbl val="0"/>
      </c:catAx>
      <c:valAx>
        <c:axId val="867432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86741760"/>
        <c:crosses val="autoZero"/>
        <c:crossBetween val="between"/>
        <c:majorUnit val="0.1"/>
        <c:minorUnit val="1.000000000000000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Indicadores!$C$63</c:f>
              <c:strCache>
                <c:ptCount val="1"/>
                <c:pt idx="0">
                  <c:v>Proporção de mulheres entre 25 e 64 anos que receberam orientação sobre DSTs e fatores de risco para câncer de colo de útero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Indicadores!$D$62:$G$62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Indicadores!$D$63:$G$63</c:f>
              <c:numCache>
                <c:formatCode>#,#00%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645760"/>
        <c:axId val="86676224"/>
      </c:barChart>
      <c:catAx>
        <c:axId val="8664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86676224"/>
        <c:crosses val="autoZero"/>
        <c:auto val="1"/>
        <c:lblAlgn val="ctr"/>
        <c:lblOffset val="100"/>
        <c:noMultiLvlLbl val="0"/>
      </c:catAx>
      <c:valAx>
        <c:axId val="8667622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0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866457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mulheres que não retornaram para resultado de mamografia e e foi feita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#,#00%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413696"/>
        <c:axId val="88415232"/>
      </c:barChart>
      <c:catAx>
        <c:axId val="8841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88415232"/>
        <c:crosses val="autoZero"/>
        <c:auto val="1"/>
        <c:lblAlgn val="ctr"/>
        <c:lblOffset val="100"/>
        <c:noMultiLvlLbl val="0"/>
      </c:catAx>
      <c:valAx>
        <c:axId val="8841523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0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884136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F645539-C337-416A-952B-886306A17F08}" type="datetimeFigureOut">
              <a:rPr lang="es-ES" smtClean="0"/>
              <a:t>30/06/2015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4F23617-D248-4E80-BA01-8530BBC2A2FB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5539-C337-416A-952B-886306A17F08}" type="datetimeFigureOut">
              <a:rPr lang="es-ES" smtClean="0"/>
              <a:t>30/06/2015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17-D248-4E80-BA01-8530BBC2A2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5539-C337-416A-952B-886306A17F08}" type="datetimeFigureOut">
              <a:rPr lang="es-ES" smtClean="0"/>
              <a:t>30/06/2015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17-D248-4E80-BA01-8530BBC2A2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5539-C337-416A-952B-886306A17F08}" type="datetimeFigureOut">
              <a:rPr lang="es-ES" smtClean="0"/>
              <a:t>30/06/2015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17-D248-4E80-BA01-8530BBC2A2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5539-C337-416A-952B-886306A17F08}" type="datetimeFigureOut">
              <a:rPr lang="es-ES" smtClean="0"/>
              <a:t>30/06/2015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17-D248-4E80-BA01-8530BBC2A2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5539-C337-416A-952B-886306A17F08}" type="datetimeFigureOut">
              <a:rPr lang="es-ES" smtClean="0"/>
              <a:t>30/06/2015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17-D248-4E80-BA01-8530BBC2A2FB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5539-C337-416A-952B-886306A17F08}" type="datetimeFigureOut">
              <a:rPr lang="es-ES" smtClean="0"/>
              <a:t>30/06/2015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17-D248-4E80-BA01-8530BBC2A2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5539-C337-416A-952B-886306A17F08}" type="datetimeFigureOut">
              <a:rPr lang="es-ES" smtClean="0"/>
              <a:t>30/06/2015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17-D248-4E80-BA01-8530BBC2A2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5539-C337-416A-952B-886306A17F08}" type="datetimeFigureOut">
              <a:rPr lang="es-ES" smtClean="0"/>
              <a:t>30/06/2015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17-D248-4E80-BA01-8530BBC2A2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5539-C337-416A-952B-886306A17F08}" type="datetimeFigureOut">
              <a:rPr lang="es-ES" smtClean="0"/>
              <a:t>30/06/2015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17-D248-4E80-BA01-8530BBC2A2FB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5539-C337-416A-952B-886306A17F08}" type="datetimeFigureOut">
              <a:rPr lang="es-ES" smtClean="0"/>
              <a:t>30/06/2015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17-D248-4E80-BA01-8530BBC2A2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F645539-C337-416A-952B-886306A17F08}" type="datetimeFigureOut">
              <a:rPr lang="es-ES" smtClean="0"/>
              <a:t>30/06/2015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4F23617-D248-4E80-BA01-8530BBC2A2F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148290" cy="147781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chemeClr val="tx1"/>
                </a:solidFill>
              </a:rPr>
              <a:t>Melhoria da Atenção ao Câncer de Colo do Útero e Câncer de Mama na ESF1 em </a:t>
            </a:r>
            <a:r>
              <a:rPr lang="pt-BR" sz="2800" b="1" dirty="0" err="1">
                <a:solidFill>
                  <a:schemeClr val="tx1"/>
                </a:solidFill>
              </a:rPr>
              <a:t>Arambaré</a:t>
            </a:r>
            <a:r>
              <a:rPr lang="pt-BR" sz="2800" b="1" dirty="0">
                <a:solidFill>
                  <a:schemeClr val="tx1"/>
                </a:solidFill>
              </a:rPr>
              <a:t>, RS.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88913"/>
            <a:ext cx="9144000" cy="13684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UNIVERSIDADE ABERTA DO SUS – UNASUS</a:t>
            </a:r>
            <a:b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UNIVERSIDADE FEDERAL DE PELOTAS</a:t>
            </a:r>
            <a:b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Departamento de Medicina Social </a:t>
            </a:r>
            <a:b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Especialização em Saúde da Família </a:t>
            </a:r>
            <a:b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Modalidade à Distância </a:t>
            </a:r>
            <a:b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Turma 7 – 2015</a:t>
            </a:r>
            <a:endParaRPr lang="pt-BR" sz="1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7" name="Imagem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9238"/>
            <a:ext cx="10080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593"/>
          <a:stretch>
            <a:fillRect/>
          </a:stretch>
        </p:blipFill>
        <p:spPr bwMode="auto">
          <a:xfrm>
            <a:off x="7236296" y="345333"/>
            <a:ext cx="1379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496976" y="4249821"/>
            <a:ext cx="415004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es-419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Maria</a:t>
            </a:r>
            <a:r>
              <a:rPr lang="es-419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Teresa </a:t>
            </a:r>
            <a:r>
              <a:rPr lang="es-419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Rodriguez</a:t>
            </a:r>
            <a:r>
              <a:rPr lang="es-419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Santos</a:t>
            </a: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ângulo 1"/>
          <p:cNvSpPr>
            <a:spLocks noChangeArrowheads="1"/>
          </p:cNvSpPr>
          <p:nvPr/>
        </p:nvSpPr>
        <p:spPr bwMode="auto">
          <a:xfrm>
            <a:off x="4571999" y="6025277"/>
            <a:ext cx="39608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1400" b="1" dirty="0"/>
              <a:t>Orientador: Mariana Gonzalez Cademartori</a:t>
            </a:r>
          </a:p>
        </p:txBody>
      </p:sp>
      <p:sp>
        <p:nvSpPr>
          <p:cNvPr id="10" name="CaixaDeTexto 6"/>
          <p:cNvSpPr txBox="1">
            <a:spLocks noChangeArrowheads="1"/>
          </p:cNvSpPr>
          <p:nvPr/>
        </p:nvSpPr>
        <p:spPr bwMode="auto">
          <a:xfrm>
            <a:off x="3919538" y="6496050"/>
            <a:ext cx="1366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1400" b="1"/>
              <a:t>Pelotas, 2015.</a:t>
            </a:r>
          </a:p>
        </p:txBody>
      </p:sp>
    </p:spTree>
    <p:extLst>
      <p:ext uri="{BB962C8B-B14F-4D97-AF65-F5344CB8AC3E}">
        <p14:creationId xmlns:p14="http://schemas.microsoft.com/office/powerpoint/2010/main" val="40467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24744"/>
            <a:ext cx="8073461" cy="540060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Como protocolo foi adotado o </a:t>
            </a:r>
            <a:r>
              <a:rPr lang="pt-BR" b="1" dirty="0"/>
              <a:t>Caderno de Atenção Básica nº 13 </a:t>
            </a:r>
            <a:r>
              <a:rPr lang="pt-BR" dirty="0"/>
              <a:t>“Controle dos Cânceres do Colo do Útero e da Mama” do Ministério da Saúde, 2013.  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Foram desenvolvidas </a:t>
            </a:r>
            <a:r>
              <a:rPr lang="pt-BR" b="1" dirty="0"/>
              <a:t>ações em quatro eixos pedagógicos</a:t>
            </a:r>
            <a:r>
              <a:rPr lang="pt-BR" b="1" dirty="0" smtClean="0"/>
              <a:t>:</a:t>
            </a:r>
          </a:p>
          <a:p>
            <a:pPr marL="68580" indent="0" algn="just">
              <a:buNone/>
            </a:pPr>
            <a:r>
              <a:rPr lang="pt-BR" dirty="0" smtClean="0"/>
              <a:t> </a:t>
            </a:r>
            <a:r>
              <a:rPr lang="pt-BR" dirty="0"/>
              <a:t>- Avaliação e monitoramento;</a:t>
            </a:r>
          </a:p>
          <a:p>
            <a:pPr marL="68580" indent="0" algn="just">
              <a:buNone/>
            </a:pPr>
            <a:r>
              <a:rPr lang="pt-BR" dirty="0"/>
              <a:t> - Organização e gestão do serviço;</a:t>
            </a:r>
          </a:p>
          <a:p>
            <a:pPr marL="68580" indent="0" algn="just">
              <a:buNone/>
            </a:pPr>
            <a:r>
              <a:rPr lang="pt-BR" dirty="0"/>
              <a:t> - Engajamento público;</a:t>
            </a:r>
          </a:p>
          <a:p>
            <a:pPr marL="68580" indent="0" algn="just">
              <a:buNone/>
            </a:pPr>
            <a:r>
              <a:rPr lang="pt-BR" dirty="0"/>
              <a:t> - </a:t>
            </a:r>
            <a:r>
              <a:rPr lang="pt-BR" dirty="0" smtClean="0"/>
              <a:t>Qualificação </a:t>
            </a:r>
            <a:r>
              <a:rPr lang="pt-BR" dirty="0"/>
              <a:t>da prática clínica.</a:t>
            </a:r>
          </a:p>
          <a:p>
            <a:pPr marL="68580" indent="0">
              <a:buNone/>
            </a:pPr>
            <a:endParaRPr lang="es-419" dirty="0" smtClean="0"/>
          </a:p>
          <a:p>
            <a:pPr marL="68580" indent="0">
              <a:buNone/>
            </a:pPr>
            <a:endParaRPr lang="es-419" dirty="0"/>
          </a:p>
          <a:p>
            <a:endParaRPr lang="es-E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7024744" cy="6138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Metodologia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856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424856"/>
            <a:ext cx="8073461" cy="540060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Ações Programáticas:</a:t>
            </a:r>
          </a:p>
          <a:p>
            <a:pPr algn="just">
              <a:buFontTx/>
              <a:buChar char="-"/>
            </a:pPr>
            <a:r>
              <a:rPr lang="pt-BR" b="1" dirty="0" smtClean="0"/>
              <a:t>De </a:t>
            </a:r>
            <a:r>
              <a:rPr lang="pt-BR" b="1" dirty="0"/>
              <a:t>registro específico e </a:t>
            </a:r>
            <a:r>
              <a:rPr lang="pt-BR" b="1" dirty="0" smtClean="0"/>
              <a:t>monitoramento;</a:t>
            </a:r>
          </a:p>
          <a:p>
            <a:pPr algn="just">
              <a:buFontTx/>
              <a:buChar char="-"/>
            </a:pPr>
            <a:r>
              <a:rPr lang="pt-BR" b="1" dirty="0" smtClean="0"/>
              <a:t>De capacitação e treinamento da equipe;</a:t>
            </a:r>
          </a:p>
          <a:p>
            <a:pPr algn="just">
              <a:buFontTx/>
              <a:buChar char="-"/>
            </a:pPr>
            <a:r>
              <a:rPr lang="pt-BR" b="1" dirty="0" smtClean="0"/>
              <a:t>De acolhimento e cadastramento da população;</a:t>
            </a:r>
          </a:p>
          <a:p>
            <a:pPr algn="just">
              <a:buFontTx/>
              <a:buChar char="-"/>
            </a:pPr>
            <a:r>
              <a:rPr lang="pt-BR" b="1" dirty="0" smtClean="0"/>
              <a:t>De atendimento clínico;</a:t>
            </a:r>
          </a:p>
          <a:p>
            <a:pPr algn="just">
              <a:buFontTx/>
              <a:buChar char="-"/>
            </a:pPr>
            <a:r>
              <a:rPr lang="pt-BR" b="1" dirty="0" smtClean="0"/>
              <a:t>De busca ativa dos faltosos;</a:t>
            </a:r>
          </a:p>
          <a:p>
            <a:pPr algn="just">
              <a:buFontTx/>
              <a:buChar char="-"/>
            </a:pPr>
            <a:r>
              <a:rPr lang="pt-BR" b="1" dirty="0" smtClean="0"/>
              <a:t>De visitas domiciliares;</a:t>
            </a:r>
          </a:p>
          <a:p>
            <a:pPr algn="just">
              <a:buFontTx/>
              <a:buChar char="-"/>
            </a:pPr>
            <a:r>
              <a:rPr lang="pt-BR" b="1" dirty="0" smtClean="0"/>
              <a:t>De atividades coletivas;</a:t>
            </a:r>
          </a:p>
          <a:p>
            <a:pPr algn="just">
              <a:buFontTx/>
              <a:buChar char="-"/>
            </a:pPr>
            <a:r>
              <a:rPr lang="pt-BR" b="1" dirty="0" smtClean="0"/>
              <a:t>De avaliação e monitoramento do serviço.</a:t>
            </a:r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marL="68580" indent="0">
              <a:buNone/>
            </a:pPr>
            <a:endParaRPr lang="es-419" dirty="0" smtClean="0"/>
          </a:p>
          <a:p>
            <a:pPr marL="68580" indent="0">
              <a:buNone/>
            </a:pPr>
            <a:endParaRPr lang="es-419" dirty="0"/>
          </a:p>
          <a:p>
            <a:endParaRPr lang="es-E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7024744" cy="6138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Metodologia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2691" y="1018537"/>
            <a:ext cx="8103765" cy="1690384"/>
          </a:xfrm>
        </p:spPr>
        <p:txBody>
          <a:bodyPr>
            <a:normAutofit/>
          </a:bodyPr>
          <a:lstStyle/>
          <a:p>
            <a:r>
              <a:rPr lang="pt-B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1: 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Ampliar a cobertura de detecção precoce do câncer de colo e do câncer de mama.</a:t>
            </a:r>
          </a:p>
          <a:p>
            <a:r>
              <a:rPr lang="pt-B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1.1.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Ampliar a cobertura de detecção precoce do câncer de colo de útero das mulheres na faixa etária entre 25 e 64 anos de idade para 10%.</a:t>
            </a:r>
          </a:p>
          <a:p>
            <a:r>
              <a:rPr lang="pt-B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1: 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Proporção de mulheres entre 25 e 64 anos com exame em dia para detecção precoce do câncer de colo de útero.</a:t>
            </a:r>
          </a:p>
          <a:p>
            <a:endParaRPr lang="es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39552" y="404664"/>
            <a:ext cx="7024744" cy="6138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216367452"/>
              </p:ext>
            </p:extLst>
          </p:nvPr>
        </p:nvGraphicFramePr>
        <p:xfrm>
          <a:off x="971600" y="2737496"/>
          <a:ext cx="7272807" cy="335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952165" y="6093296"/>
            <a:ext cx="7344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1000" b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Gráfico1</a:t>
            </a:r>
            <a:r>
              <a:rPr lang="pt-BR" sz="10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1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Evolução mensal do indicador proporção de mulheres entre 25 e 64 anos com exame em dia para detecção precoce do câncer de colo de útero. </a:t>
            </a:r>
            <a:r>
              <a:rPr lang="pt-BR" sz="1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Arambaré</a:t>
            </a:r>
            <a:r>
              <a:rPr lang="pt-BR" sz="1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RS, 2015</a:t>
            </a:r>
            <a:endParaRPr lang="pt-BR" sz="1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9552" y="548680"/>
            <a:ext cx="828092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Meta 1.2.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Ampliar a cobertura de detecção precoce do câncer de mama das mulheres na faixa etária entre 50 e 69 anos de idade para 10%.</a:t>
            </a:r>
          </a:p>
          <a:p>
            <a:pPr lvl="0" indent="0" algn="just"/>
            <a:r>
              <a:rPr lang="pt-BR" altLang="pt-BR" b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Indicador 2:</a:t>
            </a:r>
            <a:r>
              <a:rPr lang="pt-BR" altLang="pt-BR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Proporção de mulheres entre 50 e 69 anos com exame em dia para detecção precoce de câncer de mama.</a:t>
            </a:r>
            <a:endParaRPr lang="pt-BR" altLang="pt-BR" dirty="0">
              <a:latin typeface="+mn-lt"/>
              <a:cs typeface="Arial" panose="020B0604020202020204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199567217"/>
              </p:ext>
            </p:extLst>
          </p:nvPr>
        </p:nvGraphicFramePr>
        <p:xfrm>
          <a:off x="1055030" y="1988840"/>
          <a:ext cx="72008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tângulo 8"/>
          <p:cNvSpPr/>
          <p:nvPr/>
        </p:nvSpPr>
        <p:spPr>
          <a:xfrm>
            <a:off x="1079612" y="5661248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altLang="pt-BR" sz="1000" b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Gráfico 2</a:t>
            </a:r>
            <a:r>
              <a:rPr lang="pt-BR" altLang="pt-BR" sz="10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altLang="pt-BR" sz="1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Evolução mensal do indicador proporção de mulheres entre 50 e 69 anos com exame em dia para detecção precoce de câncer de mama. </a:t>
            </a:r>
            <a:r>
              <a:rPr lang="pt-BR" altLang="pt-BR" sz="1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Arambaré</a:t>
            </a:r>
            <a:r>
              <a:rPr lang="pt-BR" altLang="pt-BR" sz="1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RS, 2015</a:t>
            </a:r>
            <a:endParaRPr lang="pt-BR" altLang="pt-BR" sz="1000" dirty="0"/>
          </a:p>
        </p:txBody>
      </p:sp>
    </p:spTree>
    <p:extLst>
      <p:ext uri="{BB962C8B-B14F-4D97-AF65-F5344CB8AC3E}">
        <p14:creationId xmlns:p14="http://schemas.microsoft.com/office/powerpoint/2010/main" val="32748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620688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Indicadores com 100% durante </a:t>
            </a: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intervenção.</a:t>
            </a:r>
          </a:p>
          <a:p>
            <a:pPr algn="ctr">
              <a:spcAft>
                <a:spcPts val="0"/>
              </a:spcAft>
            </a:pPr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Os </a:t>
            </a:r>
            <a:r>
              <a:rPr lang="pt-BR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indicadores abaixo descritos permaneceram em 100% durante os três meses de intervenção, ou seja, as metas foram cumpridas em excelência.</a:t>
            </a:r>
            <a:endParaRPr lang="pt-BR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1583235"/>
              </p:ext>
            </p:extLst>
          </p:nvPr>
        </p:nvGraphicFramePr>
        <p:xfrm>
          <a:off x="971600" y="2129790"/>
          <a:ext cx="7488832" cy="3891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0728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052736"/>
            <a:ext cx="82809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Objetivo  2.  </a:t>
            </a: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Melhorar  a  qualidade  do  atendimento  das  mulheres  que  realizam </a:t>
            </a:r>
            <a:r>
              <a:rPr lang="pt-BR" sz="20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detecção </a:t>
            </a: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precoce de câncer de colo de útero e de mama na unidade de saúde</a:t>
            </a:r>
            <a:r>
              <a:rPr lang="pt-BR" sz="20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pt-BR" sz="2000" dirty="0" smtClean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- Indicador  </a:t>
            </a:r>
            <a:r>
              <a:rPr lang="pt-BR" sz="20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3.  </a:t>
            </a: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Proporção  de  mulheres  com  amostras  satisfatórias  do  exame </a:t>
            </a:r>
            <a:r>
              <a:rPr lang="pt-BR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citopatológico</a:t>
            </a: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de colo de útero.</a:t>
            </a:r>
          </a:p>
          <a:p>
            <a:pPr algn="just">
              <a:spcAft>
                <a:spcPts val="0"/>
              </a:spcAft>
            </a:pPr>
            <a:endParaRPr lang="pt-BR" sz="2000" b="1" dirty="0" smtClean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2000" b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Objetivo </a:t>
            </a:r>
            <a:r>
              <a:rPr lang="pt-BR" sz="20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Melhorar o registro das informações</a:t>
            </a:r>
            <a:r>
              <a:rPr lang="pt-BR" sz="20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pt-BR" sz="2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pt-BR" sz="2000" b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Indicador </a:t>
            </a:r>
            <a:r>
              <a:rPr lang="pt-BR" sz="20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8.</a:t>
            </a: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Proporção de mulheres com registro adequado do exame </a:t>
            </a:r>
            <a:r>
              <a:rPr lang="pt-BR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citopatológico</a:t>
            </a: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de colo de útero</a:t>
            </a:r>
            <a:r>
              <a:rPr lang="pt-BR" sz="20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pt-BR" sz="20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Indicador </a:t>
            </a:r>
            <a:r>
              <a:rPr lang="pt-BR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Proporção de mulheres com registro adequado da mamografia</a:t>
            </a:r>
            <a:r>
              <a:rPr lang="pt-BR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pt-BR" sz="20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pt-BR" sz="20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pt-BR" sz="20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pt-BR" sz="2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pt-BR" sz="20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pt-BR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08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92696"/>
            <a:ext cx="820891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Objetivo 5. </a:t>
            </a: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Mapear as mulheres de risco para câncer de colo de útero e de mama.</a:t>
            </a:r>
          </a:p>
          <a:p>
            <a:pPr algn="just">
              <a:spcAft>
                <a:spcPts val="0"/>
              </a:spcAft>
            </a:pPr>
            <a:endParaRPr lang="pt-BR" sz="2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pt-BR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Indicador 10. </a:t>
            </a: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Proporção de mulheres entre 25 e 64 anos com pesquisa de sinais de alerta para câncer de colo de útero.</a:t>
            </a:r>
          </a:p>
          <a:p>
            <a:pPr marL="285750" indent="-285750" algn="just">
              <a:buFontTx/>
              <a:buChar char="-"/>
            </a:pPr>
            <a:r>
              <a:rPr lang="pt-BR" sz="20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Indicador 11.</a:t>
            </a: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Proporção de mulheres entre 50 e 69 anos com avaliação de risco para câncer de mama.</a:t>
            </a:r>
          </a:p>
          <a:p>
            <a:pPr algn="just"/>
            <a:endParaRPr lang="pt-BR" sz="2000" b="1" dirty="0" smtClean="0">
              <a:cs typeface="Arial" panose="020B0604020202020204" pitchFamily="34" charset="0"/>
            </a:endParaRPr>
          </a:p>
          <a:p>
            <a:pPr algn="just"/>
            <a:r>
              <a:rPr lang="pt-BR" sz="2000" b="1" dirty="0" smtClean="0">
                <a:cs typeface="Arial" panose="020B0604020202020204" pitchFamily="34" charset="0"/>
              </a:rPr>
              <a:t>Objetivo </a:t>
            </a:r>
            <a:r>
              <a:rPr lang="pt-BR" sz="2000" b="1" dirty="0">
                <a:cs typeface="Arial" panose="020B0604020202020204" pitchFamily="34" charset="0"/>
              </a:rPr>
              <a:t>6.</a:t>
            </a:r>
            <a:r>
              <a:rPr lang="pt-BR" sz="2000" dirty="0">
                <a:cs typeface="Arial" panose="020B0604020202020204" pitchFamily="34" charset="0"/>
              </a:rPr>
              <a:t> Promover a saúde das mulheres que realizaram detecção precoce de câncer de colo de útero e de mama na unidade de saúde</a:t>
            </a:r>
            <a:r>
              <a:rPr lang="pt-BR" sz="2000" dirty="0" smtClean="0"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000" dirty="0"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cs typeface="Arial" panose="020B0604020202020204" pitchFamily="34" charset="0"/>
              </a:rPr>
              <a:t>- Indicador 12.</a:t>
            </a:r>
            <a:r>
              <a:rPr lang="pt-BR" sz="2000" dirty="0">
                <a:cs typeface="Arial" panose="020B0604020202020204" pitchFamily="34" charset="0"/>
              </a:rPr>
              <a:t> Proporção de mulheres entre 25 e 64 anos que receberam orientação sobre </a:t>
            </a:r>
            <a:r>
              <a:rPr lang="pt-BR" sz="2000" dirty="0" err="1">
                <a:cs typeface="Arial" panose="020B0604020202020204" pitchFamily="34" charset="0"/>
              </a:rPr>
              <a:t>DSTs</a:t>
            </a:r>
            <a:r>
              <a:rPr lang="pt-BR" sz="2000" dirty="0">
                <a:cs typeface="Arial" panose="020B0604020202020204" pitchFamily="34" charset="0"/>
              </a:rPr>
              <a:t> e fatores de risco para câncer de colo de útero.</a:t>
            </a:r>
          </a:p>
          <a:p>
            <a:pPr algn="just"/>
            <a:r>
              <a:rPr lang="pt-BR" sz="2000" b="1" dirty="0" smtClean="0">
                <a:cs typeface="Arial" panose="020B0604020202020204" pitchFamily="34" charset="0"/>
              </a:rPr>
              <a:t>- Indicador </a:t>
            </a:r>
            <a:r>
              <a:rPr lang="pt-BR" sz="2000" b="1" dirty="0">
                <a:cs typeface="Arial" panose="020B0604020202020204" pitchFamily="34" charset="0"/>
              </a:rPr>
              <a:t>13. </a:t>
            </a:r>
            <a:r>
              <a:rPr lang="pt-BR" sz="2000" dirty="0">
                <a:cs typeface="Arial" panose="020B0604020202020204" pitchFamily="34" charset="0"/>
              </a:rPr>
              <a:t>Proporção de mulheres entre 50 e 69 anos que receberam orientação sobre </a:t>
            </a:r>
            <a:r>
              <a:rPr lang="pt-BR" sz="2000" dirty="0" err="1">
                <a:cs typeface="Arial" panose="020B0604020202020204" pitchFamily="34" charset="0"/>
              </a:rPr>
              <a:t>DSTs</a:t>
            </a:r>
            <a:r>
              <a:rPr lang="pt-BR" sz="2000" dirty="0">
                <a:cs typeface="Arial" panose="020B0604020202020204" pitchFamily="34" charset="0"/>
              </a:rPr>
              <a:t> e fatores de risco para câncer de mama.</a:t>
            </a:r>
          </a:p>
          <a:p>
            <a:pPr algn="just">
              <a:spcAft>
                <a:spcPts val="0"/>
              </a:spcAft>
            </a:pPr>
            <a:endParaRPr lang="pt-BR" sz="2000" dirty="0" smtClean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pt-BR" sz="2000" dirty="0" smtClean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 smtClean="0"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082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20688"/>
            <a:ext cx="82809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Indicadores com </a:t>
            </a: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0%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durante </a:t>
            </a: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intervenção.</a:t>
            </a:r>
          </a:p>
          <a:p>
            <a:pPr algn="ctr">
              <a:spcAft>
                <a:spcPts val="0"/>
              </a:spcAft>
            </a:pPr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Os indicadores abaixo permaneceram em 0% durante os três meses de intervenção.</a:t>
            </a:r>
            <a:endParaRPr lang="pt-BR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9412955"/>
              </p:ext>
            </p:extLst>
          </p:nvPr>
        </p:nvGraphicFramePr>
        <p:xfrm>
          <a:off x="971600" y="2212657"/>
          <a:ext cx="7272808" cy="359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0708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08720"/>
            <a:ext cx="813690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Objetivo 3. </a:t>
            </a: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Melhorar a adesão das mulheres à realização de exame </a:t>
            </a:r>
            <a:r>
              <a:rPr lang="pt-BR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citopatológico</a:t>
            </a: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de colo de útero e mamografia</a:t>
            </a:r>
            <a:r>
              <a:rPr lang="pt-BR" sz="20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pt-BR" sz="20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pt-BR" sz="2000" b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Indicador </a:t>
            </a:r>
            <a:r>
              <a:rPr lang="pt-BR" sz="20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4.</a:t>
            </a: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Proporção de mulheres com exame </a:t>
            </a:r>
            <a:r>
              <a:rPr lang="pt-BR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citopatológico</a:t>
            </a: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alterado que não retornaram para conhecer resultado</a:t>
            </a:r>
            <a:r>
              <a:rPr lang="pt-BR" sz="20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pt-BR" sz="2000" b="1" dirty="0" smtClean="0">
                <a:cs typeface="Arial" panose="020B0604020202020204" pitchFamily="34" charset="0"/>
              </a:rPr>
              <a:t>Indicador </a:t>
            </a:r>
            <a:r>
              <a:rPr lang="pt-BR" sz="2000" b="1" dirty="0">
                <a:cs typeface="Arial" panose="020B0604020202020204" pitchFamily="34" charset="0"/>
              </a:rPr>
              <a:t>5.</a:t>
            </a:r>
            <a:r>
              <a:rPr lang="pt-BR" sz="2000" dirty="0">
                <a:cs typeface="Arial" panose="020B0604020202020204" pitchFamily="34" charset="0"/>
              </a:rPr>
              <a:t> Proporção de mulheres com mamografia alterada que não retornaram para conhecer resultado</a:t>
            </a:r>
            <a:r>
              <a:rPr lang="pt-BR" sz="2000" dirty="0" smtClean="0"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pt-BR" sz="2000" b="1" dirty="0">
                <a:cs typeface="Arial" panose="020B0604020202020204" pitchFamily="34" charset="0"/>
              </a:rPr>
              <a:t>Indicador 6.</a:t>
            </a:r>
            <a:r>
              <a:rPr lang="pt-BR" sz="2000" dirty="0">
                <a:cs typeface="Arial" panose="020B0604020202020204" pitchFamily="34" charset="0"/>
              </a:rPr>
              <a:t> Proporção de mulheres que não retornaram para resultado de exame </a:t>
            </a:r>
            <a:r>
              <a:rPr lang="pt-BR" sz="2000" dirty="0" err="1">
                <a:cs typeface="Arial" panose="020B0604020202020204" pitchFamily="34" charset="0"/>
              </a:rPr>
              <a:t>citopatológico</a:t>
            </a:r>
            <a:r>
              <a:rPr lang="pt-BR" sz="2000" dirty="0">
                <a:cs typeface="Arial" panose="020B0604020202020204" pitchFamily="34" charset="0"/>
              </a:rPr>
              <a:t> e foi feita busca ativa. </a:t>
            </a:r>
            <a:endParaRPr lang="pt-BR" sz="2000" dirty="0" smtClean="0"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t-BR" sz="2000" b="1" dirty="0">
                <a:cs typeface="Arial" panose="020B0604020202020204" pitchFamily="34" charset="0"/>
              </a:rPr>
              <a:t>Indicador 7. </a:t>
            </a:r>
            <a:r>
              <a:rPr lang="pt-BR" sz="2000" dirty="0">
                <a:cs typeface="Arial" panose="020B0604020202020204" pitchFamily="34" charset="0"/>
              </a:rPr>
              <a:t>Proporção de mulheres que não retornaram para resultado de mamografia e foi feita busca ativa.</a:t>
            </a:r>
          </a:p>
          <a:p>
            <a:pPr marL="285750" indent="-285750" algn="just">
              <a:buFontTx/>
              <a:buChar char="-"/>
            </a:pPr>
            <a:endParaRPr lang="pt-BR" sz="2000" dirty="0"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endParaRPr lang="pt-BR" sz="2000" dirty="0" smtClean="0">
              <a:cs typeface="Arial" panose="020B0604020202020204" pitchFamily="34" charset="0"/>
            </a:endParaRPr>
          </a:p>
          <a:p>
            <a:pPr algn="just"/>
            <a:endParaRPr lang="pt-BR" sz="2000" dirty="0" smtClean="0">
              <a:cs typeface="Arial" panose="020B0604020202020204" pitchFamily="34" charset="0"/>
            </a:endParaRPr>
          </a:p>
          <a:p>
            <a:pPr algn="just"/>
            <a:endParaRPr lang="pt-BR" sz="2000" dirty="0">
              <a:cs typeface="Arial" panose="020B0604020202020204" pitchFamily="34" charset="0"/>
            </a:endParaRPr>
          </a:p>
          <a:p>
            <a:pPr algn="just"/>
            <a:endParaRPr lang="pt-BR" sz="2000" dirty="0">
              <a:cs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123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7024744" cy="613872"/>
          </a:xfrm>
        </p:spPr>
        <p:txBody>
          <a:bodyPr>
            <a:no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D</a:t>
            </a:r>
            <a:r>
              <a:rPr lang="es-419" dirty="0" err="1" smtClean="0">
                <a:solidFill>
                  <a:schemeClr val="tx1"/>
                </a:solidFill>
              </a:rPr>
              <a:t>iscu</a:t>
            </a:r>
            <a:r>
              <a:rPr lang="pt-BR" dirty="0" err="1" smtClean="0">
                <a:solidFill>
                  <a:schemeClr val="tx1"/>
                </a:solidFill>
              </a:rPr>
              <a:t>ssão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608512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>
                <a:solidFill>
                  <a:schemeClr val="tx1"/>
                </a:solidFill>
                <a:cs typeface="Arial" panose="020B0604020202020204" pitchFamily="34" charset="0"/>
              </a:rPr>
              <a:t>I</a:t>
            </a:r>
            <a:r>
              <a:rPr lang="es-419" b="1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mport</a:t>
            </a: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â</a:t>
            </a:r>
            <a:r>
              <a:rPr lang="es-419" b="1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ncia</a:t>
            </a:r>
            <a:r>
              <a:rPr lang="es-419" b="1" dirty="0" smtClean="0">
                <a:solidFill>
                  <a:schemeClr val="tx1"/>
                </a:solidFill>
                <a:cs typeface="Arial" panose="020B0604020202020204" pitchFamily="34" charset="0"/>
              </a:rPr>
              <a:t> para equipe:</a:t>
            </a: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chemeClr val="tx1"/>
                </a:solidFill>
                <a:cs typeface="Arial" panose="020B0604020202020204" pitchFamily="34" charset="0"/>
              </a:rPr>
              <a:t>Q</a:t>
            </a:r>
            <a:r>
              <a:rPr lang="es-419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ualific</a:t>
            </a:r>
            <a:r>
              <a:rPr lang="pt-BR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açã</a:t>
            </a:r>
            <a:r>
              <a:rPr lang="es-419" dirty="0" smtClean="0">
                <a:solidFill>
                  <a:schemeClr val="tx1"/>
                </a:solidFill>
                <a:cs typeface="Arial" panose="020B0604020202020204" pitchFamily="34" charset="0"/>
              </a:rPr>
              <a:t>o da </a:t>
            </a:r>
            <a:r>
              <a:rPr lang="es-419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pr</a:t>
            </a:r>
            <a:r>
              <a:rPr lang="pt-BR" dirty="0" smtClean="0">
                <a:solidFill>
                  <a:schemeClr val="tx1"/>
                </a:solidFill>
                <a:cs typeface="Arial" panose="020B0604020202020204" pitchFamily="34" charset="0"/>
              </a:rPr>
              <a:t>á</a:t>
            </a:r>
            <a:r>
              <a:rPr lang="es-419" dirty="0" smtClean="0">
                <a:solidFill>
                  <a:schemeClr val="tx1"/>
                </a:solidFill>
                <a:cs typeface="Arial" panose="020B0604020202020204" pitchFamily="34" charset="0"/>
              </a:rPr>
              <a:t>tica cl</a:t>
            </a:r>
            <a:r>
              <a:rPr lang="pt-BR" dirty="0" smtClean="0">
                <a:solidFill>
                  <a:schemeClr val="tx1"/>
                </a:solidFill>
                <a:cs typeface="Arial" panose="020B0604020202020204" pitchFamily="34" charset="0"/>
              </a:rPr>
              <a:t>í</a:t>
            </a:r>
            <a:r>
              <a:rPr lang="es-419" dirty="0" smtClean="0">
                <a:solidFill>
                  <a:schemeClr val="tx1"/>
                </a:solidFill>
                <a:cs typeface="Arial" panose="020B0604020202020204" pitchFamily="34" charset="0"/>
              </a:rPr>
              <a:t>nica.</a:t>
            </a:r>
            <a:endParaRPr lang="pt-BR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endParaRPr lang="es-419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es-ES" b="1" dirty="0" smtClean="0">
                <a:solidFill>
                  <a:schemeClr val="tx1"/>
                </a:solidFill>
                <a:cs typeface="Arial" panose="020B0604020202020204" pitchFamily="34" charset="0"/>
              </a:rPr>
              <a:t>I</a:t>
            </a:r>
            <a:r>
              <a:rPr lang="es-419" b="1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mport</a:t>
            </a: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â</a:t>
            </a:r>
            <a:r>
              <a:rPr lang="es-419" b="1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ncia</a:t>
            </a:r>
            <a:r>
              <a:rPr lang="es-419" b="1" dirty="0" smtClean="0">
                <a:solidFill>
                  <a:schemeClr val="tx1"/>
                </a:solidFill>
                <a:cs typeface="Arial" panose="020B0604020202020204" pitchFamily="34" charset="0"/>
              </a:rPr>
              <a:t> para </a:t>
            </a: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o </a:t>
            </a:r>
            <a:r>
              <a:rPr lang="es-419" b="1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servi</a:t>
            </a: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ç</a:t>
            </a:r>
            <a:r>
              <a:rPr lang="es-419" b="1" dirty="0" smtClean="0">
                <a:solidFill>
                  <a:schemeClr val="tx1"/>
                </a:solidFill>
                <a:cs typeface="Arial" panose="020B0604020202020204" pitchFamily="34" charset="0"/>
              </a:rPr>
              <a:t>o: </a:t>
            </a:r>
            <a:r>
              <a:rPr lang="es-419" dirty="0" smtClean="0">
                <a:solidFill>
                  <a:schemeClr val="tx1"/>
                </a:solidFill>
                <a:cs typeface="Arial" panose="020B0604020202020204" pitchFamily="34" charset="0"/>
              </a:rPr>
              <a:t>sistema de registro </a:t>
            </a:r>
            <a:r>
              <a:rPr lang="es-419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espec</a:t>
            </a:r>
            <a:r>
              <a:rPr lang="pt-BR" dirty="0" smtClean="0">
                <a:solidFill>
                  <a:schemeClr val="tx1"/>
                </a:solidFill>
                <a:cs typeface="Arial" panose="020B0604020202020204" pitchFamily="34" charset="0"/>
              </a:rPr>
              <a:t>í</a:t>
            </a:r>
            <a:r>
              <a:rPr lang="es-419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fico</a:t>
            </a:r>
            <a:r>
              <a:rPr lang="es-419" dirty="0" smtClean="0">
                <a:solidFill>
                  <a:schemeClr val="tx1"/>
                </a:solidFill>
                <a:cs typeface="Arial" panose="020B0604020202020204" pitchFamily="34" charset="0"/>
              </a:rPr>
              <a:t>, acompanhamento da </a:t>
            </a:r>
            <a:r>
              <a:rPr lang="es-419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popu</a:t>
            </a:r>
            <a:r>
              <a:rPr lang="pt-BR" dirty="0" smtClean="0">
                <a:solidFill>
                  <a:schemeClr val="tx1"/>
                </a:solidFill>
                <a:cs typeface="Arial" panose="020B0604020202020204" pitchFamily="34" charset="0"/>
              </a:rPr>
              <a:t>lação</a:t>
            </a:r>
            <a:r>
              <a:rPr lang="es-419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endParaRPr lang="pt-BR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endParaRPr lang="es-419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es-ES" b="1" dirty="0" smtClean="0">
                <a:solidFill>
                  <a:schemeClr val="tx1"/>
                </a:solidFill>
                <a:cs typeface="Arial" panose="020B0604020202020204" pitchFamily="34" charset="0"/>
              </a:rPr>
              <a:t>I</a:t>
            </a:r>
            <a:r>
              <a:rPr lang="es-419" b="1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mport</a:t>
            </a: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â</a:t>
            </a:r>
            <a:r>
              <a:rPr lang="es-419" b="1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ncia</a:t>
            </a:r>
            <a:r>
              <a:rPr lang="es-419" b="1" dirty="0" smtClean="0">
                <a:solidFill>
                  <a:schemeClr val="tx1"/>
                </a:solidFill>
                <a:cs typeface="Arial" panose="020B0604020202020204" pitchFamily="34" charset="0"/>
              </a:rPr>
              <a:t> para </a:t>
            </a: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a </a:t>
            </a:r>
            <a:r>
              <a:rPr lang="es-419" b="1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comunidade</a:t>
            </a:r>
            <a:r>
              <a:rPr lang="es-419" b="1" dirty="0" smtClean="0">
                <a:solidFill>
                  <a:schemeClr val="tx1"/>
                </a:solidFill>
                <a:cs typeface="Arial" panose="020B0604020202020204" pitchFamily="34" charset="0"/>
              </a:rPr>
              <a:t>:</a:t>
            </a: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s-419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engajamento</a:t>
            </a:r>
            <a:r>
              <a:rPr lang="es-419" dirty="0" smtClean="0">
                <a:solidFill>
                  <a:schemeClr val="tx1"/>
                </a:solidFill>
                <a:cs typeface="Arial" panose="020B0604020202020204" pitchFamily="34" charset="0"/>
              </a:rPr>
              <a:t>, acolhimento e </a:t>
            </a:r>
            <a:r>
              <a:rPr lang="es-419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qualifica</a:t>
            </a:r>
            <a:r>
              <a:rPr lang="pt-BR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ção</a:t>
            </a:r>
            <a:r>
              <a:rPr lang="es-419" dirty="0" smtClean="0">
                <a:solidFill>
                  <a:schemeClr val="tx1"/>
                </a:solidFill>
                <a:cs typeface="Arial" panose="020B0604020202020204" pitchFamily="34" charset="0"/>
              </a:rPr>
              <a:t> da </a:t>
            </a:r>
            <a:r>
              <a:rPr lang="es-419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assist</a:t>
            </a:r>
            <a:r>
              <a:rPr lang="pt-BR" dirty="0" smtClean="0">
                <a:solidFill>
                  <a:schemeClr val="tx1"/>
                </a:solidFill>
                <a:cs typeface="Arial" panose="020B0604020202020204" pitchFamily="34" charset="0"/>
              </a:rPr>
              <a:t>ê</a:t>
            </a:r>
            <a:r>
              <a:rPr lang="es-419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ncia</a:t>
            </a:r>
            <a:r>
              <a:rPr lang="es-419" dirty="0" smtClean="0">
                <a:solidFill>
                  <a:schemeClr val="tx1"/>
                </a:solidFill>
                <a:cs typeface="Arial" panose="020B0604020202020204" pitchFamily="34" charset="0"/>
              </a:rPr>
              <a:t> na comunidade.</a:t>
            </a:r>
          </a:p>
          <a:p>
            <a:pPr algn="just"/>
            <a:endParaRPr lang="es-ES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99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7024744" cy="710952"/>
          </a:xfrm>
        </p:spPr>
        <p:txBody>
          <a:bodyPr/>
          <a:lstStyle/>
          <a:p>
            <a:r>
              <a:rPr lang="es-419" dirty="0" smtClean="0">
                <a:solidFill>
                  <a:schemeClr val="tx1"/>
                </a:solidFill>
              </a:rPr>
              <a:t>ARAMBAR</a:t>
            </a:r>
            <a:r>
              <a:rPr lang="pt-BR" dirty="0" smtClean="0">
                <a:solidFill>
                  <a:schemeClr val="tx1"/>
                </a:solidFill>
              </a:rPr>
              <a:t>É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1256" y="1268761"/>
            <a:ext cx="8074583" cy="151216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- P</a:t>
            </a:r>
            <a:r>
              <a:rPr lang="es-419" sz="2000" dirty="0" err="1" smtClean="0">
                <a:solidFill>
                  <a:schemeClr val="tx1"/>
                </a:solidFill>
              </a:rPr>
              <a:t>opula</a:t>
            </a:r>
            <a:r>
              <a:rPr lang="pt-BR" sz="2000" dirty="0" err="1" smtClean="0">
                <a:solidFill>
                  <a:schemeClr val="tx1"/>
                </a:solidFill>
              </a:rPr>
              <a:t>ção</a:t>
            </a:r>
            <a:r>
              <a:rPr lang="pt-BR" sz="2000" dirty="0" smtClean="0">
                <a:solidFill>
                  <a:schemeClr val="tx1"/>
                </a:solidFill>
              </a:rPr>
              <a:t> aproximada</a:t>
            </a:r>
            <a:r>
              <a:rPr lang="pt-BR" sz="2000" dirty="0">
                <a:solidFill>
                  <a:schemeClr val="tx1"/>
                </a:solidFill>
              </a:rPr>
              <a:t>: </a:t>
            </a:r>
            <a:r>
              <a:rPr lang="pt-BR" sz="2000" dirty="0" smtClean="0">
                <a:solidFill>
                  <a:schemeClr val="tx1"/>
                </a:solidFill>
              </a:rPr>
              <a:t>3.693 habitantes.</a:t>
            </a:r>
            <a:r>
              <a:rPr lang="es-419" sz="2000" dirty="0" smtClean="0">
                <a:solidFill>
                  <a:schemeClr val="tx1"/>
                </a:solidFill>
              </a:rPr>
              <a:t> </a:t>
            </a:r>
            <a:endParaRPr lang="pt-BR" sz="20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- Localizada na </a:t>
            </a:r>
            <a:r>
              <a:rPr lang="pt-BR" sz="2000" b="1" dirty="0" smtClean="0">
                <a:solidFill>
                  <a:schemeClr val="tx1"/>
                </a:solidFill>
              </a:rPr>
              <a:t>Costa Doce </a:t>
            </a:r>
            <a:r>
              <a:rPr lang="pt-BR" sz="2000" dirty="0" smtClean="0">
                <a:solidFill>
                  <a:schemeClr val="tx1"/>
                </a:solidFill>
              </a:rPr>
              <a:t>do Rio Grande do Sul.</a:t>
            </a:r>
          </a:p>
          <a:p>
            <a:pPr marL="68580" indent="0"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- E</a:t>
            </a:r>
            <a:r>
              <a:rPr lang="es-419" sz="2000" dirty="0" smtClean="0">
                <a:solidFill>
                  <a:schemeClr val="tx1"/>
                </a:solidFill>
              </a:rPr>
              <a:t>conomia cria de gado e cultivo de arroz.</a:t>
            </a:r>
            <a:endParaRPr lang="pt-BR" sz="20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- No verão, </a:t>
            </a:r>
            <a:r>
              <a:rPr lang="pt-BR" sz="2000" dirty="0">
                <a:solidFill>
                  <a:schemeClr val="tx1"/>
                </a:solidFill>
              </a:rPr>
              <a:t>a principal atividade </a:t>
            </a:r>
            <a:r>
              <a:rPr lang="pt-BR" sz="2000" dirty="0" smtClean="0">
                <a:solidFill>
                  <a:schemeClr val="tx1"/>
                </a:solidFill>
              </a:rPr>
              <a:t>é </a:t>
            </a:r>
            <a:r>
              <a:rPr lang="pt-BR" sz="2000" dirty="0">
                <a:solidFill>
                  <a:schemeClr val="tx1"/>
                </a:solidFill>
              </a:rPr>
              <a:t>o turismo interno.</a:t>
            </a:r>
          </a:p>
          <a:p>
            <a:pPr>
              <a:buFontTx/>
              <a:buChar char="-"/>
            </a:pPr>
            <a:endParaRPr lang="es-419" sz="20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s-419" sz="20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s-419" sz="20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s-419" sz="20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s-419" sz="2000" dirty="0" smtClean="0">
              <a:solidFill>
                <a:schemeClr val="tx1"/>
              </a:solidFill>
            </a:endParaRPr>
          </a:p>
        </p:txBody>
      </p:sp>
      <p:sp>
        <p:nvSpPr>
          <p:cNvPr id="4" name="AutoShape 6" descr="Resultado de imagem para foto aérea cidade de arambaré rs"/>
          <p:cNvSpPr>
            <a:spLocks noChangeAspect="1" noChangeArrowheads="1"/>
          </p:cNvSpPr>
          <p:nvPr/>
        </p:nvSpPr>
        <p:spPr bwMode="auto">
          <a:xfrm>
            <a:off x="5292080" y="201885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2" name="Picture 8" descr="http://farm4.static.flickr.com/3573/3500626025_740f84ff7e.jpg?v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80928"/>
            <a:ext cx="3733800" cy="37433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764076" y="3645024"/>
            <a:ext cx="3851920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s-ES" sz="2000" dirty="0" smtClean="0"/>
              <a:t>O</a:t>
            </a:r>
            <a:r>
              <a:rPr lang="es-419" sz="2000" dirty="0" smtClean="0"/>
              <a:t> </a:t>
            </a:r>
            <a:r>
              <a:rPr lang="es-419" sz="2000" dirty="0" err="1" smtClean="0"/>
              <a:t>munic</a:t>
            </a:r>
            <a:r>
              <a:rPr lang="pt-BR" sz="2000" dirty="0" smtClean="0"/>
              <a:t>í</a:t>
            </a:r>
            <a:r>
              <a:rPr lang="es-419" sz="2000" dirty="0" smtClean="0"/>
              <a:t>pio </a:t>
            </a:r>
            <a:r>
              <a:rPr lang="es-419" sz="2000" dirty="0" err="1"/>
              <a:t>tem</a:t>
            </a:r>
            <a:r>
              <a:rPr lang="es-419" sz="2000" dirty="0"/>
              <a:t> </a:t>
            </a:r>
            <a:r>
              <a:rPr lang="pt-BR" sz="2000" b="1" dirty="0" smtClean="0"/>
              <a:t>3</a:t>
            </a:r>
            <a:r>
              <a:rPr lang="es-419" sz="2000" b="1" dirty="0" smtClean="0"/>
              <a:t> </a:t>
            </a:r>
            <a:r>
              <a:rPr lang="pt-BR" sz="2000" b="1" dirty="0" smtClean="0"/>
              <a:t>unidades de saúde: 1 </a:t>
            </a:r>
            <a:r>
              <a:rPr lang="pt-BR" sz="2000" dirty="0" smtClean="0"/>
              <a:t>unidade de saúde no </a:t>
            </a:r>
            <a:r>
              <a:rPr lang="pt-BR" sz="2000" b="1" dirty="0" smtClean="0"/>
              <a:t>modelo tradicional e 2 ESF</a:t>
            </a:r>
            <a:r>
              <a:rPr lang="pt-BR" sz="2000" dirty="0" smtClean="0"/>
              <a:t>: uma na zona rural e outra na zona urbana.</a:t>
            </a:r>
            <a:r>
              <a:rPr lang="es-419" sz="2000" dirty="0" smtClean="0"/>
              <a:t> </a:t>
            </a: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86882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7024744" cy="680589"/>
          </a:xfrm>
        </p:spPr>
        <p:txBody>
          <a:bodyPr>
            <a:no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/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R</a:t>
            </a:r>
            <a:r>
              <a:rPr lang="es-419" dirty="0" err="1" smtClean="0">
                <a:solidFill>
                  <a:schemeClr val="tx1"/>
                </a:solidFill>
              </a:rPr>
              <a:t>eflex</a:t>
            </a:r>
            <a:r>
              <a:rPr lang="pt-BR" dirty="0" smtClean="0">
                <a:solidFill>
                  <a:schemeClr val="tx1"/>
                </a:solidFill>
              </a:rPr>
              <a:t>ã</a:t>
            </a:r>
            <a:r>
              <a:rPr lang="es-419" dirty="0" smtClean="0">
                <a:solidFill>
                  <a:schemeClr val="tx1"/>
                </a:solidFill>
              </a:rPr>
              <a:t>o</a:t>
            </a:r>
            <a:r>
              <a:rPr lang="pt-BR" dirty="0" smtClean="0">
                <a:solidFill>
                  <a:schemeClr val="tx1"/>
                </a:solidFill>
              </a:rPr>
              <a:t> Crítica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8971" y="1484784"/>
            <a:ext cx="8177485" cy="3508977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O</a:t>
            </a:r>
            <a:r>
              <a:rPr lang="es-419" dirty="0" smtClean="0"/>
              <a:t> curso proporciono</a:t>
            </a:r>
            <a:r>
              <a:rPr lang="pt-BR" dirty="0" smtClean="0"/>
              <a:t>u</a:t>
            </a:r>
            <a:r>
              <a:rPr lang="es-419" dirty="0" smtClean="0"/>
              <a:t> </a:t>
            </a:r>
            <a:r>
              <a:rPr lang="pt-BR" dirty="0" smtClean="0"/>
              <a:t>para a</a:t>
            </a:r>
            <a:r>
              <a:rPr lang="es-419" dirty="0" smtClean="0"/>
              <a:t> equipe atividades de ensino, e ferramentas para </a:t>
            </a:r>
            <a:r>
              <a:rPr lang="es-419" dirty="0" err="1" smtClean="0"/>
              <a:t>um</a:t>
            </a:r>
            <a:r>
              <a:rPr lang="es-419" dirty="0" smtClean="0"/>
              <a:t> </a:t>
            </a:r>
            <a:r>
              <a:rPr lang="es-419" dirty="0" err="1" smtClean="0"/>
              <a:t>melhor</a:t>
            </a:r>
            <a:r>
              <a:rPr lang="pt-BR" dirty="0" smtClean="0"/>
              <a:t> acompanhamento e monitoramento </a:t>
            </a:r>
            <a:r>
              <a:rPr lang="es-419" dirty="0" smtClean="0"/>
              <a:t>da</a:t>
            </a:r>
            <a:r>
              <a:rPr lang="pt-BR" dirty="0" smtClean="0"/>
              <a:t>s ações realizadas para promoção e prevenção à saúde.</a:t>
            </a:r>
          </a:p>
          <a:p>
            <a:r>
              <a:rPr lang="pt-BR" dirty="0" smtClean="0"/>
              <a:t>No meu caso, em particular,</a:t>
            </a:r>
            <a:r>
              <a:rPr lang="es-419" dirty="0" smtClean="0"/>
              <a:t> </a:t>
            </a:r>
            <a:r>
              <a:rPr lang="es-419" dirty="0" err="1" smtClean="0"/>
              <a:t>acrescento</a:t>
            </a:r>
            <a:r>
              <a:rPr lang="pt-BR" dirty="0" smtClean="0"/>
              <a:t>u</a:t>
            </a:r>
            <a:r>
              <a:rPr lang="es-419" dirty="0" smtClean="0"/>
              <a:t> </a:t>
            </a:r>
            <a:r>
              <a:rPr lang="es-419" dirty="0" err="1" smtClean="0"/>
              <a:t>conhecimentos</a:t>
            </a:r>
            <a:r>
              <a:rPr lang="es-419" dirty="0" smtClean="0"/>
              <a:t> cl</a:t>
            </a:r>
            <a:r>
              <a:rPr lang="pt-BR" dirty="0" smtClean="0"/>
              <a:t>í</a:t>
            </a:r>
            <a:r>
              <a:rPr lang="es-419" dirty="0" err="1" smtClean="0"/>
              <a:t>nicos</a:t>
            </a:r>
            <a:r>
              <a:rPr lang="es-419" dirty="0" smtClean="0"/>
              <a:t> por meio dos estudos da </a:t>
            </a:r>
            <a:r>
              <a:rPr lang="es-419" dirty="0" err="1" smtClean="0"/>
              <a:t>pr</a:t>
            </a:r>
            <a:r>
              <a:rPr lang="pt-BR" dirty="0" smtClean="0"/>
              <a:t>á</a:t>
            </a:r>
            <a:r>
              <a:rPr lang="es-419" dirty="0" smtClean="0"/>
              <a:t>tica cl</a:t>
            </a:r>
            <a:r>
              <a:rPr lang="pt-BR" dirty="0" smtClean="0"/>
              <a:t>í</a:t>
            </a:r>
            <a:r>
              <a:rPr lang="es-419" dirty="0" smtClean="0"/>
              <a:t>nica e casos cl</a:t>
            </a:r>
            <a:r>
              <a:rPr lang="pt-BR" dirty="0" smtClean="0"/>
              <a:t>í</a:t>
            </a:r>
            <a:r>
              <a:rPr lang="es-419" dirty="0" err="1" smtClean="0"/>
              <a:t>nicos</a:t>
            </a:r>
            <a:r>
              <a:rPr lang="es-419" dirty="0" smtClean="0"/>
              <a:t>, assim como </a:t>
            </a:r>
            <a:r>
              <a:rPr lang="es-419" dirty="0" err="1" smtClean="0"/>
              <a:t>tamb</a:t>
            </a:r>
            <a:r>
              <a:rPr lang="pt-BR" dirty="0" err="1" smtClean="0"/>
              <a:t>ém</a:t>
            </a:r>
            <a:r>
              <a:rPr lang="es-419" dirty="0" smtClean="0"/>
              <a:t> na </a:t>
            </a:r>
            <a:r>
              <a:rPr lang="pt-BR" dirty="0" smtClean="0"/>
              <a:t>á</a:t>
            </a:r>
            <a:r>
              <a:rPr lang="es-419" dirty="0" smtClean="0"/>
              <a:t>rea </a:t>
            </a:r>
            <a:r>
              <a:rPr lang="es-419" dirty="0" err="1" smtClean="0"/>
              <a:t>acad</a:t>
            </a:r>
            <a:r>
              <a:rPr lang="pt-BR" dirty="0" smtClean="0"/>
              <a:t>ê</a:t>
            </a:r>
            <a:r>
              <a:rPr lang="es-419" dirty="0" smtClean="0"/>
              <a:t>mica com a </a:t>
            </a:r>
            <a:r>
              <a:rPr lang="es-419" dirty="0" err="1" smtClean="0"/>
              <a:t>elabor</a:t>
            </a:r>
            <a:r>
              <a:rPr lang="pt-BR" dirty="0" smtClean="0"/>
              <a:t>ação</a:t>
            </a:r>
            <a:r>
              <a:rPr lang="es-419" dirty="0" smtClean="0"/>
              <a:t> do TCC.</a:t>
            </a:r>
          </a:p>
        </p:txBody>
      </p:sp>
    </p:spTree>
    <p:extLst>
      <p:ext uri="{BB962C8B-B14F-4D97-AF65-F5344CB8AC3E}">
        <p14:creationId xmlns:p14="http://schemas.microsoft.com/office/powerpoint/2010/main" val="3666521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796136" y="573325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Obrigada!!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15055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7024744" cy="757888"/>
          </a:xfrm>
        </p:spPr>
        <p:txBody>
          <a:bodyPr/>
          <a:lstStyle/>
          <a:p>
            <a:r>
              <a:rPr lang="es-419" dirty="0" smtClean="0">
                <a:solidFill>
                  <a:schemeClr val="tx1"/>
                </a:solidFill>
              </a:rPr>
              <a:t>ESF</a:t>
            </a:r>
            <a:r>
              <a:rPr lang="pt-BR" dirty="0" smtClean="0">
                <a:solidFill>
                  <a:schemeClr val="tx1"/>
                </a:solidFill>
              </a:rPr>
              <a:t> 1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2520280"/>
          </a:xfrm>
        </p:spPr>
        <p:txBody>
          <a:bodyPr>
            <a:normAutofit/>
          </a:bodyPr>
          <a:lstStyle/>
          <a:p>
            <a:pPr algn="just"/>
            <a:r>
              <a:rPr lang="es-ES" sz="2000" dirty="0" smtClean="0">
                <a:solidFill>
                  <a:schemeClr val="tx1"/>
                </a:solidFill>
              </a:rPr>
              <a:t>A</a:t>
            </a:r>
            <a:r>
              <a:rPr lang="es-419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 smtClean="0">
                <a:solidFill>
                  <a:schemeClr val="tx1"/>
                </a:solidFill>
              </a:rPr>
              <a:t>ESF</a:t>
            </a:r>
            <a:r>
              <a:rPr lang="es-419" sz="2000" dirty="0" smtClean="0">
                <a:solidFill>
                  <a:schemeClr val="tx1"/>
                </a:solidFill>
              </a:rPr>
              <a:t> 1 </a:t>
            </a:r>
            <a:r>
              <a:rPr lang="pt-BR" sz="2000" dirty="0" smtClean="0">
                <a:solidFill>
                  <a:schemeClr val="tx1"/>
                </a:solidFill>
              </a:rPr>
              <a:t>está </a:t>
            </a:r>
            <a:r>
              <a:rPr lang="es-419" sz="2000" dirty="0" smtClean="0">
                <a:solidFill>
                  <a:schemeClr val="tx1"/>
                </a:solidFill>
              </a:rPr>
              <a:t>situada no centro da </a:t>
            </a:r>
            <a:r>
              <a:rPr lang="es-419" sz="2000" dirty="0" err="1" smtClean="0">
                <a:solidFill>
                  <a:schemeClr val="tx1"/>
                </a:solidFill>
              </a:rPr>
              <a:t>cidade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sz="20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A</a:t>
            </a:r>
            <a:r>
              <a:rPr lang="es-419" sz="2000" dirty="0" smtClean="0">
                <a:solidFill>
                  <a:schemeClr val="tx1"/>
                </a:solidFill>
              </a:rPr>
              <a:t> equipe de </a:t>
            </a:r>
            <a:r>
              <a:rPr lang="es-419" sz="2000" dirty="0" err="1" smtClean="0">
                <a:solidFill>
                  <a:schemeClr val="tx1"/>
                </a:solidFill>
              </a:rPr>
              <a:t>sa</a:t>
            </a:r>
            <a:r>
              <a:rPr lang="pt-BR" sz="2000" dirty="0" smtClean="0">
                <a:solidFill>
                  <a:schemeClr val="tx1"/>
                </a:solidFill>
              </a:rPr>
              <a:t>ú</a:t>
            </a:r>
            <a:r>
              <a:rPr lang="es-419" sz="2000" dirty="0" smtClean="0">
                <a:solidFill>
                  <a:schemeClr val="tx1"/>
                </a:solidFill>
              </a:rPr>
              <a:t>de </a:t>
            </a:r>
            <a:r>
              <a:rPr lang="pt-BR" sz="2000" dirty="0" smtClean="0">
                <a:solidFill>
                  <a:schemeClr val="tx1"/>
                </a:solidFill>
              </a:rPr>
              <a:t>é composta </a:t>
            </a:r>
            <a:r>
              <a:rPr lang="es-419" sz="2000" dirty="0" smtClean="0">
                <a:solidFill>
                  <a:schemeClr val="tx1"/>
                </a:solidFill>
              </a:rPr>
              <a:t>por</a:t>
            </a:r>
            <a:r>
              <a:rPr lang="pt-BR" sz="2000" dirty="0" smtClean="0">
                <a:solidFill>
                  <a:schemeClr val="tx1"/>
                </a:solidFill>
              </a:rPr>
              <a:t>:</a:t>
            </a:r>
          </a:p>
          <a:p>
            <a:pPr marL="6858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- </a:t>
            </a:r>
            <a:r>
              <a:rPr lang="es-419" sz="2000" dirty="0" smtClean="0">
                <a:solidFill>
                  <a:schemeClr val="tx1"/>
                </a:solidFill>
              </a:rPr>
              <a:t>1 m</a:t>
            </a:r>
            <a:r>
              <a:rPr lang="pt-BR" sz="2000" dirty="0" smtClean="0">
                <a:solidFill>
                  <a:schemeClr val="tx1"/>
                </a:solidFill>
              </a:rPr>
              <a:t>é</a:t>
            </a:r>
            <a:r>
              <a:rPr lang="es-419" sz="2000" dirty="0" err="1" smtClean="0">
                <a:solidFill>
                  <a:schemeClr val="tx1"/>
                </a:solidFill>
              </a:rPr>
              <a:t>dico</a:t>
            </a:r>
            <a:r>
              <a:rPr lang="es-419" sz="2000" dirty="0" smtClean="0">
                <a:solidFill>
                  <a:schemeClr val="tx1"/>
                </a:solidFill>
              </a:rPr>
              <a:t>,</a:t>
            </a:r>
            <a:endParaRPr lang="pt-BR" sz="2000" dirty="0" smtClean="0">
              <a:solidFill>
                <a:schemeClr val="tx1"/>
              </a:solidFill>
            </a:endParaRPr>
          </a:p>
          <a:p>
            <a:pPr marL="6858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- </a:t>
            </a:r>
            <a:r>
              <a:rPr lang="es-419" sz="2000" dirty="0" smtClean="0">
                <a:solidFill>
                  <a:schemeClr val="tx1"/>
                </a:solidFill>
              </a:rPr>
              <a:t>1 </a:t>
            </a:r>
            <a:r>
              <a:rPr lang="es-419" sz="2000" dirty="0" err="1" smtClean="0">
                <a:solidFill>
                  <a:schemeClr val="tx1"/>
                </a:solidFill>
              </a:rPr>
              <a:t>enferm</a:t>
            </a:r>
            <a:r>
              <a:rPr lang="pt-BR" sz="2000" dirty="0" smtClean="0">
                <a:solidFill>
                  <a:schemeClr val="tx1"/>
                </a:solidFill>
              </a:rPr>
              <a:t>eira</a:t>
            </a:r>
            <a:r>
              <a:rPr lang="es-419" sz="2000" dirty="0" smtClean="0">
                <a:solidFill>
                  <a:schemeClr val="tx1"/>
                </a:solidFill>
              </a:rPr>
              <a:t>,</a:t>
            </a:r>
            <a:r>
              <a:rPr lang="pt-BR" sz="2000" dirty="0" smtClean="0">
                <a:solidFill>
                  <a:schemeClr val="tx1"/>
                </a:solidFill>
              </a:rPr>
              <a:t> e</a:t>
            </a:r>
          </a:p>
          <a:p>
            <a:pPr marL="6858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- </a:t>
            </a:r>
            <a:r>
              <a:rPr lang="es-419" sz="2000" dirty="0" smtClean="0">
                <a:solidFill>
                  <a:schemeClr val="tx1"/>
                </a:solidFill>
              </a:rPr>
              <a:t>2 t</a:t>
            </a:r>
            <a:r>
              <a:rPr lang="pt-BR" sz="2000" dirty="0" smtClean="0">
                <a:solidFill>
                  <a:schemeClr val="tx1"/>
                </a:solidFill>
              </a:rPr>
              <a:t>é</a:t>
            </a:r>
            <a:r>
              <a:rPr lang="es-419" sz="2000" dirty="0" err="1" smtClean="0">
                <a:solidFill>
                  <a:schemeClr val="tx1"/>
                </a:solidFill>
              </a:rPr>
              <a:t>cnicas</a:t>
            </a:r>
            <a:r>
              <a:rPr lang="pt-BR" sz="2000" dirty="0" smtClean="0">
                <a:solidFill>
                  <a:schemeClr val="tx1"/>
                </a:solidFill>
              </a:rPr>
              <a:t> de enfermagem. </a:t>
            </a:r>
            <a:endParaRPr lang="es-419" sz="2000" dirty="0">
              <a:solidFill>
                <a:schemeClr val="tx1"/>
              </a:solidFill>
            </a:endParaRPr>
          </a:p>
          <a:p>
            <a:pPr algn="just"/>
            <a:endParaRPr lang="es-419" sz="2000" dirty="0" smtClean="0">
              <a:solidFill>
                <a:schemeClr val="tx1"/>
              </a:solidFill>
            </a:endParaRP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55576" y="4365104"/>
            <a:ext cx="457200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8580" indent="0" algn="just">
              <a:buNone/>
            </a:pPr>
            <a:r>
              <a:rPr lang="pt-BR" dirty="0"/>
              <a:t>Além destes profissionais, conta com</a:t>
            </a:r>
            <a:r>
              <a:rPr lang="es-419" dirty="0"/>
              <a:t> 1 </a:t>
            </a:r>
            <a:r>
              <a:rPr lang="es-419" dirty="0" err="1"/>
              <a:t>psic</a:t>
            </a:r>
            <a:r>
              <a:rPr lang="pt-BR" dirty="0"/>
              <a:t>ó</a:t>
            </a:r>
            <a:r>
              <a:rPr lang="es-419" dirty="0"/>
              <a:t>loga</a:t>
            </a:r>
            <a:r>
              <a:rPr lang="pt-BR" dirty="0"/>
              <a:t>; a</a:t>
            </a:r>
            <a:r>
              <a:rPr lang="es-419" dirty="0"/>
              <a:t> cada 15 </a:t>
            </a:r>
            <a:r>
              <a:rPr lang="es-419" dirty="0" err="1"/>
              <a:t>dias</a:t>
            </a:r>
            <a:r>
              <a:rPr lang="pt-BR" dirty="0"/>
              <a:t>,</a:t>
            </a:r>
            <a:r>
              <a:rPr lang="es-419" dirty="0"/>
              <a:t> </a:t>
            </a:r>
            <a:r>
              <a:rPr lang="pt-BR" dirty="0"/>
              <a:t>com o atendimento de 1 </a:t>
            </a:r>
            <a:r>
              <a:rPr lang="es-419" dirty="0"/>
              <a:t>pediatra, </a:t>
            </a:r>
            <a:r>
              <a:rPr lang="pt-BR" dirty="0"/>
              <a:t>1 </a:t>
            </a:r>
            <a:r>
              <a:rPr lang="es-419" dirty="0"/>
              <a:t>psiquiatra, e</a:t>
            </a:r>
            <a:r>
              <a:rPr lang="pt-BR" dirty="0"/>
              <a:t>; mensalmente com o atendimento de um ginecologista</a:t>
            </a:r>
            <a:r>
              <a:rPr lang="es-419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13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28117" y="1484784"/>
            <a:ext cx="8163197" cy="468052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Situação da UBSF </a:t>
            </a:r>
            <a:r>
              <a:rPr lang="pt-BR" alt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prévia à ação </a:t>
            </a:r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programática:</a:t>
            </a:r>
          </a:p>
          <a:p>
            <a:pPr marL="68580" indent="0" algn="just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algn="just"/>
            <a:r>
              <a:rPr lang="es-E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A</a:t>
            </a:r>
            <a:r>
              <a:rPr lang="es-419" sz="20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ntes</a:t>
            </a:r>
            <a:r>
              <a:rPr lang="es-419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da intervenção: </a:t>
            </a:r>
            <a:r>
              <a:rPr lang="es-419" sz="20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situa</a:t>
            </a:r>
            <a:r>
              <a:rPr lang="pt-BR" sz="20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ção</a:t>
            </a:r>
            <a:r>
              <a:rPr lang="es-419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 da </a:t>
            </a:r>
            <a:r>
              <a:rPr lang="es-419" sz="20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sa</a:t>
            </a:r>
            <a:r>
              <a:rPr lang="pt-BR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ú</a:t>
            </a:r>
            <a:r>
              <a:rPr lang="es-419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de da </a:t>
            </a:r>
            <a:r>
              <a:rPr lang="es-419" sz="20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mulher</a:t>
            </a:r>
            <a:r>
              <a:rPr lang="es-419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 deficiente com os registros incompletos</a:t>
            </a:r>
            <a:r>
              <a:rPr lang="pt-BR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 e sem acompanhamento.</a:t>
            </a:r>
          </a:p>
          <a:p>
            <a:pPr algn="just"/>
            <a:endParaRPr lang="es-419" sz="20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es-E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E</a:t>
            </a:r>
            <a:r>
              <a:rPr lang="es-419" sz="20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xames</a:t>
            </a:r>
            <a:r>
              <a:rPr lang="es-419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 n</a:t>
            </a:r>
            <a:r>
              <a:rPr lang="pt-BR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ã</a:t>
            </a:r>
            <a:r>
              <a:rPr lang="es-419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o </a:t>
            </a:r>
            <a:r>
              <a:rPr lang="es-419" sz="20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eram</a:t>
            </a:r>
            <a:r>
              <a:rPr lang="es-419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realizados segundo o preconizado pelo Ministério da Saúde.</a:t>
            </a:r>
          </a:p>
          <a:p>
            <a:pPr algn="just"/>
            <a:endParaRPr lang="pt-BR" sz="20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es-E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N</a:t>
            </a:r>
            <a:r>
              <a:rPr lang="pt-BR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ã</a:t>
            </a:r>
            <a:r>
              <a:rPr lang="es-419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o eram realizadas atividades de ensino, o</a:t>
            </a:r>
            <a:r>
              <a:rPr lang="pt-BR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u busca ativa de</a:t>
            </a:r>
            <a:r>
              <a:rPr lang="es-419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 mulheres com exames em atraso.</a:t>
            </a:r>
          </a:p>
          <a:p>
            <a:pPr algn="just"/>
            <a:endParaRPr lang="es-ES" sz="2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7024744" cy="6138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Justificativa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04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4704"/>
            <a:ext cx="8208912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969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80728"/>
            <a:ext cx="8272920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21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08720"/>
            <a:ext cx="8272920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615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7024744" cy="613872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O</a:t>
            </a:r>
            <a:r>
              <a:rPr lang="es-419" dirty="0" smtClean="0">
                <a:solidFill>
                  <a:schemeClr val="tx1"/>
                </a:solidFill>
              </a:rPr>
              <a:t>bjetivo geral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060848"/>
            <a:ext cx="8208912" cy="3508977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Qualificar </a:t>
            </a:r>
            <a:r>
              <a:rPr lang="pt-BR" dirty="0">
                <a:solidFill>
                  <a:schemeClr val="tx1"/>
                </a:solidFill>
              </a:rPr>
              <a:t>da Atenção ao Programa de Prevenção do Câncer de Colo do Útero e Câncer de Mama na ESF1 localizada no bairro Centro do município de </a:t>
            </a:r>
            <a:r>
              <a:rPr lang="pt-BR" dirty="0" err="1">
                <a:solidFill>
                  <a:schemeClr val="tx1"/>
                </a:solidFill>
              </a:rPr>
              <a:t>Arambaré</a:t>
            </a:r>
            <a:r>
              <a:rPr lang="pt-BR" dirty="0">
                <a:solidFill>
                  <a:schemeClr val="tx1"/>
                </a:solidFill>
              </a:rPr>
              <a:t>, Rio Grande do Sul.</a:t>
            </a:r>
          </a:p>
          <a:p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6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24744"/>
            <a:ext cx="8073461" cy="518457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Esta intervenção foi estruturada para </a:t>
            </a:r>
            <a:r>
              <a:rPr lang="pt-BR" dirty="0"/>
              <a:t>ser </a:t>
            </a:r>
            <a:r>
              <a:rPr lang="pt-BR" dirty="0" smtClean="0"/>
              <a:t>desenvolvida </a:t>
            </a:r>
            <a:r>
              <a:rPr lang="pt-BR" dirty="0"/>
              <a:t>no período de 16 semanas na Unidade de Saúde da Família (USF) ESF,1, no município de </a:t>
            </a:r>
            <a:r>
              <a:rPr lang="pt-BR" dirty="0" err="1"/>
              <a:t>Arambaré</a:t>
            </a:r>
            <a:r>
              <a:rPr lang="pt-BR" dirty="0"/>
              <a:t>, RS</a:t>
            </a:r>
            <a:r>
              <a:rPr lang="pt-BR" dirty="0" smtClean="0"/>
              <a:t>. Entretanto, </a:t>
            </a:r>
            <a:r>
              <a:rPr lang="pt-BR" b="1" dirty="0" smtClean="0"/>
              <a:t>foi desenvolvida durante 12 semanas </a:t>
            </a:r>
            <a:r>
              <a:rPr lang="pt-BR" dirty="0" smtClean="0"/>
              <a:t>pelo calendário ajustado pela Coordenação do Curso.</a:t>
            </a:r>
          </a:p>
          <a:p>
            <a:pPr marL="68580" indent="0">
              <a:buNone/>
            </a:pPr>
            <a:endParaRPr lang="pt-BR" dirty="0"/>
          </a:p>
          <a:p>
            <a:pPr marL="68580" indent="0">
              <a:buNone/>
            </a:pPr>
            <a:endParaRPr lang="pt-BR" dirty="0" smtClean="0"/>
          </a:p>
          <a:p>
            <a:pPr algn="just"/>
            <a:r>
              <a:rPr lang="pt-BR" dirty="0" smtClean="0"/>
              <a:t>Participaram </a:t>
            </a:r>
            <a:r>
              <a:rPr lang="pt-BR" dirty="0"/>
              <a:t>da intervenção todas as </a:t>
            </a:r>
            <a:r>
              <a:rPr lang="es-419" b="1" dirty="0" err="1"/>
              <a:t>mulheres</a:t>
            </a:r>
            <a:r>
              <a:rPr lang="es-419" b="1" dirty="0"/>
              <a:t> entre 25 e 64 anos </a:t>
            </a:r>
            <a:r>
              <a:rPr lang="pt-BR" dirty="0"/>
              <a:t>de idade residentes na área </a:t>
            </a:r>
            <a:r>
              <a:rPr lang="pt-BR" dirty="0" err="1"/>
              <a:t>adscrita</a:t>
            </a:r>
            <a:r>
              <a:rPr lang="pt-BR" dirty="0"/>
              <a:t> da unidade de saúde </a:t>
            </a:r>
            <a:r>
              <a:rPr lang="es-419" b="1" dirty="0"/>
              <a:t>para </a:t>
            </a:r>
            <a:r>
              <a:rPr lang="pt-BR" b="1" dirty="0"/>
              <a:t>a </a:t>
            </a:r>
            <a:r>
              <a:rPr lang="es-419" b="1" dirty="0" err="1"/>
              <a:t>prevenç</a:t>
            </a:r>
            <a:r>
              <a:rPr lang="pt-BR" b="1" dirty="0" err="1"/>
              <a:t>ão</a:t>
            </a:r>
            <a:r>
              <a:rPr lang="es-419" b="1" dirty="0"/>
              <a:t> de CCU</a:t>
            </a:r>
            <a:r>
              <a:rPr lang="pt-BR" dirty="0"/>
              <a:t>, e </a:t>
            </a:r>
            <a:r>
              <a:rPr lang="es-419" dirty="0"/>
              <a:t>na </a:t>
            </a:r>
            <a:r>
              <a:rPr lang="es-419" dirty="0" err="1"/>
              <a:t>faixa</a:t>
            </a:r>
            <a:r>
              <a:rPr lang="es-419" dirty="0"/>
              <a:t> et</a:t>
            </a:r>
            <a:r>
              <a:rPr lang="pt-BR" dirty="0"/>
              <a:t>á</a:t>
            </a:r>
            <a:r>
              <a:rPr lang="es-419" dirty="0" err="1"/>
              <a:t>ria</a:t>
            </a:r>
            <a:r>
              <a:rPr lang="es-419" dirty="0"/>
              <a:t> de </a:t>
            </a:r>
            <a:r>
              <a:rPr lang="es-419" b="1" dirty="0"/>
              <a:t>50 a 69 anos </a:t>
            </a:r>
            <a:r>
              <a:rPr lang="pt-BR" b="1" dirty="0"/>
              <a:t>para a prevenção do CM</a:t>
            </a:r>
            <a:r>
              <a:rPr lang="pt-BR" dirty="0"/>
              <a:t>.</a:t>
            </a:r>
          </a:p>
          <a:p>
            <a:pPr marL="68580" indent="0">
              <a:buNone/>
            </a:pPr>
            <a:endParaRPr lang="es-419" dirty="0" smtClean="0"/>
          </a:p>
          <a:p>
            <a:endParaRPr lang="es-419" dirty="0"/>
          </a:p>
          <a:p>
            <a:endParaRPr lang="es-E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7024744" cy="6138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Metodologia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916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285</TotalTime>
  <Words>1221</Words>
  <Application>Microsoft Office PowerPoint</Application>
  <PresentationFormat>Presentación en pantalla (4:3)</PresentationFormat>
  <Paragraphs>130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Austin</vt:lpstr>
      <vt:lpstr>Melhoria da Atenção ao Câncer de Colo do Útero e Câncer de Mama na ESF1 em Arambaré, RS.</vt:lpstr>
      <vt:lpstr>ARAMBARÉ</vt:lpstr>
      <vt:lpstr>ESF 1</vt:lpstr>
      <vt:lpstr>Justificativa</vt:lpstr>
      <vt:lpstr>Presentación de PowerPoint</vt:lpstr>
      <vt:lpstr>Presentación de PowerPoint</vt:lpstr>
      <vt:lpstr>Presentación de PowerPoint</vt:lpstr>
      <vt:lpstr>Objetivo geral</vt:lpstr>
      <vt:lpstr>Metodologia</vt:lpstr>
      <vt:lpstr>Metodologia</vt:lpstr>
      <vt:lpstr>Metodologia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Discussão</vt:lpstr>
      <vt:lpstr>    Reflexão Crítica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PREVENCAO DE CANCER DE MAMA E COLO UTERINO</dc:title>
  <dc:creator>TERESA</dc:creator>
  <cp:lastModifiedBy>TERESA</cp:lastModifiedBy>
  <cp:revision>28</cp:revision>
  <dcterms:created xsi:type="dcterms:W3CDTF">2015-06-04T15:38:30Z</dcterms:created>
  <dcterms:modified xsi:type="dcterms:W3CDTF">2015-06-30T22:43:28Z</dcterms:modified>
</cp:coreProperties>
</file>