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34"/>
  </p:notesMasterIdLst>
  <p:sldIdLst>
    <p:sldId id="256" r:id="rId2"/>
    <p:sldId id="258" r:id="rId3"/>
    <p:sldId id="259" r:id="rId4"/>
    <p:sldId id="298" r:id="rId5"/>
    <p:sldId id="260" r:id="rId6"/>
    <p:sldId id="261" r:id="rId7"/>
    <p:sldId id="270" r:id="rId8"/>
    <p:sldId id="293" r:id="rId9"/>
    <p:sldId id="292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4" r:id="rId32"/>
    <p:sldId id="29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E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8046" autoAdjust="0"/>
  </p:normalViewPr>
  <p:slideViewPr>
    <p:cSldViewPr>
      <p:cViewPr>
        <p:scale>
          <a:sx n="70" d="100"/>
          <a:sy n="70" d="100"/>
        </p:scale>
        <p:origin x="-142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tima\Desktop\P&#211;S%20SA&#218;DE%20DA%20FAM&#205;LIA\PLANILHA%20FINA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tima\Desktop\P&#211;S%20SA&#218;DE%20DA%20FAM&#205;LIA\PLANILHA%20FINA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Proporção de crianças de 0 a 6 meses moradoras no território e cadastradas no programa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de 0 a 6 meses moradoras no território e cadastradas no programa 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0.51724137931034486</c:v>
                </c:pt>
                <c:pt idx="1">
                  <c:v>0.8125</c:v>
                </c:pt>
                <c:pt idx="2">
                  <c:v>0.96774193548387166</c:v>
                </c:pt>
                <c:pt idx="3">
                  <c:v>0.96153846153846168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44608"/>
        <c:axId val="86646144"/>
      </c:barChart>
      <c:catAx>
        <c:axId val="8664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646144"/>
        <c:crosses val="autoZero"/>
        <c:auto val="1"/>
        <c:lblAlgn val="ctr"/>
        <c:lblOffset val="100"/>
        <c:noMultiLvlLbl val="0"/>
      </c:catAx>
      <c:valAx>
        <c:axId val="8664614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64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Proporção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crianças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realizam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primeira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consulta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puericultura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nos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primeiros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15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vida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crianças que realizam a primeira consulta de puericultura nos primeiros 15 dias de vida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0%</c:formatCode>
                <c:ptCount val="4"/>
                <c:pt idx="0">
                  <c:v>0.6000000000000002</c:v>
                </c:pt>
                <c:pt idx="1">
                  <c:v>0.53846153846153844</c:v>
                </c:pt>
                <c:pt idx="2">
                  <c:v>0.46666666666666684</c:v>
                </c:pt>
                <c:pt idx="3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56992"/>
        <c:axId val="86732800"/>
      </c:barChart>
      <c:catAx>
        <c:axId val="87156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6732800"/>
        <c:crosses val="autoZero"/>
        <c:auto val="1"/>
        <c:lblAlgn val="ctr"/>
        <c:lblOffset val="100"/>
        <c:noMultiLvlLbl val="0"/>
      </c:catAx>
      <c:valAx>
        <c:axId val="86732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156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Proporção de crianças de 0 a 6 meses que mamam exclusivo no peito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de 0 a 6 meses que mamam exclusivo no peito 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0.8666666666666667</c:v>
                </c:pt>
                <c:pt idx="1">
                  <c:v>0.53846153846153844</c:v>
                </c:pt>
                <c:pt idx="2">
                  <c:v>0.4</c:v>
                </c:pt>
                <c:pt idx="3">
                  <c:v>0.6000000000000002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73472"/>
        <c:axId val="87576960"/>
      </c:barChart>
      <c:catAx>
        <c:axId val="876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576960"/>
        <c:crosses val="autoZero"/>
        <c:auto val="1"/>
        <c:lblAlgn val="ctr"/>
        <c:lblOffset val="100"/>
        <c:noMultiLvlLbl val="0"/>
      </c:catAx>
      <c:valAx>
        <c:axId val="8757696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67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Proporção de crianças colocadas para mamar na primeira consulta de puericultura</a:t>
            </a:r>
          </a:p>
        </c:rich>
      </c:tx>
      <c:layout>
        <c:manualLayout>
          <c:xMode val="edge"/>
          <c:yMode val="edge"/>
          <c:x val="0.12304155730533683"/>
          <c:y val="1.154401154401154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colocadas para mamar na primeira consulta de puericultura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0.7333333333333335</c:v>
                </c:pt>
                <c:pt idx="1">
                  <c:v>0.61538461538461564</c:v>
                </c:pt>
                <c:pt idx="2">
                  <c:v>0.6000000000000002</c:v>
                </c:pt>
                <c:pt idx="3">
                  <c:v>0.76000000000000023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78272"/>
        <c:axId val="94241152"/>
      </c:barChart>
      <c:catAx>
        <c:axId val="8787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41152"/>
        <c:crosses val="autoZero"/>
        <c:auto val="1"/>
        <c:lblAlgn val="ctr"/>
        <c:lblOffset val="100"/>
        <c:noMultiLvlLbl val="0"/>
      </c:catAx>
      <c:valAx>
        <c:axId val="9424115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87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Proporção de crianças com déficit de peso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com déficit de peso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</c:v>
                </c:pt>
                <c:pt idx="1">
                  <c:v>7.6923076923076927E-2</c:v>
                </c:pt>
                <c:pt idx="2">
                  <c:v>0</c:v>
                </c:pt>
                <c:pt idx="3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28320"/>
        <c:axId val="94329856"/>
      </c:barChart>
      <c:catAx>
        <c:axId val="943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29856"/>
        <c:crosses val="autoZero"/>
        <c:auto val="1"/>
        <c:lblAlgn val="ctr"/>
        <c:lblOffset val="100"/>
        <c:noMultiLvlLbl val="0"/>
      </c:catAx>
      <c:valAx>
        <c:axId val="9432985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2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Proporção de crianças com excesso de peso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crianças com excesso de peso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35904"/>
        <c:axId val="94637440"/>
      </c:barChart>
      <c:catAx>
        <c:axId val="946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637440"/>
        <c:crosses val="autoZero"/>
        <c:auto val="1"/>
        <c:lblAlgn val="ctr"/>
        <c:lblOffset val="100"/>
        <c:noMultiLvlLbl val="0"/>
      </c:catAx>
      <c:valAx>
        <c:axId val="9463744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63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Proporção de crianças com curva de peso descendente ou estacionária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crianças com curva de peso descendente ou estacionária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95648"/>
        <c:axId val="94797184"/>
      </c:barChart>
      <c:catAx>
        <c:axId val="9479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797184"/>
        <c:crosses val="autoZero"/>
        <c:auto val="1"/>
        <c:lblAlgn val="ctr"/>
        <c:lblOffset val="100"/>
        <c:noMultiLvlLbl val="0"/>
      </c:catAx>
      <c:valAx>
        <c:axId val="9479718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79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3B6B3-331D-4CBE-A97F-4626BB229F83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B8809-2AA0-4894-A867-75B6BCCBE2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74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8809-2AA0-4894-A867-75B6BCCBE2A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8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4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12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11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60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30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8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59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41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2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31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36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9FD3"/>
            </a:gs>
            <a:gs pos="88000">
              <a:srgbClr val="D4DEFF"/>
            </a:gs>
            <a:gs pos="2000">
              <a:srgbClr val="D4DEFF"/>
            </a:gs>
            <a:gs pos="0">
              <a:srgbClr val="8488C4">
                <a:alpha val="83000"/>
              </a:srgbClr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2983-BBC0-43E3-A870-8806D7E9830F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A1F2-7B36-4319-8314-78111601D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411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136904" cy="1800200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 Aberta do SUS – UNASUS</a:t>
            </a:r>
            <a:b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40360"/>
          </a:xfrm>
        </p:spPr>
        <p:txBody>
          <a:bodyPr>
            <a:noAutofit/>
          </a:bodyPr>
          <a:lstStyle/>
          <a:p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ATENÇÃO À PUERICULTURA NA UBS POSTO AVANÇADO DA SEDE NO MUNICÍPIO DE SEGREDO, RS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Aluna: Marília J. Segatto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Orientador: Rodrigo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Dalke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Meucci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7825"/>
              </p:ext>
            </p:extLst>
          </p:nvPr>
        </p:nvGraphicFramePr>
        <p:xfrm>
          <a:off x="33954" y="16839"/>
          <a:ext cx="9110046" cy="67394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85718"/>
                <a:gridCol w="1800200"/>
                <a:gridCol w="1580037"/>
                <a:gridCol w="1501029"/>
                <a:gridCol w="1501029"/>
                <a:gridCol w="1142033"/>
              </a:tblGrid>
              <a:tr h="1848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Objetivo Geral: Melhorar a atenção à saúde da criança de 0-6 meses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EIXOS PEDAGÓGICOS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OBJETIVOS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METAS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M&amp;A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OGS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EP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QPC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31" marR="49331" marT="0" marB="0" anchor="ctr"/>
                </a:tc>
              </a:tr>
              <a:tr h="9241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Ampliar a cobertura da puericultura em crianças de 0-6 meses de idade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Ampliar para 100% a cobertura da puericultura em crianças de 0-6 meses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Avaliar o número de crianças cadastrados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Cadastramento da população de crianças ente 0 a 6 meses de vida da área adstrita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Capacitar a equipe para desenvolver atividades de educação em saúde e promoção do controle social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Capacitação da equipe no acolhimento da puérpera e da criança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</a:tr>
              <a:tr h="17648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Realização da 1ª consulta da criança nos primeiros 15 dias para 100% das crianças cadastradas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Monitorar e avaliar os registros dos Agentes Comunitários de Saúde mensalmente em relação aos nascidos vivos; monitorar o percentual das crianças que ingressaram no programa de puericultura antes dos primeiros 15 dias de vida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Será realizada busca ativa das crianças que não tiverem procurado o serviço 15 dias após a data provável do parto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Informar as mães sobre as facilidades oferecidas na UBS quanto a realização da puericultura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31" marR="49331" marT="0" marB="0"/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Promover a alimentação saudável – aleitamento materno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Promover o aleitamento materno exclusivo até os 6 meses em 100 % das crianças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Monitorar as atividades de educação em saúde sobre o assunto; Monitorar o percentual de crianças que foi observado mamando na 1ª consulta. 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Definir o papel de todos os membros da equipe na promoção do aleitamento materno exclusivo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Orientar a mãe e sua família sobre a importância do aleitamento materno exclusivo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Capacitar à equipe no aconselhamento do aleitamento materno exclusivo e na observação da mamada para correção da “pega”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</a:tr>
              <a:tr h="1574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Melhorar registros das informações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Manter registro na ficha espelho de 100% das crianças que consultam o serviço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Monitorar o registro na ficha espelho de 100% das crianças que consultam o serviço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Implantar a ficha espelho de saúde da criança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Orientar a comunidade sobre seus direitos em relação a manutenção de seus registros de saúde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Treinar a equipe no preenchimento de todos os registros necessários ao acompanhamento da criança na UBS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331" marR="493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71923"/>
              </p:ext>
            </p:extLst>
          </p:nvPr>
        </p:nvGraphicFramePr>
        <p:xfrm>
          <a:off x="0" y="44624"/>
          <a:ext cx="9108504" cy="67196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9685"/>
                <a:gridCol w="1739685"/>
                <a:gridCol w="1309383"/>
                <a:gridCol w="1447469"/>
                <a:gridCol w="1447469"/>
                <a:gridCol w="1424813"/>
              </a:tblGrid>
              <a:tr h="5269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50" marR="540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EIXOS PEDAGÓGICOS</a:t>
                      </a:r>
                      <a:endParaRPr lang="pt-BR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OBJETIVOS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METAS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M&amp;A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OGS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EP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QPC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</a:tr>
              <a:tr h="14775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Melhorar a qualidade no atendimento às crianças de 0-6 meses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Capacitar 100% dos profissionais de acordo com o protocolo do Ministério da Saúde.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Monitorar o número de profissionais da UBS que não aderiram ao protocolo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Disponibilizar no serviço a versão atualizada do protocolo impresso  para que toda equipe possa consultar quando necessário.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Realizar grupos na sala de espera sobre a importância do acompanhamento da puericultura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Treinar a equipe quanto ao manejo ao abordar a mãe e a criança na primeira consulta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</a:tr>
              <a:tr h="18238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Avaliar o crescimento em 100% das crianças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Monitorar </a:t>
                      </a: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 percentual de crianças com curva de crescimento abaixo e acima da normalidade, bem como com trajetória descendente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Garantir material adequado para realização das medidas antropométricas</a:t>
                      </a:r>
                      <a:endParaRPr lang="pt-BR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Ensinar pais e responsáveis a ler a curva de crescimento  identificando sinais de anormalidade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Treinamento </a:t>
                      </a: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dos ACS para orientar pais e familiares pela criança sobre aleitamento materno exclusivo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</a:tr>
              <a:tr h="252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Melhorar registros das informações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Manter registro na ficha espelho de 100% das crianças que consultam o serviço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Monitorar o registro na ficha espelho de 100% das crianças que consultam o serviço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Implantar a ficha espelho de saúde da criança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Orientar a comunidade sobre seus direitos em relação a manutenção de seus registros de saúde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Treinamento </a:t>
                      </a:r>
                      <a:r>
                        <a:rPr lang="pt-BR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das técnicas adequadas para realização das medidas; padronização da equipe; treinamento para o preenchimento e interpretação das curvas de crescimento do cartão da criança.</a:t>
                      </a:r>
                      <a:endParaRPr lang="pt-BR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50" marR="5405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535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08912" cy="15121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META 1: Ampliar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Calibri"/>
              </a:rPr>
              <a:t>para 100% a cobertura da puericultura em crianças de 0-6 meses residentes no território de abrangência da UBS</a:t>
            </a:r>
            <a:endParaRPr lang="pt-BR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33267"/>
              </p:ext>
            </p:extLst>
          </p:nvPr>
        </p:nvGraphicFramePr>
        <p:xfrm>
          <a:off x="539552" y="2924944"/>
          <a:ext cx="8136903" cy="3281158"/>
        </p:xfrm>
        <a:graphic>
          <a:graphicData uri="http://schemas.openxmlformats.org/drawingml/2006/table">
            <a:tbl>
              <a:tblPr/>
              <a:tblGrid>
                <a:gridCol w="1152128"/>
                <a:gridCol w="4066104"/>
                <a:gridCol w="707556"/>
                <a:gridCol w="707556"/>
                <a:gridCol w="840224"/>
                <a:gridCol w="663335"/>
              </a:tblGrid>
              <a:tr h="35306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INDICADORES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194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4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Proporção de crianças de 0 a 6 meses moradoras no território e cadastradas no programa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7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Numerador: 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Número total de crianças cadastradas no programa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total de crianças residentes no território (área de abrangência da UBS)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6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071206"/>
              </p:ext>
            </p:extLst>
          </p:nvPr>
        </p:nvGraphicFramePr>
        <p:xfrm>
          <a:off x="683568" y="1412776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85800" y="188640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175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Meta 2: Realização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Calibri"/>
              </a:rPr>
              <a:t>da 1ª consulta da criança nos primeiros 15 dias para 100% das crianças cadastradas</a:t>
            </a:r>
            <a:endParaRPr lang="pt-BR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11989"/>
              </p:ext>
            </p:extLst>
          </p:nvPr>
        </p:nvGraphicFramePr>
        <p:xfrm>
          <a:off x="755577" y="2739852"/>
          <a:ext cx="7776862" cy="3281436"/>
        </p:xfrm>
        <a:graphic>
          <a:graphicData uri="http://schemas.openxmlformats.org/drawingml/2006/table">
            <a:tbl>
              <a:tblPr/>
              <a:tblGrid>
                <a:gridCol w="1224135"/>
                <a:gridCol w="3763203"/>
                <a:gridCol w="676248"/>
                <a:gridCol w="676248"/>
                <a:gridCol w="803045"/>
                <a:gridCol w="633983"/>
              </a:tblGrid>
              <a:tr h="75320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0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Proporção de crianças que realizam a primeira consulta de puericultura nos primeiros 15 dias de 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21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de crianças com até 15 dias de vida que realizaram a primeira consulta de puericultura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total de crianças  cadastradas no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685800" y="116633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929353"/>
              </p:ext>
            </p:extLst>
          </p:nvPr>
        </p:nvGraphicFramePr>
        <p:xfrm>
          <a:off x="683568" y="1340768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685800" y="116633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RESULTADOS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92888" cy="175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3: </a:t>
            </a:r>
            <a:r>
              <a:rPr lang="pt-BR" sz="2400" dirty="0" smtClean="0">
                <a:solidFill>
                  <a:schemeClr val="bg1"/>
                </a:solidFill>
                <a:latin typeface="Arial"/>
              </a:rPr>
              <a:t>P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romover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Calibri"/>
              </a:rPr>
              <a:t>o aleitamento materno exclusivo até os 6 meses em 100 % das crianças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30759"/>
              </p:ext>
            </p:extLst>
          </p:nvPr>
        </p:nvGraphicFramePr>
        <p:xfrm>
          <a:off x="827586" y="2924944"/>
          <a:ext cx="7704853" cy="3312368"/>
        </p:xfrm>
        <a:graphic>
          <a:graphicData uri="http://schemas.openxmlformats.org/drawingml/2006/table">
            <a:tbl>
              <a:tblPr/>
              <a:tblGrid>
                <a:gridCol w="1190750"/>
                <a:gridCol w="3750408"/>
                <a:gridCol w="669986"/>
                <a:gridCol w="669986"/>
                <a:gridCol w="795611"/>
                <a:gridCol w="628112"/>
              </a:tblGrid>
              <a:tr h="625473">
                <a:tc>
                  <a:txBody>
                    <a:bodyPr/>
                    <a:lstStyle/>
                    <a:p>
                      <a:pPr algn="ctr" fontAlgn="ctr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Proporção de crianças de 0 a 6 meses que mamam exclusivo no peito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745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Número de crianças de 0 a 6 meses cadastradas no programa  que mamam exclusivo no peito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total de crianças cadastradas no programa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969960"/>
              </p:ext>
            </p:extLst>
          </p:nvPr>
        </p:nvGraphicFramePr>
        <p:xfrm>
          <a:off x="755576" y="1556792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Arial"/>
                <a:ea typeface="Calibri"/>
                <a:cs typeface="+mn-cs"/>
              </a:rPr>
              <a:t>Meta 3: Promover </a:t>
            </a:r>
            <a:r>
              <a:rPr lang="pt-BR" sz="2400" dirty="0">
                <a:solidFill>
                  <a:prstClr val="black"/>
                </a:solidFill>
                <a:latin typeface="Arial"/>
                <a:ea typeface="Calibri"/>
                <a:cs typeface="+mn-cs"/>
              </a:rPr>
              <a:t>o aleitamento materno exclusivo até os 6 meses em 100 % das crianças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400800" cy="93610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17026"/>
              </p:ext>
            </p:extLst>
          </p:nvPr>
        </p:nvGraphicFramePr>
        <p:xfrm>
          <a:off x="251521" y="2708920"/>
          <a:ext cx="8352927" cy="3384376"/>
        </p:xfrm>
        <a:graphic>
          <a:graphicData uri="http://schemas.openxmlformats.org/drawingml/2006/table">
            <a:tbl>
              <a:tblPr/>
              <a:tblGrid>
                <a:gridCol w="359062"/>
                <a:gridCol w="907105"/>
                <a:gridCol w="3344951"/>
                <a:gridCol w="907105"/>
                <a:gridCol w="907105"/>
                <a:gridCol w="1077188"/>
                <a:gridCol w="850411"/>
              </a:tblGrid>
              <a:tr h="66796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5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Proporção de crianças colocadas para mamar na primeira consulta de puericultura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906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de crianças colocadas para mamar na primeira consulta de puericultura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6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de crianças cadastradas no programa de puericultura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0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359689"/>
              </p:ext>
            </p:extLst>
          </p:nvPr>
        </p:nvGraphicFramePr>
        <p:xfrm>
          <a:off x="827584" y="1340768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DADOS DO MUNICÍPIO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Segredo – RS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Possui uma área territorial de 242 Km²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6.904 habitantes (SIAB, 2011)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5.623 área rural e 1.281 na área urbana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Economia: fumo e feijão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7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848872" cy="46805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4: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registro na ficha espelho de 100% das crianças que consultam o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serviço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*Esta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foi alcançada e mensurada através da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preenchimento das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fichas.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632848" cy="43204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5: capacitar 100% dos profissionais de acordo com o protocolo do Ministério da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 meta foi mensurada através do envolvimento dos profissionais com a intervenção, e conseguimos atingir 100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%.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1752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6: avaliar o crescimento em 100% das crianças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29943"/>
              </p:ext>
            </p:extLst>
          </p:nvPr>
        </p:nvGraphicFramePr>
        <p:xfrm>
          <a:off x="755576" y="2420888"/>
          <a:ext cx="7344814" cy="3744415"/>
        </p:xfrm>
        <a:graphic>
          <a:graphicData uri="http://schemas.openxmlformats.org/drawingml/2006/table">
            <a:tbl>
              <a:tblPr/>
              <a:tblGrid>
                <a:gridCol w="1224136"/>
                <a:gridCol w="3486126"/>
                <a:gridCol w="638679"/>
                <a:gridCol w="638679"/>
                <a:gridCol w="758432"/>
                <a:gridCol w="598762"/>
              </a:tblGrid>
              <a:tr h="39623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2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0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Proporção de crianças com déficit de peso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24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de crianças com </a:t>
                      </a:r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déficit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peso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8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total de crianças cadastradas no programa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3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171508"/>
              </p:ext>
            </p:extLst>
          </p:nvPr>
        </p:nvGraphicFramePr>
        <p:xfrm>
          <a:off x="1259632" y="1628800"/>
          <a:ext cx="69847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7200800" cy="1752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6: Proporção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crianças com excesso de peso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93554"/>
              </p:ext>
            </p:extLst>
          </p:nvPr>
        </p:nvGraphicFramePr>
        <p:xfrm>
          <a:off x="1115616" y="2852936"/>
          <a:ext cx="7272808" cy="3312368"/>
        </p:xfrm>
        <a:graphic>
          <a:graphicData uri="http://schemas.openxmlformats.org/drawingml/2006/table">
            <a:tbl>
              <a:tblPr/>
              <a:tblGrid>
                <a:gridCol w="1152128"/>
                <a:gridCol w="3511956"/>
                <a:gridCol w="632418"/>
                <a:gridCol w="632418"/>
                <a:gridCol w="750996"/>
                <a:gridCol w="592892"/>
              </a:tblGrid>
              <a:tr h="656381">
                <a:tc>
                  <a:txBody>
                    <a:bodyPr/>
                    <a:lstStyle/>
                    <a:p>
                      <a:pPr algn="ctr" fontAlgn="ctr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Proporção de crianças com excesso de peso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54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de crianças com </a:t>
                      </a:r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excesso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peso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2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total de crianças cadastradas no programa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67200" y="3582194"/>
          <a:ext cx="609600" cy="56197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56197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09089"/>
              </p:ext>
            </p:extLst>
          </p:nvPr>
        </p:nvGraphicFramePr>
        <p:xfrm>
          <a:off x="827584" y="1196752"/>
          <a:ext cx="7344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632848" cy="175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6: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proporção de crianças com curva de peso descendente ou estacionária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05219"/>
              </p:ext>
            </p:extLst>
          </p:nvPr>
        </p:nvGraphicFramePr>
        <p:xfrm>
          <a:off x="755575" y="2772568"/>
          <a:ext cx="7488832" cy="3392735"/>
        </p:xfrm>
        <a:graphic>
          <a:graphicData uri="http://schemas.openxmlformats.org/drawingml/2006/table">
            <a:tbl>
              <a:tblPr/>
              <a:tblGrid>
                <a:gridCol w="1152129"/>
                <a:gridCol w="3650493"/>
                <a:gridCol w="651202"/>
                <a:gridCol w="651202"/>
                <a:gridCol w="773303"/>
                <a:gridCol w="610503"/>
              </a:tblGrid>
              <a:tr h="702969"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Mês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Proporção de crianças com curva de peso descendente ou estacionária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00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de crianças com curva de peso descendente ou estacionária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Denominador: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Número total de crianças cadastradas no programa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1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387601"/>
              </p:ext>
            </p:extLst>
          </p:nvPr>
        </p:nvGraphicFramePr>
        <p:xfrm>
          <a:off x="1187624" y="1628800"/>
          <a:ext cx="69847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5832648" cy="100811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704856" cy="496855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Metas alcançadas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Metas não alcançadas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da equipe promovendo um trabalho integrado e contínuo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Atribuições específicas de cada profissional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280920" cy="864095"/>
          </a:xfrm>
        </p:spPr>
        <p:txBody>
          <a:bodyPr/>
          <a:lstStyle/>
          <a:p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27584" y="1579240"/>
            <a:ext cx="7704856" cy="429803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 dos registros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Organização da demanda do serviço de Puericultura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 incorporada à rotina da UBS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DADOS DA UBS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Localizada na Sede</a:t>
            </a:r>
          </a:p>
          <a:p>
            <a:pPr marL="0" indent="0">
              <a:lnSpc>
                <a:spcPct val="110000"/>
              </a:lnSpc>
              <a:buNone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Estratégia de Saúde da Família</a:t>
            </a:r>
          </a:p>
          <a:p>
            <a:pPr>
              <a:lnSpc>
                <a:spcPct val="110000"/>
              </a:lnSpc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Equipe</a:t>
            </a:r>
          </a:p>
          <a:p>
            <a:pPr>
              <a:lnSpc>
                <a:spcPct val="110000"/>
              </a:lnSpc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tende 1.184 famílias, sendo composta por 3.773 habitantes, divididos entre área urbana e rural</a:t>
            </a:r>
          </a:p>
          <a:p>
            <a:pPr algn="just">
              <a:lnSpc>
                <a:spcPct val="110000"/>
              </a:lnSpc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Livre demanda de consultas médicas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152128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Adaptações necessárias</a:t>
            </a:r>
          </a:p>
          <a:p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Priorizar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Times New Roman"/>
              </a:rPr>
              <a:t>o atendimento 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da puericultura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Adequar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Times New Roman"/>
              </a:rPr>
              <a:t>a 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infraestrutura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uscar estratégias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Times New Roman"/>
              </a:rPr>
              <a:t>para que todas as crianças da 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área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adstrita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Times New Roman"/>
              </a:rPr>
              <a:t>sejam 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acompanhadas e mamem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Times New Roman"/>
              </a:rPr>
              <a:t>exclusivamente no peito até os seis meses de 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Times New Roman"/>
              </a:rPr>
              <a:t>vida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Importância do pré-natal/puericultura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352928" cy="10081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REFLEXÃO CRÍTICA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8064896" cy="460851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Levar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qualidade no atendimento à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população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Adquirir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conhecimento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técnico-científico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Entender o funcionamento do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processo de trabalho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</a:t>
            </a:r>
          </a:p>
          <a:p>
            <a:pPr algn="l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apenas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teoria, mas aplicando-o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prática do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dia-a-dia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Obrigada pela atenção!!!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911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436096" y="4869160"/>
            <a:ext cx="2880320" cy="1584176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19,35%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Situação da ação programática na sua Unidade antes da intervenção</a:t>
            </a:r>
            <a:b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347864" y="1702977"/>
            <a:ext cx="2377511" cy="1658086"/>
          </a:xfrm>
          <a:prstGeom prst="roundRect">
            <a:avLst>
              <a:gd name="adj" fmla="val 20013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realizavam a puericultura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660232" y="1700808"/>
            <a:ext cx="2328451" cy="1656184"/>
          </a:xfrm>
          <a:prstGeom prst="roundRect">
            <a:avLst>
              <a:gd name="adj" fmla="val 20013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resultando em 32,2%. 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11560" y="4869160"/>
            <a:ext cx="2880320" cy="1656184"/>
          </a:xfrm>
          <a:prstGeom prst="roundRect">
            <a:avLst>
              <a:gd name="adj" fmla="val 20013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apenas 6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estavam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 aleitamento materno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exclusivo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9512" y="1769274"/>
            <a:ext cx="2304256" cy="1658086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cadastradas 31 crianças de 0 a 6 meses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2699792" y="22768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2441061">
            <a:off x="3646862" y="3669472"/>
            <a:ext cx="603192" cy="114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4139952" y="544522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6012160" y="2384347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7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Geral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Melhorar a atenção à saúde da criança de 0-6 meses</a:t>
            </a:r>
          </a:p>
          <a:p>
            <a:pPr marL="0" indent="0" algn="ctr">
              <a:buNone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512" y="3933056"/>
            <a:ext cx="2160240" cy="259228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Ampliar a cobertura da puericultura em crianças de 0-6 meses de idade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411760" y="3933056"/>
            <a:ext cx="2173204" cy="2598503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Promover a alimentação saudável – aleitamento materno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44008" y="3933056"/>
            <a:ext cx="2154413" cy="259228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Melhorar registros das informações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876256" y="3933056"/>
            <a:ext cx="2169515" cy="261922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Melhorar a qualidade no atendimento às crianças de 0-6 meses</a:t>
            </a:r>
          </a:p>
        </p:txBody>
      </p:sp>
    </p:spTree>
    <p:extLst>
      <p:ext uri="{BB962C8B-B14F-4D97-AF65-F5344CB8AC3E}">
        <p14:creationId xmlns:p14="http://schemas.microsoft.com/office/powerpoint/2010/main" val="17997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pPr marL="0" indent="0" algn="ctr">
              <a:buNone/>
            </a:pP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solidFill>
                  <a:schemeClr val="bg1"/>
                </a:solidFill>
                <a:latin typeface="Arial"/>
                <a:ea typeface="Calibri"/>
              </a:rPr>
              <a:t>P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rotocolos utilizados para fundamentar a intervenção: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Saúde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Calibri"/>
              </a:rPr>
              <a:t>da Criança: acompanhamento do crescimento </a:t>
            </a: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desenvolvimento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Calibri"/>
              </a:rPr>
              <a:t>infantil (Cadernos de Atenção Básica nº11) e </a:t>
            </a:r>
            <a:endParaRPr lang="pt-BR" sz="2400" dirty="0" smtClean="0">
              <a:solidFill>
                <a:schemeClr val="bg1"/>
              </a:solidFill>
              <a:latin typeface="Arial"/>
              <a:ea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solidFill>
                <a:schemeClr val="bg1"/>
              </a:solidFill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/>
                <a:ea typeface="Calibri"/>
              </a:rPr>
              <a:t>Saúde </a:t>
            </a:r>
            <a:r>
              <a:rPr lang="pt-BR" sz="2400" dirty="0">
                <a:solidFill>
                  <a:schemeClr val="bg1"/>
                </a:solidFill>
                <a:latin typeface="Arial"/>
                <a:ea typeface="Calibri"/>
              </a:rPr>
              <a:t>da Criança: nutrição infantil (Cadernos de Atenção Básica nº23).</a:t>
            </a: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96855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foram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registradas através de um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formulário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específico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puericultura (ficha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espelho de saúde da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monitoradas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mensalmente, através de um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formulário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específico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criado em uma planilha do </a:t>
            </a:r>
            <a:r>
              <a:rPr lang="pt-BR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2010. </a:t>
            </a:r>
          </a:p>
        </p:txBody>
      </p:sp>
    </p:spTree>
    <p:extLst>
      <p:ext uri="{BB962C8B-B14F-4D97-AF65-F5344CB8AC3E}">
        <p14:creationId xmlns:p14="http://schemas.microsoft.com/office/powerpoint/2010/main" val="11843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AÇÕES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 METAS</a:t>
            </a:r>
            <a:br>
              <a:rPr lang="pt-BR" sz="2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20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1255</Words>
  <Application>Microsoft Office PowerPoint</Application>
  <PresentationFormat>Apresentação na tela (4:3)</PresentationFormat>
  <Paragraphs>387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Universidade Aberta do SUS – UNASUS Universidade Federal de Pelotas Especialização em Saúde da Família Modalidade a Distância </vt:lpstr>
      <vt:lpstr>DADOS DO MUNICÍPIO</vt:lpstr>
      <vt:lpstr>DADOS DA UBS</vt:lpstr>
      <vt:lpstr>Apresentação do PowerPoint</vt:lpstr>
      <vt:lpstr> Situação da ação programática na sua Unidade antes da intervenção </vt:lpstr>
      <vt:lpstr>OBJETIVOS</vt:lpstr>
      <vt:lpstr>Apresentação do PowerPoint</vt:lpstr>
      <vt:lpstr>METODOLOGIA</vt:lpstr>
      <vt:lpstr>  AÇÕES E METAS 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RESULTADOS</vt:lpstr>
      <vt:lpstr>RESULTADOS</vt:lpstr>
      <vt:lpstr>Meta 3: Promover o aleitamento materno exclusivo até os 6 meses em 100 % das crianças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REFLEXÃO CRÍTICA  </vt:lpstr>
      <vt:lpstr>Obrigada pela atenção!!!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Modalidade a Distância</dc:title>
  <dc:creator>Fatima</dc:creator>
  <cp:lastModifiedBy>Fatima</cp:lastModifiedBy>
  <cp:revision>60</cp:revision>
  <dcterms:created xsi:type="dcterms:W3CDTF">2012-09-25T22:27:22Z</dcterms:created>
  <dcterms:modified xsi:type="dcterms:W3CDTF">2012-10-07T04:17:30Z</dcterms:modified>
</cp:coreProperties>
</file>