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4"/>
  </p:notesMasterIdLst>
  <p:sldIdLst>
    <p:sldId id="256" r:id="rId2"/>
    <p:sldId id="259" r:id="rId3"/>
    <p:sldId id="257" r:id="rId4"/>
    <p:sldId id="262" r:id="rId5"/>
    <p:sldId id="314" r:id="rId6"/>
    <p:sldId id="315" r:id="rId7"/>
    <p:sldId id="316" r:id="rId8"/>
    <p:sldId id="271" r:id="rId9"/>
    <p:sldId id="273" r:id="rId10"/>
    <p:sldId id="282" r:id="rId11"/>
    <p:sldId id="279" r:id="rId12"/>
    <p:sldId id="284" r:id="rId13"/>
    <p:sldId id="285" r:id="rId14"/>
    <p:sldId id="286" r:id="rId15"/>
    <p:sldId id="276" r:id="rId16"/>
    <p:sldId id="278" r:id="rId17"/>
    <p:sldId id="277" r:id="rId18"/>
    <p:sldId id="274" r:id="rId19"/>
    <p:sldId id="275" r:id="rId20"/>
    <p:sldId id="290" r:id="rId21"/>
    <p:sldId id="269" r:id="rId22"/>
    <p:sldId id="281" r:id="rId23"/>
    <p:sldId id="280" r:id="rId24"/>
    <p:sldId id="287" r:id="rId25"/>
    <p:sldId id="293" r:id="rId26"/>
    <p:sldId id="301" r:id="rId27"/>
    <p:sldId id="299" r:id="rId28"/>
    <p:sldId id="288" r:id="rId29"/>
    <p:sldId id="304" r:id="rId30"/>
    <p:sldId id="307" r:id="rId31"/>
    <p:sldId id="311" r:id="rId32"/>
    <p:sldId id="310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liente\Desktop\Planilha%20coleta%20de%20dados%20Idosos%20+%20Sa&#250;de%20Bucal%20CORRIGI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600" dirty="0"/>
              <a:t>Proporção de idosos com a vacina da gripe em dia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07958806033769"/>
          <c:y val="0.19366197183098591"/>
          <c:w val="0.84920799465214769"/>
          <c:h val="0.6971830985915518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Indicadores!$C$73</c:f>
              <c:strCache>
                <c:ptCount val="1"/>
                <c:pt idx="0">
                  <c:v>Proporção de idosos com a vacina da gripe em dia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Indicadores!$D$72:$G$72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Indicadores!$D$73:$G$73</c:f>
              <c:numCache>
                <c:formatCode>0.0%</c:formatCode>
                <c:ptCount val="4"/>
                <c:pt idx="0">
                  <c:v>0.73076923076923073</c:v>
                </c:pt>
                <c:pt idx="1">
                  <c:v>0.78749999999999998</c:v>
                </c:pt>
                <c:pt idx="2">
                  <c:v>0.823943661971831</c:v>
                </c:pt>
                <c:pt idx="3">
                  <c:v>0.83720930232559065</c:v>
                </c:pt>
              </c:numCache>
            </c:numRef>
          </c:val>
        </c:ser>
        <c:axId val="57602432"/>
        <c:axId val="57603968"/>
      </c:barChart>
      <c:catAx>
        <c:axId val="576024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603968"/>
        <c:crosses val="autoZero"/>
        <c:auto val="1"/>
        <c:lblAlgn val="ctr"/>
        <c:lblOffset val="100"/>
      </c:catAx>
      <c:valAx>
        <c:axId val="5760396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6024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0.18262</cdr:x>
      <cdr:y>0.62928</cdr:y>
    </cdr:from>
    <cdr:to>
      <cdr:x>0.26379</cdr:x>
      <cdr:y>0.70602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96144" y="2952328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19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0.39569</cdr:x>
      <cdr:y>0.61393</cdr:y>
    </cdr:from>
    <cdr:to>
      <cdr:x>0.47685</cdr:x>
      <cdr:y>0.69067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808312" y="2880320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600" dirty="0" smtClean="0"/>
            <a:t>63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0.60875</cdr:x>
      <cdr:y>0.61393</cdr:y>
    </cdr:from>
    <cdr:to>
      <cdr:x>0.68991</cdr:x>
      <cdr:y>0.69067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4320480" y="2880320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600" dirty="0" smtClean="0"/>
            <a:t>117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0.82181</cdr:x>
      <cdr:y>0.61393</cdr:y>
    </cdr:from>
    <cdr:to>
      <cdr:x>0.90297</cdr:x>
      <cdr:y>0.69067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5832648" y="2880320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600" dirty="0" smtClean="0"/>
            <a:t>144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0.16233</cdr:x>
      <cdr:y>0.19953</cdr:y>
    </cdr:from>
    <cdr:to>
      <cdr:x>0.28408</cdr:x>
      <cdr:y>0.27627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1152128" y="936104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600" dirty="0" smtClean="0"/>
            <a:t>73,1%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0.37539</cdr:x>
      <cdr:y>0.19953</cdr:y>
    </cdr:from>
    <cdr:to>
      <cdr:x>0.49714</cdr:x>
      <cdr:y>0.27627</cdr:y>
    </cdr:to>
    <cdr:sp macro="" textlink="">
      <cdr:nvSpPr>
        <cdr:cNvPr id="7" name="CaixaDeTexto 1"/>
        <cdr:cNvSpPr txBox="1"/>
      </cdr:nvSpPr>
      <cdr:spPr>
        <a:xfrm xmlns:a="http://schemas.openxmlformats.org/drawingml/2006/main">
          <a:off x="2664296" y="936104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600" dirty="0" smtClean="0"/>
            <a:t>78,8%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0.58845</cdr:x>
      <cdr:y>0.19953</cdr:y>
    </cdr:from>
    <cdr:to>
      <cdr:x>0.72035</cdr:x>
      <cdr:y>0.27627</cdr:y>
    </cdr:to>
    <cdr:sp macro="" textlink="">
      <cdr:nvSpPr>
        <cdr:cNvPr id="8" name="CaixaDeTexto 1"/>
        <cdr:cNvSpPr txBox="1"/>
      </cdr:nvSpPr>
      <cdr:spPr>
        <a:xfrm xmlns:a="http://schemas.openxmlformats.org/drawingml/2006/main">
          <a:off x="4176464" y="936104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600" dirty="0" smtClean="0"/>
            <a:t>82,4%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0.81166</cdr:x>
      <cdr:y>0.21488</cdr:y>
    </cdr:from>
    <cdr:to>
      <cdr:x>0.92327</cdr:x>
      <cdr:y>0.29162</cdr:y>
    </cdr:to>
    <cdr:sp macro="" textlink="">
      <cdr:nvSpPr>
        <cdr:cNvPr id="9" name="CaixaDeTexto 1"/>
        <cdr:cNvSpPr txBox="1"/>
      </cdr:nvSpPr>
      <cdr:spPr>
        <a:xfrm xmlns:a="http://schemas.openxmlformats.org/drawingml/2006/main">
          <a:off x="5760640" y="100811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600" dirty="0" smtClean="0"/>
            <a:t>83,7%</a:t>
          </a:r>
          <a:endParaRPr lang="pt-BR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48FFD-AF2A-4BFE-B972-5C8AA580670C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825F6-8982-413D-93D1-0FF8816E92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6994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25F6-8982-413D-93D1-0FF8816E9299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E81-2749-404E-8359-EFA16C3A9763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41FB-025A-470D-86FF-8121A3F15E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E81-2749-404E-8359-EFA16C3A9763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41FB-025A-470D-86FF-8121A3F15E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E81-2749-404E-8359-EFA16C3A9763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41FB-025A-470D-86FF-8121A3F15E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E81-2749-404E-8359-EFA16C3A9763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41FB-025A-470D-86FF-8121A3F15E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E81-2749-404E-8359-EFA16C3A9763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41FB-025A-470D-86FF-8121A3F15E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E81-2749-404E-8359-EFA16C3A9763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41FB-025A-470D-86FF-8121A3F15E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E81-2749-404E-8359-EFA16C3A9763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41FB-025A-470D-86FF-8121A3F15E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E81-2749-404E-8359-EFA16C3A9763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41FB-025A-470D-86FF-8121A3F15E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E81-2749-404E-8359-EFA16C3A9763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41FB-025A-470D-86FF-8121A3F15E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E81-2749-404E-8359-EFA16C3A9763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41FB-025A-470D-86FF-8121A3F15E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E81-2749-404E-8359-EFA16C3A9763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1941FB-025A-470D-86FF-8121A3F15E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799E81-2749-404E-8359-EFA16C3A9763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1941FB-025A-470D-86FF-8121A3F15EF6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Constituicao/Constituicao.htm" TargetMode="External"/><Relationship Id="rId2" Type="http://schemas.openxmlformats.org/officeDocument/2006/relationships/hyperlink" Target="http://www.pessoacomdeficiencia.gov.br/app/sites/default/files/arquivos/%5bfield_generico_imagens-filefield-description%5d_2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rtalsaude.saude.gov.br/portalsaude/arquivos/caderno_atencao_pre_natal_baixo_risco.pdf" TargetMode="External"/><Relationship Id="rId4" Type="http://schemas.openxmlformats.org/officeDocument/2006/relationships/hyperlink" Target="http://unasus.ufpel.edu.br/moodle/pluginfile.php?file=/5531/mod_resource/content/2/PORTARIA%20N%C3%9F%202488%2021%20de%20outubro%20de%202011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189.28.128.100/dab/docs/publicacoes/cadernos_ab/abcad19.pdf" TargetMode="External"/><Relationship Id="rId2" Type="http://schemas.openxmlformats.org/officeDocument/2006/relationships/hyperlink" Target="http://portal.saude.gov.br/portal/arquivos/pdf/caderno_atencao_basic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nasus.ufpel.edu.br/moodle/pluginfile.php?file=/5449/mod_resource/content/1/Minist%C3%A9rio%20da%20Sa%C3%BAde%20-%20Manual_Estrutura_UBS.pd%20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ge.gov.br/cidadesat/xtras/perfil.php?codmun=240750&amp;search=rio-grande-do-norte|maxaranguape" TargetMode="External"/><Relationship Id="rId2" Type="http://schemas.openxmlformats.org/officeDocument/2006/relationships/hyperlink" Target="http://bvsms.saude.gov.br/bvs/publicacoes/crescimento_desenvolvimento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nalto.gov.br/ccivil_03/leis/l10098.htm" TargetMode="External"/><Relationship Id="rId5" Type="http://schemas.openxmlformats.org/officeDocument/2006/relationships/hyperlink" Target="http://legislacao.planalto.gov.br/legisla/legislacao.nsf/Viw_Identificacao/lei%2010.098-2000?OpenDocument" TargetMode="External"/><Relationship Id="rId4" Type="http://schemas.openxmlformats.org/officeDocument/2006/relationships/hyperlink" Target="http://www.scielo.br/pdf/csp/v19n3/15872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nasus.ufpel.edu.br/moodle/pluginfile.php?file=/5450/mod_resource/content/1/Siqueira%20e%20cols,%202009%2020Barreiras%20arquitet%C3%B4nicas.pdf" TargetMode="External"/><Relationship Id="rId2" Type="http://schemas.openxmlformats.org/officeDocument/2006/relationships/hyperlink" Target="http://tabnet.datasus.gov.br/cgi/tabcgi.exe?siab/cnv/siabfRN.de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nasus.ufpel.edu.br/moodle/mod/folder/view.php?id=2119" TargetMode="External"/><Relationship Id="rId4" Type="http://schemas.openxmlformats.org/officeDocument/2006/relationships/hyperlink" Target="http://unasus.ufpel.edu.br/moodle/pluginfile.php?file=/6059/mod_folder/content/2/Planilha%20coleta%20de%20dados%20Idosos%20+%20Sa%C3%BAde%20Bucal.xls&amp;amp;forcedownload=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920880" cy="1700808"/>
          </a:xfrm>
        </p:spPr>
        <p:txBody>
          <a:bodyPr anchor="ctr">
            <a:no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UNIVERSIDADE FEDERAL DE PELOTAS       </a:t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DEPARTAMENTO DE MEDICINA SOCIAL</a:t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ESPECIALIZAÇÃO EM SAÚDE DA FAMÍLIA – </a:t>
            </a:r>
            <a:r>
              <a:rPr lang="pt-BR" sz="24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EaD</a:t>
            </a:r>
            <a:endParaRPr lang="pt-BR" sz="24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7488832" cy="1584176"/>
          </a:xfrm>
        </p:spPr>
        <p:txBody>
          <a:bodyPr>
            <a:normAutofit fontScale="92500"/>
          </a:bodyPr>
          <a:lstStyle/>
          <a:p>
            <a:pPr algn="ctr"/>
            <a:r>
              <a:rPr lang="pt-BR" sz="2800" b="1" dirty="0" smtClean="0">
                <a:solidFill>
                  <a:srgbClr val="FFFFCC"/>
                </a:solidFill>
              </a:rPr>
              <a:t>MELHORIA DO ATENDIMENTO DA POPULAÇÃO IDOSA DO CENTRO DE SAÚDE DO MUNICÍPIO DE MAXARANGUAPE (RN)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51920" y="4077072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Discente:</a:t>
            </a:r>
          </a:p>
          <a:p>
            <a:pPr algn="r"/>
            <a:r>
              <a:rPr lang="pt-BR" sz="2000" b="1" dirty="0" smtClean="0"/>
              <a:t>MARÍLIA DE AZEVÊDO SILVA</a:t>
            </a:r>
          </a:p>
          <a:p>
            <a:pPr algn="r"/>
            <a:endParaRPr lang="en-US" sz="2000" b="1" dirty="0" smtClean="0"/>
          </a:p>
          <a:p>
            <a:pPr algn="r"/>
            <a:r>
              <a:rPr lang="en-US" sz="2000" b="1" dirty="0" err="1" smtClean="0"/>
              <a:t>Orientadora</a:t>
            </a:r>
            <a:r>
              <a:rPr lang="pt-BR" sz="2000" b="1" dirty="0" smtClean="0"/>
              <a:t>:  </a:t>
            </a:r>
          </a:p>
          <a:p>
            <a:pPr algn="r"/>
            <a:r>
              <a:rPr lang="pt-BR" sz="2000" b="1" dirty="0" smtClean="0"/>
              <a:t>KAREN CHRISTINA RODRIGUES DOS SANTOS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427984" y="6228601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 smtClean="0">
                <a:cs typeface="Times New Roman" pitchFamily="18" charset="0"/>
              </a:rPr>
              <a:t>SALVADOR - BA</a:t>
            </a:r>
            <a:endParaRPr lang="pt-BR" sz="1600" b="1" dirty="0">
              <a:cs typeface="Times New Roman" pitchFamily="18" charset="0"/>
            </a:endParaRPr>
          </a:p>
          <a:p>
            <a:pPr algn="ctr">
              <a:defRPr/>
            </a:pPr>
            <a:r>
              <a:rPr lang="pt-BR" sz="1600" b="1" dirty="0" smtClean="0">
                <a:cs typeface="Times New Roman" pitchFamily="18" charset="0"/>
              </a:rPr>
              <a:t>2013</a:t>
            </a:r>
            <a:endParaRPr lang="pt-BR" sz="1600" b="1" dirty="0">
              <a:cs typeface="Times New Roman" pitchFamily="18" charset="0"/>
            </a:endParaRPr>
          </a:p>
        </p:txBody>
      </p:sp>
      <p:pic>
        <p:nvPicPr>
          <p:cNvPr id="7" name="Imagem 6" descr="ufpe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1008112" cy="97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ESPECIALIZAÇÃO EM SAUDE DA FAMILIA EAD - FIGUR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9965" y="691927"/>
            <a:ext cx="1112515" cy="93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https://encrypted-tbn2.gstatic.com/images?q=tbn:ANd9GcTTD3yTfLGMSPCW1HZNsp2-OdZz5pI5xW_o8NAcsDg7-lBkelc6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12219"/>
            <a:ext cx="3275856" cy="745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051648"/>
          </a:xfrm>
        </p:spPr>
        <p:txBody>
          <a:bodyPr/>
          <a:lstStyle/>
          <a:p>
            <a:pPr marL="82296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sz="3600" dirty="0" smtClean="0"/>
          </a:p>
          <a:p>
            <a:pPr algn="just"/>
            <a:r>
              <a:rPr lang="pt-BR" sz="2800" dirty="0" smtClean="0"/>
              <a:t>Realizar visita domiciliar a 100% dos idosos identificados neste cadastramento com problemas de locomoção ou acamados.</a:t>
            </a:r>
          </a:p>
          <a:p>
            <a:pPr algn="just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1003375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Resultados</a:t>
            </a:r>
            <a:endParaRPr lang="pt-B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1379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Resultados</a:t>
            </a:r>
            <a:endParaRPr lang="pt-BR" sz="40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 cstate="print"/>
          <a:srcRect l="2411" t="5468" r="3770" b="2008"/>
          <a:stretch>
            <a:fillRect/>
          </a:stretch>
        </p:blipFill>
        <p:spPr bwMode="auto">
          <a:xfrm>
            <a:off x="683568" y="1700808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267744" y="436510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0%</a:t>
            </a:r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51920" y="55172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64088" y="55172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13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948264" y="553871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18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707904" y="435581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7,5%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292080" y="436510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9,2%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804248" y="436510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10,5%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420888"/>
            <a:ext cx="8280920" cy="3960440"/>
          </a:xfrm>
        </p:spPr>
        <p:txBody>
          <a:bodyPr>
            <a:normAutofit/>
          </a:bodyPr>
          <a:lstStyle/>
          <a:p>
            <a:pPr marL="825246" indent="-742950" algn="just">
              <a:buFont typeface="+mj-lt"/>
              <a:buAutoNum type="arabicPeriod" startAt="2"/>
            </a:pPr>
            <a:r>
              <a:rPr lang="pt-BR" sz="2800" dirty="0" smtClean="0"/>
              <a:t>Criar agendamento e rotina de consultas para a população idosa;</a:t>
            </a:r>
          </a:p>
          <a:p>
            <a:pPr marL="596646" lvl="0" indent="-514350" algn="just">
              <a:buNone/>
            </a:pPr>
            <a:endParaRPr lang="en-US" sz="2800" dirty="0" smtClean="0"/>
          </a:p>
          <a:p>
            <a:pPr marL="596646" lvl="0" indent="-514350" algn="just">
              <a:buNone/>
            </a:pPr>
            <a:endParaRPr lang="pt-BR" sz="2800" dirty="0" smtClean="0"/>
          </a:p>
          <a:p>
            <a:pPr marL="825246" lvl="0" indent="-742950" algn="just">
              <a:buFont typeface="+mj-lt"/>
              <a:buAutoNum type="arabicPeriod" startAt="3"/>
            </a:pPr>
            <a:r>
              <a:rPr lang="pt-BR" sz="2800" dirty="0" smtClean="0"/>
              <a:t>Melhorar a qualidade da atenção à pessoa idosa;</a:t>
            </a:r>
          </a:p>
          <a:p>
            <a:pPr marL="596646" lvl="0" indent="-514350" algn="just">
              <a:buNone/>
            </a:pPr>
            <a:endParaRPr lang="en-US" sz="3600" dirty="0" smtClean="0"/>
          </a:p>
          <a:p>
            <a:pPr marL="596646" lvl="0" indent="-514350" algn="just">
              <a:buNone/>
            </a:pPr>
            <a:endParaRPr lang="pt-BR" sz="3600" dirty="0" smtClean="0"/>
          </a:p>
          <a:p>
            <a:pPr marL="596646" lvl="0" indent="-51435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95536" y="787351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Resultados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348880"/>
            <a:ext cx="8610160" cy="3899520"/>
          </a:xfrm>
        </p:spPr>
        <p:txBody>
          <a:bodyPr>
            <a:normAutofit/>
          </a:bodyPr>
          <a:lstStyle/>
          <a:p>
            <a:pPr marL="596646" indent="-514350" algn="just">
              <a:buFont typeface="+mj-lt"/>
              <a:buAutoNum type="arabicPeriod" startAt="4"/>
            </a:pPr>
            <a:r>
              <a:rPr lang="pt-BR" sz="2800" dirty="0" smtClean="0"/>
              <a:t>Melhorar o registro das informações;</a:t>
            </a:r>
          </a:p>
          <a:p>
            <a:pPr lvl="0">
              <a:buNone/>
            </a:pPr>
            <a:endParaRPr lang="en-US" sz="2800" dirty="0" smtClean="0"/>
          </a:p>
          <a:p>
            <a:pPr lvl="0">
              <a:buNone/>
            </a:pPr>
            <a:endParaRPr lang="pt-BR" sz="2800" dirty="0" smtClean="0"/>
          </a:p>
          <a:p>
            <a:pPr lvl="0"/>
            <a:r>
              <a:rPr lang="pt-BR" sz="2800" dirty="0" smtClean="0"/>
              <a:t>Distribuir a Caderneta de Saúde da Pessoa Idosa a todos dos idosos cadastrados que não a possuem.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931367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Resultados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336" y="260648"/>
            <a:ext cx="8538152" cy="135416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Resultados</a:t>
            </a:r>
            <a:endParaRPr lang="pt-BR" sz="4400" dirty="0">
              <a:effectLst/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2" cstate="print"/>
          <a:srcRect l="1745" t="7057" r="1745" b="3881"/>
          <a:stretch>
            <a:fillRect/>
          </a:stretch>
        </p:blipFill>
        <p:spPr bwMode="auto">
          <a:xfrm>
            <a:off x="539552" y="1772816"/>
            <a:ext cx="79208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555776" y="522920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23928" y="532269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16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436096" y="525068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34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948264" y="525068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37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411760" y="417056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26,9%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23928" y="414908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20%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7056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23,9%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04248" y="414908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21,5%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348880"/>
            <a:ext cx="8754176" cy="3899520"/>
          </a:xfrm>
        </p:spPr>
        <p:txBody>
          <a:bodyPr>
            <a:normAutofit/>
          </a:bodyPr>
          <a:lstStyle/>
          <a:p>
            <a:pPr marL="596646" indent="-514350" algn="just">
              <a:buFont typeface="+mj-lt"/>
              <a:buAutoNum type="arabicPeriod" startAt="5"/>
            </a:pPr>
            <a:r>
              <a:rPr lang="pt-BR" sz="2800" dirty="0" smtClean="0"/>
              <a:t>Identificar os idosos de maior vulnerabilidade na área de abrangência;</a:t>
            </a:r>
          </a:p>
          <a:p>
            <a:pPr marL="596646" indent="-514350" algn="just">
              <a:buNone/>
            </a:pPr>
            <a:endParaRPr lang="en-US" sz="2800" dirty="0" smtClean="0"/>
          </a:p>
          <a:p>
            <a:pPr marL="596646" indent="-514350" algn="just"/>
            <a:r>
              <a:rPr lang="pt-BR" sz="2800" dirty="0" smtClean="0"/>
              <a:t>Identificar e acompanhar 100% das pessoas idosas cadastradas no projeto com maior risco de </a:t>
            </a:r>
            <a:r>
              <a:rPr lang="pt-BR" sz="2800" dirty="0" err="1" smtClean="0"/>
              <a:t>morbimortalidade</a:t>
            </a:r>
            <a:r>
              <a:rPr lang="pt-BR" sz="2800" dirty="0" smtClean="0"/>
              <a:t>.</a:t>
            </a:r>
          </a:p>
          <a:p>
            <a:pPr marL="596646" lvl="0" indent="-514350">
              <a:buFont typeface="+mj-lt"/>
              <a:buAutoNum type="arabicPeriod" startAt="5"/>
            </a:pPr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9512" y="787351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Resultados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280" y="764704"/>
            <a:ext cx="8506192" cy="1152128"/>
          </a:xfrm>
        </p:spPr>
        <p:txBody>
          <a:bodyPr anchor="t"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Resultados</a:t>
            </a:r>
            <a:r>
              <a:rPr lang="pt-BR" sz="4400" dirty="0" smtClean="0"/>
              <a:t/>
            </a:r>
            <a:br>
              <a:rPr lang="pt-BR" sz="4400" dirty="0" smtClean="0"/>
            </a:br>
            <a:endParaRPr lang="pt-BR" sz="4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2" cstate="print"/>
          <a:srcRect l="4105" t="7174" r="5380" b="6073"/>
          <a:stretch>
            <a:fillRect/>
          </a:stretch>
        </p:blipFill>
        <p:spPr bwMode="auto">
          <a:xfrm>
            <a:off x="792088" y="1700808"/>
            <a:ext cx="75963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411760" y="494116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17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23928" y="522920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38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76256" y="537321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64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64088" y="530120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58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339752" y="350100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64,5%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779912" y="350100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47.5%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20072" y="350100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40,8%</a:t>
            </a:r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732240" y="350100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37,2%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32856"/>
            <a:ext cx="8538152" cy="411554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3600" dirty="0" smtClean="0"/>
          </a:p>
          <a:p>
            <a:pPr algn="just"/>
            <a:r>
              <a:rPr lang="pt-BR" sz="2800" dirty="0" smtClean="0"/>
              <a:t>Investigar a presença de indicadores de fragilização na velhice em 100% das pessoas idosas assistidas pela intervenção.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23528" y="931367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Resultados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86636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Resultados</a:t>
            </a:r>
            <a:endParaRPr lang="pt-BR" sz="4400" dirty="0">
              <a:effectLst/>
            </a:endParaRPr>
          </a:p>
        </p:txBody>
      </p:sp>
      <p:pic>
        <p:nvPicPr>
          <p:cNvPr id="2051" name="Picture 3" descr="C:\Users\Cliente\Desktop\Capturar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65" t="15591" r="15201" b="14929"/>
          <a:stretch>
            <a:fillRect/>
          </a:stretch>
        </p:blipFill>
        <p:spPr bwMode="auto">
          <a:xfrm>
            <a:off x="683568" y="2348880"/>
            <a:ext cx="7843333" cy="4248472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2411760" y="508518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17</a:t>
            </a:r>
            <a:endParaRPr lang="pt-BR" sz="16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995936" y="530120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38</a:t>
            </a:r>
            <a:endParaRPr lang="pt-BR" sz="16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580112" y="537321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57</a:t>
            </a:r>
            <a:endParaRPr lang="pt-BR" sz="16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236296" y="544522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60</a:t>
            </a:r>
            <a:endParaRPr lang="pt-BR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339752" y="350100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64,5%</a:t>
            </a:r>
            <a:endParaRPr lang="pt-BR" sz="1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851920" y="350100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47,5%</a:t>
            </a:r>
            <a:endParaRPr lang="pt-BR" sz="1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508104" y="352249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40,1%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092280" y="350100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34,9%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312" y="836712"/>
            <a:ext cx="8754176" cy="79208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Resultados</a:t>
            </a:r>
            <a:endParaRPr lang="pt-BR" sz="4400" dirty="0">
              <a:effectLst/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2" cstate="print"/>
          <a:srcRect l="785" t="2514" r="3520" b="5719"/>
          <a:stretch>
            <a:fillRect/>
          </a:stretch>
        </p:blipFill>
        <p:spPr bwMode="auto">
          <a:xfrm>
            <a:off x="683568" y="1916832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267744" y="508518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16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51920" y="530120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35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64088" y="544522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44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948264" y="546671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49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195736" y="357301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61,5%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707904" y="357301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43,8%</a:t>
            </a:r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292080" y="357301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31,0%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804248" y="357301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28,5%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69776"/>
            <a:ext cx="601216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Introdução</a:t>
            </a:r>
            <a:endParaRPr lang="pt-BR" sz="4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8538152" cy="4752528"/>
          </a:xfrm>
        </p:spPr>
        <p:txBody>
          <a:bodyPr>
            <a:normAutofit lnSpcReduction="10000"/>
          </a:bodyPr>
          <a:lstStyle/>
          <a:p>
            <a:pPr marL="82296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 smtClean="0"/>
              <a:t>Maxaranguape  </a:t>
            </a:r>
          </a:p>
          <a:p>
            <a:pPr marL="82296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800" b="1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800" dirty="0" smtClean="0"/>
              <a:t>Município litorâneo do Estado do Rio Grande do Norte, com uma população de 10.441 habitantes; área de </a:t>
            </a:r>
            <a:r>
              <a:rPr lang="pt-BR" sz="2800" dirty="0"/>
              <a:t>131 </a:t>
            </a:r>
            <a:r>
              <a:rPr lang="pt-BR" sz="2800" dirty="0" smtClean="0"/>
              <a:t>km²;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800" dirty="0" smtClean="0"/>
              <a:t>Apresenta 4 Unidades de Saúde, 1 Núcleo de Apoio à Saúde da Família 2;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800" dirty="0" smtClean="0"/>
              <a:t>A unidade localizada na zona urbana, Unidade Mista, é o serviço de saúde de maior complexidade do município;</a:t>
            </a:r>
            <a:endParaRPr lang="en-US" sz="28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28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8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6804248" y="645333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/>
              <a:t>(IBGE, 2010)</a:t>
            </a:r>
            <a:endParaRPr lang="pt-BR" sz="1600" dirty="0"/>
          </a:p>
        </p:txBody>
      </p:sp>
      <p:pic>
        <p:nvPicPr>
          <p:cNvPr id="5" name="Imagem 4" descr="Miniatura ''(thumbnail)'' da versão das 16h50min de 14 de novembro de 20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32758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Resultados</a:t>
            </a:r>
            <a:endParaRPr lang="pt-BR" sz="4400" dirty="0">
              <a:effectLst/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2" cstate="print"/>
          <a:srcRect l="5962" t="3057" r="8408" b="6225"/>
          <a:stretch>
            <a:fillRect/>
          </a:stretch>
        </p:blipFill>
        <p:spPr bwMode="auto">
          <a:xfrm>
            <a:off x="792088" y="1988840"/>
            <a:ext cx="75243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779912" y="501317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53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67744" y="501317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20072" y="501317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97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32240" y="501317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111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123728" y="357301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73,1%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635896" y="357301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66,3%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148064" y="357301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68,3%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660232" y="357301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64,5%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204864"/>
            <a:ext cx="8424936" cy="4043536"/>
          </a:xfrm>
        </p:spPr>
        <p:txBody>
          <a:bodyPr>
            <a:normAutofit/>
          </a:bodyPr>
          <a:lstStyle/>
          <a:p>
            <a:pPr marL="596646" lvl="0" indent="-514350" algn="just">
              <a:buFont typeface="+mj-lt"/>
              <a:buAutoNum type="arabicPeriod" startAt="6"/>
            </a:pPr>
            <a:r>
              <a:rPr lang="pt-BR" sz="2800" dirty="0" smtClean="0"/>
              <a:t>Realizar ações de promoção da saúde;</a:t>
            </a:r>
          </a:p>
          <a:p>
            <a:pPr marL="596646" lvl="0" indent="-51435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Garantir orientação para prática de exercícios físicos, hábitos de vida,  alimentares e de higiene bucal saudáveis a 100% das pessoas idosas trabalhadas na intervenção.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395536" y="908720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Resultados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82168" cy="108012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Resultados</a:t>
            </a:r>
            <a:endParaRPr lang="pt-BR" sz="4400" dirty="0">
              <a:effectLst/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2" cstate="print"/>
          <a:srcRect l="1226" t="5127" r="3936" b="8023"/>
          <a:stretch>
            <a:fillRect/>
          </a:stretch>
        </p:blipFill>
        <p:spPr bwMode="auto">
          <a:xfrm>
            <a:off x="683568" y="1988840"/>
            <a:ext cx="77048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339752" y="450912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26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51920" y="453060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80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92080" y="458112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142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04248" y="45811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172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2168" cy="93610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Resultados</a:t>
            </a:r>
            <a:endParaRPr lang="pt-BR" sz="4400" dirty="0">
              <a:effectLst/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2" cstate="print"/>
          <a:srcRect l="1660" t="2655" r="5688" b="3627"/>
          <a:stretch>
            <a:fillRect/>
          </a:stretch>
        </p:blipFill>
        <p:spPr bwMode="auto">
          <a:xfrm>
            <a:off x="936104" y="1700808"/>
            <a:ext cx="70922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267744" y="510667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26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07904" y="515719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74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76056" y="530120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129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516216" y="537321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</a:t>
            </a:r>
            <a:r>
              <a:rPr lang="pt-BR" sz="1600" dirty="0" smtClean="0"/>
              <a:t>3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35896" y="34290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92%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004048" y="342900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90,8%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444208" y="342900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89,5%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195736" y="342900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100%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46646"/>
            <a:ext cx="8682168" cy="106613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Resultados</a:t>
            </a:r>
            <a:endParaRPr lang="pt-BR" sz="4400" dirty="0">
              <a:effectLst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043608" y="1916832"/>
          <a:ext cx="7097340" cy="469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Discussão</a:t>
            </a:r>
            <a:endParaRPr lang="pt-BR" sz="4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00808"/>
            <a:ext cx="8610160" cy="49685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3200" dirty="0" smtClean="0"/>
              <a:t>Houve: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Melhoria da assistência;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Modificação do cronograma da enfermeira;</a:t>
            </a:r>
          </a:p>
          <a:p>
            <a:pPr algn="just"/>
            <a:endParaRPr lang="pt-BR" sz="2800" dirty="0" smtClean="0"/>
          </a:p>
          <a:p>
            <a:pPr algn="just"/>
            <a:r>
              <a:rPr lang="en-US" sz="2800" dirty="0" err="1" smtClean="0"/>
              <a:t>Abordagem</a:t>
            </a:r>
            <a:r>
              <a:rPr lang="en-US" sz="2800" dirty="0" smtClean="0"/>
              <a:t> </a:t>
            </a:r>
            <a:r>
              <a:rPr lang="en-US" sz="2800" dirty="0" err="1" smtClean="0"/>
              <a:t>holística</a:t>
            </a:r>
            <a:r>
              <a:rPr lang="en-US" sz="2800" dirty="0" smtClean="0"/>
              <a:t>, </a:t>
            </a:r>
            <a:r>
              <a:rPr lang="en-US" sz="2800" dirty="0" err="1" smtClean="0"/>
              <a:t>matriciamento</a:t>
            </a:r>
            <a:r>
              <a:rPr lang="en-US" sz="2800" dirty="0" smtClean="0"/>
              <a:t>, </a:t>
            </a:r>
            <a:r>
              <a:rPr lang="en-US" sz="2800" dirty="0" err="1" smtClean="0"/>
              <a:t>promoção</a:t>
            </a:r>
            <a:r>
              <a:rPr lang="en-US" sz="2800" dirty="0" smtClean="0"/>
              <a:t> a </a:t>
            </a:r>
            <a:r>
              <a:rPr lang="en-US" sz="2800" dirty="0" err="1" smtClean="0"/>
              <a:t>saúde</a:t>
            </a:r>
            <a:r>
              <a:rPr lang="en-US" sz="2800" dirty="0" smtClean="0"/>
              <a:t>;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Colaboração de diversos funcionários;</a:t>
            </a:r>
          </a:p>
          <a:p>
            <a:pPr algn="just"/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Discussão</a:t>
            </a:r>
            <a:endParaRPr lang="pt-BR" sz="4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610160" cy="5040560"/>
          </a:xfrm>
        </p:spPr>
        <p:txBody>
          <a:bodyPr anchor="t">
            <a:normAutofit lnSpcReduction="10000"/>
          </a:bodyPr>
          <a:lstStyle/>
          <a:p>
            <a:pPr>
              <a:buNone/>
            </a:pPr>
            <a:r>
              <a:rPr lang="pt-BR" sz="3200" dirty="0" smtClean="0"/>
              <a:t>Pendências:</a:t>
            </a:r>
            <a:br>
              <a:rPr lang="pt-BR" sz="3200" dirty="0" smtClean="0"/>
            </a:br>
            <a:endParaRPr lang="pt-BR" sz="3200" dirty="0" smtClean="0"/>
          </a:p>
          <a:p>
            <a:pPr algn="just"/>
            <a:r>
              <a:rPr lang="pt-BR" sz="2800" dirty="0" smtClean="0"/>
              <a:t>Prioridade para atendimentos médico e odontológico;</a:t>
            </a:r>
          </a:p>
          <a:p>
            <a:pPr algn="just"/>
            <a:endParaRPr lang="pt-BR" sz="2800" dirty="0" smtClean="0"/>
          </a:p>
          <a:p>
            <a:pPr algn="just"/>
            <a:r>
              <a:rPr lang="en-US" sz="2800" dirty="0" err="1" smtClean="0"/>
              <a:t>Caderneta</a:t>
            </a:r>
            <a:r>
              <a:rPr lang="en-US" sz="2800" dirty="0" smtClean="0"/>
              <a:t> de </a:t>
            </a:r>
            <a:r>
              <a:rPr lang="en-US" sz="2800" dirty="0" err="1" smtClean="0"/>
              <a:t>Saúde</a:t>
            </a:r>
            <a:r>
              <a:rPr lang="en-US" sz="2800" dirty="0" smtClean="0"/>
              <a:t> do </a:t>
            </a:r>
            <a:r>
              <a:rPr lang="en-US" sz="2800" dirty="0" err="1" smtClean="0"/>
              <a:t>Idoso</a:t>
            </a:r>
            <a:r>
              <a:rPr lang="en-US" sz="2800" dirty="0" smtClean="0"/>
              <a:t>;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err="1" smtClean="0"/>
              <a:t>Transporte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as </a:t>
            </a:r>
            <a:r>
              <a:rPr lang="en-US" sz="2800" dirty="0" err="1" smtClean="0"/>
              <a:t>visitas</a:t>
            </a:r>
            <a:r>
              <a:rPr lang="en-US" sz="2800" dirty="0" smtClean="0"/>
              <a:t> </a:t>
            </a:r>
            <a:r>
              <a:rPr lang="en-US" sz="2800" dirty="0" err="1" smtClean="0"/>
              <a:t>domiciliares</a:t>
            </a:r>
            <a:r>
              <a:rPr lang="en-US" sz="2800" dirty="0" smtClean="0"/>
              <a:t>;</a:t>
            </a:r>
          </a:p>
          <a:p>
            <a:pPr algn="just">
              <a:buNone/>
            </a:pPr>
            <a:endParaRPr lang="en-US" sz="2800" dirty="0" smtClean="0"/>
          </a:p>
          <a:p>
            <a:pPr algn="just"/>
            <a:r>
              <a:rPr lang="en-US" sz="2800" dirty="0" err="1" smtClean="0"/>
              <a:t>Maior</a:t>
            </a:r>
            <a:r>
              <a:rPr lang="en-US" sz="2800" dirty="0" smtClean="0"/>
              <a:t> </a:t>
            </a:r>
            <a:r>
              <a:rPr lang="en-US" sz="2800" dirty="0" err="1" smtClean="0"/>
              <a:t>frequência</a:t>
            </a:r>
            <a:r>
              <a:rPr lang="en-US" sz="2800" dirty="0" smtClean="0"/>
              <a:t> de </a:t>
            </a:r>
            <a:r>
              <a:rPr lang="en-US" sz="2800" dirty="0" err="1" smtClean="0"/>
              <a:t>atividades</a:t>
            </a:r>
            <a:r>
              <a:rPr lang="en-US" sz="2800" dirty="0" smtClean="0"/>
              <a:t> </a:t>
            </a:r>
            <a:r>
              <a:rPr lang="en-US" sz="2800" dirty="0" err="1" smtClean="0"/>
              <a:t>educativas</a:t>
            </a:r>
            <a:r>
              <a:rPr lang="en-US" sz="2800" dirty="0" smtClean="0"/>
              <a:t>.</a:t>
            </a:r>
          </a:p>
          <a:p>
            <a:pPr algn="just">
              <a:buNone/>
            </a:pPr>
            <a:endParaRPr lang="en-US" sz="3600" dirty="0" smtClean="0"/>
          </a:p>
          <a:p>
            <a:pPr algn="just"/>
            <a:endParaRPr lang="pt-BR" sz="3600" dirty="0" smtClean="0"/>
          </a:p>
          <a:p>
            <a:pPr algn="just"/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Reflexão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crítica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sobre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o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processo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pessoal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de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aprendizagem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endParaRPr lang="pt-BR" sz="4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609528"/>
            <a:ext cx="8280920" cy="40598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Inserção na dinâmica e realidade do processo de trabalho;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Profissional</a:t>
            </a:r>
            <a:r>
              <a:rPr lang="en-US" sz="2800" dirty="0" smtClean="0"/>
              <a:t> </a:t>
            </a:r>
            <a:r>
              <a:rPr lang="en-US" sz="2800" dirty="0" err="1" smtClean="0"/>
              <a:t>adaptável</a:t>
            </a:r>
            <a:r>
              <a:rPr lang="en-US" sz="2800" dirty="0" smtClean="0"/>
              <a:t> e </a:t>
            </a:r>
            <a:r>
              <a:rPr lang="en-US" sz="2800" dirty="0" err="1" smtClean="0"/>
              <a:t>sensível</a:t>
            </a:r>
            <a:r>
              <a:rPr lang="en-US" sz="2800" dirty="0" smtClean="0"/>
              <a:t>;</a:t>
            </a:r>
            <a:endParaRPr lang="pt-BR" sz="2800" dirty="0" smtClean="0"/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Importância da criação de vínculo;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Crescimento intelectual e pessoal.</a:t>
            </a:r>
          </a:p>
          <a:p>
            <a:pPr algn="just">
              <a:lnSpc>
                <a:spcPct val="150000"/>
              </a:lnSpc>
              <a:buNone/>
            </a:pPr>
            <a:endParaRPr lang="en-US" sz="3600" dirty="0" smtClean="0"/>
          </a:p>
          <a:p>
            <a:pPr algn="just">
              <a:lnSpc>
                <a:spcPct val="150000"/>
              </a:lnSpc>
              <a:buNone/>
            </a:pPr>
            <a:endParaRPr lang="pt-BR" sz="3600" dirty="0" smtClean="0"/>
          </a:p>
          <a:p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Referências</a:t>
            </a:r>
            <a:endParaRPr lang="pt-BR" sz="4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07232"/>
            <a:ext cx="8466144" cy="4690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1600" dirty="0" smtClean="0"/>
              <a:t>	ABNT – Associação Brasileira de Normas Técnicas. </a:t>
            </a:r>
            <a:r>
              <a:rPr lang="pt-BR" sz="1600" i="1" dirty="0" smtClean="0"/>
              <a:t>NBR 9050</a:t>
            </a:r>
            <a:r>
              <a:rPr lang="pt-BR" sz="1600" dirty="0" smtClean="0"/>
              <a:t>, 2004. Disponível em: &lt; </a:t>
            </a:r>
            <a:r>
              <a:rPr lang="pt-BR" sz="1600" dirty="0" smtClean="0">
                <a:hlinkClick r:id="rId2"/>
              </a:rPr>
              <a:t>http://www.pessoacomdeficiencia.gov.br/app/sites/default/files/arquivos/%5Bfield_</a:t>
            </a:r>
            <a:r>
              <a:rPr lang="pt-BR" sz="1600" dirty="0" err="1" smtClean="0">
                <a:hlinkClick r:id="rId2"/>
              </a:rPr>
              <a:t>generico_imagens-filefield-description</a:t>
            </a:r>
            <a:r>
              <a:rPr lang="pt-BR" sz="1600" dirty="0" smtClean="0">
                <a:hlinkClick r:id="rId2"/>
              </a:rPr>
              <a:t>%5D_24.</a:t>
            </a:r>
            <a:r>
              <a:rPr lang="pt-BR" sz="1600" dirty="0" err="1" smtClean="0">
                <a:hlinkClick r:id="rId2"/>
              </a:rPr>
              <a:t>pdf</a:t>
            </a:r>
            <a:r>
              <a:rPr lang="pt-BR" sz="1600" b="1" dirty="0" smtClean="0"/>
              <a:t> </a:t>
            </a:r>
            <a:r>
              <a:rPr lang="pt-BR" sz="1600" dirty="0" smtClean="0"/>
              <a:t>&gt;.</a:t>
            </a:r>
          </a:p>
          <a:p>
            <a:pPr algn="just">
              <a:buNone/>
            </a:pPr>
            <a:r>
              <a:rPr lang="pt-BR" sz="1600" dirty="0" smtClean="0"/>
              <a:t>	BRASIL. Constituição (1988). </a:t>
            </a:r>
            <a:r>
              <a:rPr lang="pt-BR" sz="1600" i="1" dirty="0" smtClean="0"/>
              <a:t>Constituição da República Federativa do Brasil</a:t>
            </a:r>
            <a:r>
              <a:rPr lang="pt-BR" sz="1600" dirty="0" smtClean="0"/>
              <a:t>. Brasília, DF: Senado, 1988. Disponível em: &lt; </a:t>
            </a:r>
            <a:r>
              <a:rPr lang="pt-BR" sz="1600" dirty="0" smtClean="0">
                <a:hlinkClick r:id="rId3"/>
              </a:rPr>
              <a:t>http://www.planalto.gov.br/ccivil_03/Constituicao/Constituicao.htm</a:t>
            </a:r>
            <a:r>
              <a:rPr lang="pt-BR" sz="1600" dirty="0" smtClean="0"/>
              <a:t> &gt;.</a:t>
            </a:r>
          </a:p>
          <a:p>
            <a:pPr algn="just">
              <a:buNone/>
            </a:pPr>
            <a:r>
              <a:rPr lang="pt-BR" sz="1600" dirty="0" smtClean="0"/>
              <a:t>	_______. Ministério da Saúde. </a:t>
            </a:r>
            <a:r>
              <a:rPr lang="pt-BR" sz="1600" i="1" dirty="0" smtClean="0"/>
              <a:t>Portaria nº 2.488, de 21 de outubro de 2011</a:t>
            </a:r>
            <a:r>
              <a:rPr lang="pt-BR" sz="1600" dirty="0" smtClean="0"/>
              <a:t>. Brasília, 2011. Disponível em: &lt; </a:t>
            </a:r>
            <a:r>
              <a:rPr lang="pt-BR" sz="1600" dirty="0" smtClean="0">
                <a:hlinkClick r:id="rId4"/>
              </a:rPr>
              <a:t>http://unasus.ufpel.edu.br/moodle/pluginfile.</a:t>
            </a:r>
            <a:r>
              <a:rPr lang="pt-BR" sz="1600" dirty="0" err="1" smtClean="0">
                <a:hlinkClick r:id="rId4"/>
              </a:rPr>
              <a:t>php</a:t>
            </a:r>
            <a:r>
              <a:rPr lang="pt-BR" sz="1600" dirty="0" smtClean="0">
                <a:hlinkClick r:id="rId4"/>
              </a:rPr>
              <a:t>?file=%2F5531%2Fmod_resource%2Fcontent%2F2%2FPORTARIA%20N%C3%9F%202488%2021%20de%20outubro%20de%202011.</a:t>
            </a:r>
            <a:r>
              <a:rPr lang="pt-BR" sz="1600" dirty="0" err="1" smtClean="0">
                <a:hlinkClick r:id="rId4"/>
              </a:rPr>
              <a:t>pdf</a:t>
            </a:r>
            <a:r>
              <a:rPr lang="pt-BR" sz="1600" dirty="0" smtClean="0"/>
              <a:t> &gt;.</a:t>
            </a:r>
          </a:p>
          <a:p>
            <a:pPr algn="just">
              <a:buNone/>
            </a:pPr>
            <a:r>
              <a:rPr lang="pt-BR" sz="1600" dirty="0" smtClean="0"/>
              <a:t>	_______</a:t>
            </a:r>
            <a:r>
              <a:rPr lang="pt-BR" sz="1600" b="1" dirty="0" smtClean="0"/>
              <a:t>. </a:t>
            </a:r>
            <a:r>
              <a:rPr lang="pt-BR" sz="1600" dirty="0" smtClean="0"/>
              <a:t>Ministério da Saúde. Secretaria de Atenção à Saúde. Departamento de Atenção Básica. </a:t>
            </a:r>
            <a:r>
              <a:rPr lang="pt-BR" sz="1600" i="1" dirty="0" smtClean="0"/>
              <a:t>Atenção ao pré-natal de baixo risco</a:t>
            </a:r>
            <a:r>
              <a:rPr lang="pt-BR" sz="1600" dirty="0" smtClean="0"/>
              <a:t> / Ministério da Saúde. Cadernos de Atenção Básica, n° 32. Secretaria de Atenção à Saúde. Departamento de Atenção Básica. – Brasília: Ministério da Saúde, 2012. Disponível em: &lt; </a:t>
            </a:r>
            <a:r>
              <a:rPr lang="pt-BR" sz="1600" dirty="0" smtClean="0">
                <a:hlinkClick r:id="rId5"/>
              </a:rPr>
              <a:t>http://portalsaude.saude.gov.br/portalsaude/arquivos/caderno_atencao_pre_natal_baixo_risco.pdf</a:t>
            </a:r>
            <a:r>
              <a:rPr lang="pt-BR" sz="1600" dirty="0" smtClean="0"/>
              <a:t> &gt;.</a:t>
            </a:r>
          </a:p>
          <a:p>
            <a:pPr>
              <a:buNone/>
            </a:pPr>
            <a:r>
              <a:rPr lang="pt-BR" sz="1600" dirty="0" smtClean="0"/>
              <a:t>	</a:t>
            </a:r>
            <a:endParaRPr lang="pt-BR" sz="1600" b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413792"/>
            <a:ext cx="8517632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Referências</a:t>
            </a:r>
            <a:endParaRPr lang="pt-BR" sz="4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489654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pt-BR" sz="5600" dirty="0" smtClean="0"/>
              <a:t>	</a:t>
            </a:r>
          </a:p>
          <a:p>
            <a:pPr algn="just">
              <a:buNone/>
            </a:pPr>
            <a:r>
              <a:rPr lang="pt-BR" sz="5600" dirty="0" smtClean="0"/>
              <a:t>	</a:t>
            </a:r>
            <a:r>
              <a:rPr lang="pt-BR" sz="6400" dirty="0" smtClean="0"/>
              <a:t>_______. Secretaria de Atenção à Saúde. Departamento de Atenção Básica. </a:t>
            </a:r>
            <a:r>
              <a:rPr lang="pt-BR" sz="6400" i="1" dirty="0" smtClean="0"/>
              <a:t>Controle dos cânceres do colo do útero e da mama</a:t>
            </a:r>
            <a:r>
              <a:rPr lang="pt-BR" sz="6400" dirty="0" smtClean="0"/>
              <a:t> / Secretaria de Atenção à Saúde. Cadernos de Atenção Básica, n. 13. Departamento de Atenção Básica. – Brasília: Ministério da Saúde, 2006. Disponível em: &lt; </a:t>
            </a:r>
            <a:r>
              <a:rPr lang="pt-BR" sz="6400" dirty="0" smtClean="0">
                <a:hlinkClick r:id="rId2"/>
              </a:rPr>
              <a:t>http://portal.saude.gov.br/portal/arquivos/pdf/caderno_atencao_basica.pdf</a:t>
            </a:r>
            <a:r>
              <a:rPr lang="pt-BR" sz="6400" dirty="0" smtClean="0"/>
              <a:t> &gt;.</a:t>
            </a:r>
          </a:p>
          <a:p>
            <a:pPr algn="just">
              <a:buNone/>
            </a:pPr>
            <a:r>
              <a:rPr lang="pt-BR" sz="6400" dirty="0" smtClean="0"/>
              <a:t>	______. Ministério da Saúde. Secretaria de Atenção à Saúde. Departamento de Atenção Básica. </a:t>
            </a:r>
            <a:r>
              <a:rPr lang="pt-BR" sz="6400" i="1" dirty="0" smtClean="0"/>
              <a:t>Envelhecimento e saúde da pessoa idosa</a:t>
            </a:r>
            <a:r>
              <a:rPr lang="pt-BR" sz="6400" dirty="0" smtClean="0"/>
              <a:t> / Ministério da Saúde, Secretaria de Atenção à Saúde, Departamento de Atenção Básica – Brasília: Ministério da Saúde, 2006. Disponível em &lt; </a:t>
            </a:r>
            <a:r>
              <a:rPr lang="pt-BR" sz="6400" dirty="0" smtClean="0">
                <a:hlinkClick r:id="rId3"/>
              </a:rPr>
              <a:t>http://189.28.128.100/dab/docs/publicacoes/cadernos_ab/abcad19.pdf</a:t>
            </a:r>
            <a:r>
              <a:rPr lang="pt-BR" sz="6400" dirty="0" smtClean="0"/>
              <a:t> &gt;.</a:t>
            </a:r>
            <a:endParaRPr lang="pt-BR" sz="6400" b="1" dirty="0" smtClean="0"/>
          </a:p>
          <a:p>
            <a:pPr algn="just">
              <a:buNone/>
            </a:pPr>
            <a:endParaRPr lang="pt-BR" sz="6400" dirty="0" smtClean="0"/>
          </a:p>
          <a:p>
            <a:pPr algn="just">
              <a:buNone/>
            </a:pPr>
            <a:r>
              <a:rPr lang="pt-BR" sz="6400" dirty="0" smtClean="0"/>
              <a:t>	_______. Ministério da Saúde. Secretaria de Atenção à Saúde. Departamento de Atenção Básica. </a:t>
            </a:r>
            <a:r>
              <a:rPr lang="pt-BR" sz="6400" i="1" dirty="0" smtClean="0"/>
              <a:t>Manual de estrutura física das unidades básicas de saúde: </a:t>
            </a:r>
            <a:r>
              <a:rPr lang="pt-BR" sz="6400" dirty="0" smtClean="0"/>
              <a:t>saúde da família / Ministério da Saúde, Secretaria de Atenção à Saúde, Departamento de Atenção Básica – 2. ed. – Brasília : Ministério da Saúde, 2008. Disponível em: &lt; </a:t>
            </a:r>
            <a:r>
              <a:rPr lang="pt-BR" sz="6400" dirty="0" smtClean="0">
                <a:hlinkClick r:id="rId4"/>
              </a:rPr>
              <a:t>http://unasus.ufpel.edu.br/moodle/pluginfile.</a:t>
            </a:r>
            <a:r>
              <a:rPr lang="pt-BR" sz="6400" dirty="0" err="1" smtClean="0">
                <a:hlinkClick r:id="rId4"/>
              </a:rPr>
              <a:t>php</a:t>
            </a:r>
            <a:r>
              <a:rPr lang="pt-BR" sz="6400" dirty="0" smtClean="0">
                <a:hlinkClick r:id="rId4"/>
              </a:rPr>
              <a:t>?file=%2F5449%2Fmod_resource%2Fcontent%2F1%2FMinist%C3%A9rio%20da%20Sa%C3%</a:t>
            </a:r>
            <a:r>
              <a:rPr lang="pt-BR" sz="6400" dirty="0" err="1" smtClean="0">
                <a:hlinkClick r:id="rId4"/>
              </a:rPr>
              <a:t>BAde</a:t>
            </a:r>
            <a:r>
              <a:rPr lang="pt-BR" sz="6400" dirty="0" smtClean="0">
                <a:hlinkClick r:id="rId4"/>
              </a:rPr>
              <a:t>%20-%20Manual_</a:t>
            </a:r>
            <a:r>
              <a:rPr lang="pt-BR" sz="6400" dirty="0" err="1" smtClean="0">
                <a:hlinkClick r:id="rId4"/>
              </a:rPr>
              <a:t>Estrutura_UBS</a:t>
            </a:r>
            <a:r>
              <a:rPr lang="pt-BR" sz="6400" dirty="0" smtClean="0">
                <a:hlinkClick r:id="rId4"/>
              </a:rPr>
              <a:t>.</a:t>
            </a:r>
            <a:r>
              <a:rPr lang="pt-BR" sz="6400" dirty="0" err="1" smtClean="0">
                <a:hlinkClick r:id="rId4"/>
              </a:rPr>
              <a:t>pd</a:t>
            </a:r>
            <a:r>
              <a:rPr lang="pt-BR" sz="6400" dirty="0" smtClean="0">
                <a:hlinkClick r:id="rId4"/>
              </a:rPr>
              <a:t> f</a:t>
            </a:r>
            <a:r>
              <a:rPr lang="pt-BR" sz="6400" dirty="0" smtClean="0"/>
              <a:t>&gt;.</a:t>
            </a:r>
            <a:endParaRPr lang="pt-BR" sz="6400" b="1" dirty="0" smtClean="0"/>
          </a:p>
          <a:p>
            <a:pPr algn="just">
              <a:buNone/>
            </a:pPr>
            <a:r>
              <a:rPr lang="pt-BR" sz="6400" dirty="0" smtClean="0"/>
              <a:t>	</a:t>
            </a:r>
          </a:p>
          <a:p>
            <a:pPr algn="just">
              <a:buNone/>
            </a:pPr>
            <a:r>
              <a:rPr lang="pt-BR" sz="5600" dirty="0" smtClean="0"/>
              <a:t>	 	</a:t>
            </a:r>
          </a:p>
          <a:p>
            <a:pPr algn="just">
              <a:buNone/>
            </a:pPr>
            <a:endParaRPr lang="pt-BR" sz="5600" b="1" dirty="0" smtClean="0"/>
          </a:p>
          <a:p>
            <a:pPr algn="just">
              <a:buNone/>
            </a:pPr>
            <a:r>
              <a:rPr lang="pt-BR" sz="5600" dirty="0" smtClean="0"/>
              <a:t>	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Introdução</a:t>
            </a:r>
            <a:endParaRPr lang="pt-BR" sz="4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04056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344 idosos residentes na sede do município, correspondendo a 12,5% do total da população;</a:t>
            </a:r>
          </a:p>
          <a:p>
            <a:pPr algn="just"/>
            <a:r>
              <a:rPr lang="pt-BR" sz="2800" dirty="0" smtClean="0"/>
              <a:t>A faixa etária sem dados e ações desenvolvidas especificamente para ela;</a:t>
            </a:r>
          </a:p>
          <a:p>
            <a:pPr algn="just"/>
            <a:r>
              <a:rPr lang="pt-BR" sz="2800" dirty="0" smtClean="0"/>
              <a:t>Ao final passou-e a ter o perfil destes, introdução de reunião de equipe, visitas domiciliares, atendimento aos idosos e avaliação de curativos crônicos no cronograma da Enfermeira.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712622" y="6381328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(MAXARANGUAPE, 2012;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UFPel</a:t>
            </a:r>
            <a:r>
              <a:rPr lang="pt-BR" dirty="0">
                <a:latin typeface="Arial" pitchFamily="34" charset="0"/>
                <a:cs typeface="Arial" pitchFamily="34" charset="0"/>
              </a:rPr>
              <a:t>, 2012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Referências</a:t>
            </a:r>
            <a:endParaRPr lang="pt-BR" sz="4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060848"/>
            <a:ext cx="8538152" cy="453650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400" dirty="0" smtClean="0"/>
              <a:t>	______.  Ministério da Saúde. Secretaria de Políticas de Saúde. Departamento de Atenção Básica. </a:t>
            </a:r>
            <a:r>
              <a:rPr lang="pt-BR" sz="3400" i="1" dirty="0" smtClean="0"/>
              <a:t>Saúde da criança: acompanhamento do crescimento e desenvolvimento infantil</a:t>
            </a:r>
            <a:r>
              <a:rPr lang="pt-BR" sz="3400" dirty="0" smtClean="0"/>
              <a:t> / Ministério da Saúde. Caderno de Atenção Básica, n. 11. Secretaria de Políticas de Saúde. Brasília: Ministério da Saúde, 2002. Disponível em &lt; </a:t>
            </a:r>
            <a:r>
              <a:rPr lang="pt-BR" sz="3400" dirty="0" smtClean="0">
                <a:hlinkClick r:id="rId2"/>
              </a:rPr>
              <a:t>http://bvsms.saude.gov.br/bvs/publicacoes/crescimento_desenvolvimento.pdf</a:t>
            </a:r>
            <a:r>
              <a:rPr lang="pt-BR" sz="3400" dirty="0" smtClean="0"/>
              <a:t> &gt;.</a:t>
            </a:r>
          </a:p>
          <a:p>
            <a:pPr>
              <a:buNone/>
            </a:pPr>
            <a:r>
              <a:rPr lang="pt-BR" sz="3400" dirty="0" smtClean="0"/>
              <a:t>	IBGE - Instituto Brasileiro de Geografia e Estatística. </a:t>
            </a:r>
            <a:r>
              <a:rPr lang="pt-BR" sz="3400" i="1" dirty="0" smtClean="0"/>
              <a:t>Censo demográfico</a:t>
            </a:r>
            <a:r>
              <a:rPr lang="pt-BR" sz="3400" dirty="0" smtClean="0"/>
              <a:t> – Maxaranguape, 2010. Disponível em: &lt;  </a:t>
            </a:r>
            <a:r>
              <a:rPr lang="pt-BR" sz="3400" dirty="0" smtClean="0">
                <a:hlinkClick r:id="rId3"/>
              </a:rPr>
              <a:t>http://www.ibge.gov.br/cidadesat/xtras/perfil.</a:t>
            </a:r>
            <a:r>
              <a:rPr lang="pt-BR" sz="3400" dirty="0" err="1" smtClean="0">
                <a:hlinkClick r:id="rId3"/>
              </a:rPr>
              <a:t>php</a:t>
            </a:r>
            <a:r>
              <a:rPr lang="pt-BR" sz="3400" dirty="0" smtClean="0">
                <a:hlinkClick r:id="rId3"/>
              </a:rPr>
              <a:t>?</a:t>
            </a:r>
            <a:r>
              <a:rPr lang="pt-BR" sz="3400" dirty="0" err="1" smtClean="0">
                <a:hlinkClick r:id="rId3"/>
              </a:rPr>
              <a:t>codmun</a:t>
            </a:r>
            <a:r>
              <a:rPr lang="pt-BR" sz="3400" dirty="0" smtClean="0">
                <a:hlinkClick r:id="rId3"/>
              </a:rPr>
              <a:t>=240750&amp;search=</a:t>
            </a:r>
            <a:r>
              <a:rPr lang="pt-BR" sz="3400" dirty="0" err="1" smtClean="0">
                <a:hlinkClick r:id="rId3"/>
              </a:rPr>
              <a:t>rio-grande-do-norte|maxaranguape</a:t>
            </a:r>
            <a:r>
              <a:rPr lang="pt-BR" sz="3400" dirty="0" smtClean="0"/>
              <a:t> &gt;.</a:t>
            </a:r>
          </a:p>
          <a:p>
            <a:pPr>
              <a:buNone/>
            </a:pPr>
            <a:r>
              <a:rPr lang="pt-BR" sz="3400" dirty="0" smtClean="0"/>
              <a:t>	LIMA-COSTA, Maria Fernanda;  VERAS, Renato. Saúde pública e envelhecimento. Cad. Saúde Pública, Rio de Janeiro, 19(3): 700-701. </a:t>
            </a:r>
            <a:r>
              <a:rPr lang="pt-BR" sz="3400" dirty="0" err="1" smtClean="0"/>
              <a:t>mai-jun</a:t>
            </a:r>
            <a:r>
              <a:rPr lang="pt-BR" sz="3400" dirty="0" smtClean="0"/>
              <a:t>, 2003. Disponível em: &lt; </a:t>
            </a:r>
            <a:r>
              <a:rPr lang="pt-BR" sz="3400" dirty="0" smtClean="0">
                <a:hlinkClick r:id="rId4"/>
              </a:rPr>
              <a:t>http://www.scielo.br/pdf/csp/v19n3/15872.pdf</a:t>
            </a:r>
            <a:r>
              <a:rPr lang="pt-BR" sz="3400" dirty="0" smtClean="0"/>
              <a:t> &gt;.</a:t>
            </a:r>
          </a:p>
          <a:p>
            <a:pPr>
              <a:buNone/>
            </a:pPr>
            <a:r>
              <a:rPr lang="pt-BR" sz="3400" dirty="0" smtClean="0"/>
              <a:t>	MAXARANGUAPE. Sistema de Informação de Atenção Básica – SIAB. </a:t>
            </a:r>
            <a:r>
              <a:rPr lang="pt-BR" sz="3400" i="1" dirty="0" smtClean="0"/>
              <a:t>Relatório da Situação de Saúde e Acompanhamento das Famílias na área/Equipe – SSA2</a:t>
            </a:r>
            <a:r>
              <a:rPr lang="pt-BR" sz="3400" dirty="0" smtClean="0"/>
              <a:t>. Rio Grande do Norte: Maxaranguape – Zona Urbana. Fevereiro, 2012. </a:t>
            </a:r>
          </a:p>
          <a:p>
            <a:pPr>
              <a:buNone/>
            </a:pPr>
            <a:r>
              <a:rPr lang="pt-BR" sz="3400" dirty="0" smtClean="0"/>
              <a:t>	PRESIDÊNCIA DA REPÚBLICA.  </a:t>
            </a:r>
            <a:r>
              <a:rPr lang="pt-BR" sz="3400" i="1" dirty="0" smtClean="0">
                <a:hlinkClick r:id="rId5"/>
              </a:rPr>
              <a:t>Lei Nº 10.098</a:t>
            </a:r>
            <a:r>
              <a:rPr lang="pt-BR" sz="3400" dirty="0" smtClean="0">
                <a:hlinkClick r:id="rId5"/>
              </a:rPr>
              <a:t>, de 19 de dezembro de 2000.</a:t>
            </a:r>
            <a:r>
              <a:rPr lang="pt-BR" sz="3400" dirty="0" smtClean="0"/>
              <a:t> Disponível em: &lt;</a:t>
            </a:r>
            <a:r>
              <a:rPr lang="pt-BR" sz="3400" dirty="0" smtClean="0">
                <a:hlinkClick r:id="rId6"/>
              </a:rPr>
              <a:t>http://www.planalto.gov.br/ccivil_03/leis/l10098.htm</a:t>
            </a:r>
            <a:r>
              <a:rPr lang="pt-BR" sz="3400" dirty="0" smtClean="0"/>
              <a:t>&gt;.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Referências</a:t>
            </a:r>
            <a:endParaRPr lang="pt-BR" sz="4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060848"/>
            <a:ext cx="8248960" cy="40324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600" dirty="0" smtClean="0"/>
              <a:t>	</a:t>
            </a:r>
            <a:r>
              <a:rPr lang="pt-BR" sz="1600" dirty="0" smtClean="0"/>
              <a:t>SIAB - Sistema de Informação de Atenção Básica. Ministério da Saúde. </a:t>
            </a:r>
            <a:r>
              <a:rPr lang="pt-BR" sz="1600" i="1" dirty="0" smtClean="0"/>
              <a:t>Cadastramento Familiar</a:t>
            </a:r>
            <a:r>
              <a:rPr lang="pt-BR" sz="1600" dirty="0" smtClean="0"/>
              <a:t> – Rio Grande do Norte. Maxaranguape – Zona Urbana. Junho, 2012. Disponível em: &lt; </a:t>
            </a:r>
            <a:r>
              <a:rPr lang="pt-BR" sz="1600" dirty="0" smtClean="0">
                <a:hlinkClick r:id="rId2"/>
              </a:rPr>
              <a:t>http://tabnet.datasus.gov.br/cgi/tabcgi.exe?</a:t>
            </a:r>
            <a:r>
              <a:rPr lang="pt-BR" sz="1600" dirty="0" err="1" smtClean="0">
                <a:hlinkClick r:id="rId2"/>
              </a:rPr>
              <a:t>siab</a:t>
            </a:r>
            <a:r>
              <a:rPr lang="pt-BR" sz="1600" dirty="0" smtClean="0">
                <a:hlinkClick r:id="rId2"/>
              </a:rPr>
              <a:t>/</a:t>
            </a:r>
            <a:r>
              <a:rPr lang="pt-BR" sz="1600" dirty="0" err="1" smtClean="0">
                <a:hlinkClick r:id="rId2"/>
              </a:rPr>
              <a:t>cnv</a:t>
            </a:r>
            <a:r>
              <a:rPr lang="pt-BR" sz="1600" dirty="0" smtClean="0">
                <a:hlinkClick r:id="rId2"/>
              </a:rPr>
              <a:t>/</a:t>
            </a:r>
            <a:r>
              <a:rPr lang="pt-BR" sz="1600" dirty="0" err="1" smtClean="0">
                <a:hlinkClick r:id="rId2"/>
              </a:rPr>
              <a:t>siabfRN</a:t>
            </a:r>
            <a:r>
              <a:rPr lang="pt-BR" sz="1600" dirty="0" smtClean="0">
                <a:hlinkClick r:id="rId2"/>
              </a:rPr>
              <a:t>.</a:t>
            </a:r>
            <a:r>
              <a:rPr lang="pt-BR" sz="1600" dirty="0" err="1" smtClean="0">
                <a:hlinkClick r:id="rId2"/>
              </a:rPr>
              <a:t>def</a:t>
            </a:r>
            <a:r>
              <a:rPr lang="pt-BR" sz="1600" dirty="0" smtClean="0"/>
              <a:t> &gt;.</a:t>
            </a:r>
            <a:endParaRPr lang="pt-BR" sz="1600" b="1" dirty="0" smtClean="0"/>
          </a:p>
          <a:p>
            <a:pPr algn="just">
              <a:buNone/>
            </a:pPr>
            <a:r>
              <a:rPr lang="pt-BR" sz="1600" dirty="0" smtClean="0"/>
              <a:t>	SIQUEIRA, Fernando Carlos </a:t>
            </a:r>
            <a:r>
              <a:rPr lang="pt-BR" sz="1600" dirty="0" err="1" smtClean="0"/>
              <a:t>Vinholes</a:t>
            </a:r>
            <a:r>
              <a:rPr lang="pt-BR" sz="1600" dirty="0" smtClean="0"/>
              <a:t> </a:t>
            </a:r>
            <a:r>
              <a:rPr lang="pt-BR" sz="1600" dirty="0" err="1" smtClean="0"/>
              <a:t>et</a:t>
            </a:r>
            <a:r>
              <a:rPr lang="pt-BR" sz="1600" dirty="0" smtClean="0"/>
              <a:t> al. </a:t>
            </a:r>
            <a:r>
              <a:rPr lang="pt-BR" sz="1600" i="1" dirty="0" smtClean="0"/>
              <a:t>Barreiras arquitetônicas a idosos e portadores de deficiência física:</a:t>
            </a:r>
            <a:r>
              <a:rPr lang="pt-BR" sz="1600" dirty="0" smtClean="0"/>
              <a:t> um estudo epidemiológico da estrutura física das unidades básicas de saúde em sete estados do Brasil. Ciênc. saúde coletiva. Vol.14, n.1, pp. 39, 2009. Disponível em: &lt;</a:t>
            </a:r>
            <a:r>
              <a:rPr lang="pt-BR" sz="1600" dirty="0" smtClean="0">
                <a:hlinkClick r:id="rId3"/>
              </a:rPr>
              <a:t>http://unasus.ufpel.edu.br/moodle/pluginfile.</a:t>
            </a:r>
            <a:r>
              <a:rPr lang="pt-BR" sz="1600" dirty="0" err="1" smtClean="0">
                <a:hlinkClick r:id="rId3"/>
              </a:rPr>
              <a:t>php</a:t>
            </a:r>
            <a:r>
              <a:rPr lang="pt-BR" sz="1600" dirty="0" smtClean="0">
                <a:hlinkClick r:id="rId3"/>
              </a:rPr>
              <a:t>?file=%2F5450%2Fmod_resource%2Fcontent%2F1%2FSiqueira%20e%20cols%2C%202009%2020Barreiras%20arquitet%C3%B4nicas.pdf</a:t>
            </a:r>
            <a:r>
              <a:rPr lang="pt-BR" sz="1600" dirty="0" smtClean="0"/>
              <a:t> &gt;.</a:t>
            </a:r>
          </a:p>
          <a:p>
            <a:pPr algn="just">
              <a:buNone/>
            </a:pPr>
            <a:r>
              <a:rPr lang="pt-BR" sz="1600" dirty="0" smtClean="0"/>
              <a:t>	UFPEL. Universidade Federal de Pelotas. Unidade de Ensino 2. Análise Estratégica. </a:t>
            </a:r>
            <a:r>
              <a:rPr lang="pt-BR" sz="1600" i="1" dirty="0" smtClean="0">
                <a:hlinkClick r:id="rId4"/>
              </a:rPr>
              <a:t>Planilha coleta de dados Idosos + Saúde Bucal</a:t>
            </a:r>
            <a:r>
              <a:rPr lang="pt-BR" sz="1600" dirty="0" smtClean="0">
                <a:hlinkClick r:id="rId4"/>
              </a:rPr>
              <a:t>.</a:t>
            </a:r>
            <a:r>
              <a:rPr lang="pt-BR" sz="1600" dirty="0" err="1" smtClean="0">
                <a:hlinkClick r:id="rId4"/>
              </a:rPr>
              <a:t>xls</a:t>
            </a:r>
            <a:r>
              <a:rPr lang="pt-BR" sz="1600" dirty="0" smtClean="0"/>
              <a:t>, 2012. Disponível em: &lt; </a:t>
            </a:r>
            <a:r>
              <a:rPr lang="pt-BR" sz="1600" dirty="0" smtClean="0">
                <a:hlinkClick r:id="rId5"/>
              </a:rPr>
              <a:t>http://unasus.ufpel.edu.br/moodle/mod/folder/view.</a:t>
            </a:r>
            <a:r>
              <a:rPr lang="pt-BR" sz="1600" dirty="0" err="1" smtClean="0">
                <a:hlinkClick r:id="rId5"/>
              </a:rPr>
              <a:t>php</a:t>
            </a:r>
            <a:r>
              <a:rPr lang="pt-BR" sz="1600" dirty="0" smtClean="0">
                <a:hlinkClick r:id="rId5"/>
              </a:rPr>
              <a:t>?id=2119</a:t>
            </a:r>
            <a:r>
              <a:rPr lang="pt-BR" sz="1600" dirty="0" smtClean="0"/>
              <a:t> &gt;.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idx="1"/>
          </p:nvPr>
        </p:nvSpPr>
        <p:spPr>
          <a:xfrm>
            <a:off x="251520" y="5013176"/>
            <a:ext cx="8682168" cy="151216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pt-BR" sz="6000" b="1" dirty="0" smtClean="0">
                <a:solidFill>
                  <a:schemeClr val="bg2">
                    <a:lumMod val="50000"/>
                  </a:schemeClr>
                </a:solidFill>
              </a:rPr>
              <a:t>MUITO OBRIGADA!</a:t>
            </a:r>
          </a:p>
        </p:txBody>
      </p:sp>
      <p:pic>
        <p:nvPicPr>
          <p:cNvPr id="3" name="Imagem 2" descr="C:\Users\Cliente\Desktop\1016792_368052216651037_1513324494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99392"/>
            <a:ext cx="33843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C:\Users\Cliente\Desktop\IMG-20130815-WA0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-27383"/>
            <a:ext cx="309634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:\Users\Cliente\Desktop\936872_456063637820065_839447887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2457196"/>
            <a:ext cx="3312368" cy="219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432588"/>
            <a:ext cx="3168352" cy="222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C:\Users\Cliente\Desktop\DSC013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420888"/>
            <a:ext cx="30598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Cliente\Desktop\MARILIA\FOTOS\IMG-20130619-WA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-27384"/>
            <a:ext cx="305983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Objetivo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Geral</a:t>
            </a:r>
            <a:endParaRPr lang="pt-BR" sz="4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492896"/>
            <a:ext cx="8506192" cy="3384376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Melhorar a atenção à Saúde do Idoso no município de </a:t>
            </a:r>
            <a:r>
              <a:rPr lang="pt-BR" sz="2800" dirty="0" err="1" smtClean="0"/>
              <a:t>Maxaranguape</a:t>
            </a:r>
            <a:r>
              <a:rPr lang="pt-BR" sz="2800" dirty="0" smtClean="0"/>
              <a:t>/RN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Metodologia</a:t>
            </a:r>
            <a:endParaRPr lang="pt-BR" sz="4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/>
          <a:lstStyle/>
          <a:p>
            <a:pPr algn="just"/>
            <a:r>
              <a:rPr lang="pt-BR" sz="2800" dirty="0" smtClean="0"/>
              <a:t>População alvo:</a:t>
            </a:r>
          </a:p>
          <a:p>
            <a:pPr algn="just">
              <a:buNone/>
            </a:pPr>
            <a:r>
              <a:rPr lang="pt-BR" sz="2800" dirty="0" smtClean="0"/>
              <a:t>	Idosos residentes na área </a:t>
            </a:r>
            <a:r>
              <a:rPr lang="pt-BR" sz="2800" dirty="0" err="1" smtClean="0"/>
              <a:t>adscrita</a:t>
            </a:r>
            <a:r>
              <a:rPr lang="pt-BR" sz="2800" dirty="0" smtClean="0"/>
              <a:t> da UBS.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Antes de iniciar a intervenção foi realizado o levantamento do perfil populacional, traçado planejamento conforme necessidades evidenciadas e discussões com funcionários do serviço;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Metodologia</a:t>
            </a:r>
            <a:endParaRPr lang="pt-BR" sz="4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16832"/>
            <a:ext cx="8754176" cy="4752528"/>
          </a:xfrm>
        </p:spPr>
        <p:txBody>
          <a:bodyPr>
            <a:normAutofit fontScale="92500" lnSpcReduction="20000"/>
          </a:bodyPr>
          <a:lstStyle/>
          <a:p>
            <a:pPr lvl="1" algn="just">
              <a:buNone/>
            </a:pPr>
            <a:r>
              <a:rPr lang="pt-BR" sz="3500" dirty="0" smtClean="0"/>
              <a:t>Dentre as ações tivemos:</a:t>
            </a:r>
          </a:p>
          <a:p>
            <a:pPr lvl="1" algn="just">
              <a:buNone/>
            </a:pPr>
            <a:r>
              <a:rPr lang="pt-BR" sz="3200" dirty="0" smtClean="0"/>
              <a:t>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3000" dirty="0" err="1" smtClean="0"/>
              <a:t>Capacitação</a:t>
            </a:r>
            <a:r>
              <a:rPr lang="en-US" sz="3000" dirty="0" smtClean="0"/>
              <a:t> </a:t>
            </a:r>
            <a:r>
              <a:rPr lang="en-US" sz="3000" dirty="0" err="1" smtClean="0"/>
              <a:t>da</a:t>
            </a:r>
            <a:r>
              <a:rPr lang="en-US" sz="3000" dirty="0" smtClean="0"/>
              <a:t> </a:t>
            </a:r>
            <a:r>
              <a:rPr lang="en-US" sz="3000" dirty="0" err="1" smtClean="0"/>
              <a:t>equipe</a:t>
            </a:r>
            <a:r>
              <a:rPr lang="en-US" sz="3000" dirty="0" smtClean="0"/>
              <a:t>;</a:t>
            </a:r>
          </a:p>
          <a:p>
            <a:pPr lvl="1" algn="just">
              <a:buFont typeface="Arial" pitchFamily="34" charset="0"/>
              <a:buChar char="•"/>
            </a:pPr>
            <a:endParaRPr lang="pt-BR" sz="3000" dirty="0" smtClean="0"/>
          </a:p>
          <a:p>
            <a:pPr lvl="1" algn="just">
              <a:buFont typeface="Arial" pitchFamily="34" charset="0"/>
              <a:buChar char="•"/>
            </a:pPr>
            <a:r>
              <a:rPr lang="pt-BR" sz="3000" dirty="0" smtClean="0"/>
              <a:t>Divulgação e esclarecimentos à comunidade e setores diversos do município;</a:t>
            </a:r>
          </a:p>
          <a:p>
            <a:pPr lvl="1" algn="just">
              <a:buNone/>
            </a:pPr>
            <a:endParaRPr lang="pt-BR" sz="30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3000" dirty="0" err="1" smtClean="0"/>
              <a:t>Realização</a:t>
            </a:r>
            <a:r>
              <a:rPr lang="en-US" sz="3000" dirty="0" smtClean="0"/>
              <a:t> de 12 </a:t>
            </a:r>
            <a:r>
              <a:rPr lang="en-US" sz="3000" dirty="0" err="1" smtClean="0"/>
              <a:t>consultas</a:t>
            </a:r>
            <a:r>
              <a:rPr lang="en-US" sz="3000" dirty="0" smtClean="0"/>
              <a:t>/ </a:t>
            </a:r>
            <a:r>
              <a:rPr lang="en-US" sz="3000" dirty="0" err="1" smtClean="0"/>
              <a:t>cadastramentos</a:t>
            </a:r>
            <a:r>
              <a:rPr lang="en-US" sz="3000" dirty="0" smtClean="0"/>
              <a:t> </a:t>
            </a:r>
            <a:r>
              <a:rPr lang="en-US" sz="3000" dirty="0" err="1" smtClean="0"/>
              <a:t>semanais</a:t>
            </a:r>
            <a:r>
              <a:rPr lang="en-US" sz="3000" dirty="0" smtClean="0"/>
              <a:t>;</a:t>
            </a:r>
          </a:p>
          <a:p>
            <a:pPr lvl="1" algn="just">
              <a:buFont typeface="Arial" pitchFamily="34" charset="0"/>
              <a:buChar char="•"/>
            </a:pPr>
            <a:endParaRPr lang="en-US" sz="3000" dirty="0" smtClean="0"/>
          </a:p>
          <a:p>
            <a:pPr lvl="1" algn="just">
              <a:buFont typeface="Arial" pitchFamily="34" charset="0"/>
              <a:buChar char="•"/>
            </a:pPr>
            <a:r>
              <a:rPr lang="pt-BR" sz="3000" dirty="0" smtClean="0"/>
              <a:t>Compartilhamento de informações;</a:t>
            </a:r>
          </a:p>
          <a:p>
            <a:pPr lvl="1" algn="just"/>
            <a:endParaRPr lang="pt-BR" dirty="0" smtClean="0"/>
          </a:p>
          <a:p>
            <a:pPr lvl="1" algn="just"/>
            <a:endParaRPr lang="pt-BR" sz="2400" dirty="0" smtClean="0"/>
          </a:p>
          <a:p>
            <a:pPr lvl="1" algn="just"/>
            <a:endParaRPr lang="en-US" sz="2400" dirty="0" smtClean="0">
              <a:solidFill>
                <a:srgbClr val="FF0000"/>
              </a:solidFill>
            </a:endParaRPr>
          </a:p>
          <a:p>
            <a:pPr lvl="1" algn="just"/>
            <a:endParaRPr lang="pt-BR" sz="2400" dirty="0" smtClean="0">
              <a:solidFill>
                <a:srgbClr val="FF0000"/>
              </a:solidFill>
            </a:endParaRPr>
          </a:p>
          <a:p>
            <a:pPr lvl="1" algn="just">
              <a:buNone/>
            </a:pPr>
            <a:endParaRPr lang="pt-BR" sz="2400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Metodologia</a:t>
            </a:r>
            <a:endParaRPr lang="pt-BR" sz="4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8754176" cy="4824536"/>
          </a:xfrm>
        </p:spPr>
        <p:txBody>
          <a:bodyPr>
            <a:noAutofit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en-US" sz="2800" dirty="0" err="1" smtClean="0"/>
              <a:t>Visitas</a:t>
            </a:r>
            <a:r>
              <a:rPr lang="en-US" sz="2800" dirty="0" smtClean="0"/>
              <a:t> </a:t>
            </a:r>
            <a:r>
              <a:rPr lang="en-US" sz="2800" dirty="0" err="1" smtClean="0"/>
              <a:t>domiciliares</a:t>
            </a:r>
            <a:r>
              <a:rPr lang="en-US" sz="2800" dirty="0" smtClean="0"/>
              <a:t>;</a:t>
            </a:r>
          </a:p>
          <a:p>
            <a:pPr lvl="1" algn="just"/>
            <a:endParaRPr lang="en-US" sz="28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800" dirty="0" err="1" smtClean="0"/>
              <a:t>Busca</a:t>
            </a:r>
            <a:r>
              <a:rPr lang="en-US" sz="2800" dirty="0" smtClean="0"/>
              <a:t> </a:t>
            </a:r>
            <a:r>
              <a:rPr lang="en-US" sz="2800" dirty="0" err="1" smtClean="0"/>
              <a:t>ativa</a:t>
            </a:r>
            <a:r>
              <a:rPr lang="en-US" sz="2800" dirty="0" smtClean="0"/>
              <a:t> </a:t>
            </a:r>
            <a:r>
              <a:rPr lang="en-US" sz="2800" dirty="0" err="1" smtClean="0"/>
              <a:t>aos</a:t>
            </a:r>
            <a:r>
              <a:rPr lang="en-US" sz="2800" dirty="0" smtClean="0"/>
              <a:t> </a:t>
            </a:r>
            <a:r>
              <a:rPr lang="en-US" sz="2800" dirty="0" err="1" smtClean="0"/>
              <a:t>faltosos</a:t>
            </a:r>
            <a:r>
              <a:rPr lang="en-US" sz="2800" dirty="0" smtClean="0"/>
              <a:t>;</a:t>
            </a:r>
          </a:p>
          <a:p>
            <a:pPr lvl="1" algn="just"/>
            <a:endParaRPr lang="en-US" sz="28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800" dirty="0" err="1" smtClean="0"/>
              <a:t>Encaminamentos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outros</a:t>
            </a:r>
            <a:r>
              <a:rPr lang="en-US" sz="2800" dirty="0" smtClean="0"/>
              <a:t> </a:t>
            </a:r>
            <a:r>
              <a:rPr lang="en-US" sz="2800" dirty="0" err="1" smtClean="0"/>
              <a:t>profissionais</a:t>
            </a:r>
            <a:r>
              <a:rPr lang="en-US" sz="2800" dirty="0" smtClean="0"/>
              <a:t>;</a:t>
            </a:r>
          </a:p>
          <a:p>
            <a:pPr lvl="1" algn="just">
              <a:buNone/>
            </a:pPr>
            <a:endParaRPr lang="en-US" sz="2800" dirty="0" smtClean="0"/>
          </a:p>
          <a:p>
            <a:pPr lvl="1" algn="just">
              <a:buFont typeface="Arial" pitchFamily="34" charset="0"/>
              <a:buChar char="•"/>
            </a:pPr>
            <a:r>
              <a:rPr lang="pt-BR" sz="2800" dirty="0" smtClean="0"/>
              <a:t>Ações educativas coletivas realizadas em parceria com o CRAS e Associação de Idosos;</a:t>
            </a:r>
            <a:endParaRPr lang="pt-B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Resultados</a:t>
            </a:r>
            <a:endParaRPr lang="pt-BR" sz="4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321496"/>
            <a:ext cx="8754176" cy="4275856"/>
          </a:xfrm>
        </p:spPr>
        <p:txBody>
          <a:bodyPr>
            <a:normAutofit/>
          </a:bodyPr>
          <a:lstStyle/>
          <a:p>
            <a:pPr marL="596646" indent="-514350" algn="just">
              <a:buFont typeface="+mj-lt"/>
              <a:buAutoNum type="arabicPeriod"/>
            </a:pPr>
            <a:r>
              <a:rPr lang="pt-BR" sz="2800" dirty="0" smtClean="0"/>
              <a:t>Cadastrar os idosos residentes na zona urbana de Maxaranguape;</a:t>
            </a:r>
          </a:p>
          <a:p>
            <a:pPr marL="596646" indent="-514350" algn="just">
              <a:buNone/>
            </a:pPr>
            <a:endParaRPr lang="pt-BR" sz="2800" dirty="0" smtClean="0"/>
          </a:p>
          <a:p>
            <a:pPr marL="596646" indent="-514350" algn="just"/>
            <a:r>
              <a:rPr lang="pt-BR" sz="2800" dirty="0" smtClean="0"/>
              <a:t>Cadastrar e captar para atendimento, em um período 4 meses, 50% dos idosos residentes na zona urbana de Maxaranguape.</a:t>
            </a:r>
          </a:p>
          <a:p>
            <a:pPr marL="596646" indent="-514350" algn="just">
              <a:buNone/>
            </a:pPr>
            <a:endParaRPr lang="pt-BR" sz="3600" dirty="0" smtClean="0"/>
          </a:p>
          <a:p>
            <a:pPr marL="596646" indent="-514350" algn="just">
              <a:buFont typeface="+mj-lt"/>
              <a:buAutoNum type="arabicPeriod"/>
            </a:pPr>
            <a:endParaRPr lang="pt-BR" sz="3600" dirty="0" smtClean="0"/>
          </a:p>
          <a:p>
            <a:pPr marL="596646" lvl="0" indent="-514350" algn="just">
              <a:buFont typeface="+mj-lt"/>
              <a:buAutoNum type="arabicPeriod"/>
            </a:pPr>
            <a:endParaRPr lang="pt-BR" dirty="0" smtClean="0"/>
          </a:p>
          <a:p>
            <a:pPr marL="596646" indent="-514350" algn="just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35416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Objetivos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Metas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e </a:t>
            </a:r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Resultados</a:t>
            </a:r>
            <a:endParaRPr lang="pt-BR" sz="40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2" cstate="print"/>
          <a:srcRect l="3225" t="6989" r="5753" b="5934"/>
          <a:stretch>
            <a:fillRect/>
          </a:stretch>
        </p:blipFill>
        <p:spPr bwMode="auto">
          <a:xfrm>
            <a:off x="179512" y="1556792"/>
            <a:ext cx="87129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051720" y="544522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26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051720" y="364502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7,6%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79912" y="515719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80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635896" y="364502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23,3%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64088" y="494116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142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292080" y="364502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41,3%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092280" y="486916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172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020272" y="364502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50%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1328</TotalTime>
  <Words>670</Words>
  <Application>Microsoft Office PowerPoint</Application>
  <PresentationFormat>Apresentação na tela (4:3)</PresentationFormat>
  <Paragraphs>226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Fluxo</vt:lpstr>
      <vt:lpstr>UNIVERSIDADE FEDERAL DE PELOTAS        DEPARTAMENTO DE MEDICINA SOCIAL ESPECIALIZAÇÃO EM SAÚDE DA FAMÍLIA – EaD</vt:lpstr>
      <vt:lpstr>Introdução</vt:lpstr>
      <vt:lpstr>Introdução</vt:lpstr>
      <vt:lpstr>Objetivo Geral</vt:lpstr>
      <vt:lpstr>Metodologia</vt:lpstr>
      <vt:lpstr>Metodologia</vt:lpstr>
      <vt:lpstr>Metodologia</vt:lpstr>
      <vt:lpstr>Objetivos, Metas e Resultados</vt:lpstr>
      <vt:lpstr>Objetivos, Metas e Resultados</vt:lpstr>
      <vt:lpstr>Slide 10</vt:lpstr>
      <vt:lpstr>Objetivos, Metas e Resultados</vt:lpstr>
      <vt:lpstr>Slide 12</vt:lpstr>
      <vt:lpstr>Slide 13</vt:lpstr>
      <vt:lpstr>Objetivos, Metas e Resultados</vt:lpstr>
      <vt:lpstr>Slide 15</vt:lpstr>
      <vt:lpstr>Objetivos, Metas e Resultados </vt:lpstr>
      <vt:lpstr>Slide 17</vt:lpstr>
      <vt:lpstr>Objetivos, Metas e Resultados</vt:lpstr>
      <vt:lpstr>Objetivos, Metas e Resultados</vt:lpstr>
      <vt:lpstr>Objetivos, Metas e Resultados</vt:lpstr>
      <vt:lpstr>Slide 21</vt:lpstr>
      <vt:lpstr>Objetivos, Metas e Resultados</vt:lpstr>
      <vt:lpstr>Objetivos, Metas e Resultados</vt:lpstr>
      <vt:lpstr>Objetivos, Metas e Resultados</vt:lpstr>
      <vt:lpstr>Discussão</vt:lpstr>
      <vt:lpstr>Discussão</vt:lpstr>
      <vt:lpstr>Reflexão crítica sobre o processo pessoal de aprendizagem </vt:lpstr>
      <vt:lpstr>Referências</vt:lpstr>
      <vt:lpstr>Referências</vt:lpstr>
      <vt:lpstr>Referências</vt:lpstr>
      <vt:lpstr>Referências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       DEPARTAMENTO DE MEDICINA SOCIAL ESPECIALIZAÇÃO EM SAÚDE DA FAMÍLIA – EaD</dc:title>
  <dc:creator>Cliente</dc:creator>
  <cp:lastModifiedBy>Cliente</cp:lastModifiedBy>
  <cp:revision>81</cp:revision>
  <dcterms:created xsi:type="dcterms:W3CDTF">2013-08-07T11:04:57Z</dcterms:created>
  <dcterms:modified xsi:type="dcterms:W3CDTF">2013-09-20T01:24:58Z</dcterms:modified>
</cp:coreProperties>
</file>