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notesSlides/notesSlide21.xml" ContentType="application/vnd.openxmlformats-officedocument.presentationml.notesSlide+xml"/>
  <Override PartName="/ppt/charts/chart23.xml" ContentType="application/vnd.openxmlformats-officedocument.drawingml.chart+xml"/>
  <Override PartName="/ppt/notesSlides/notesSlide22.xml" ContentType="application/vnd.openxmlformats-officedocument.presentationml.notesSlide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59"/>
  </p:notesMasterIdLst>
  <p:sldIdLst>
    <p:sldId id="256" r:id="rId2"/>
    <p:sldId id="257" r:id="rId3"/>
    <p:sldId id="258" r:id="rId4"/>
    <p:sldId id="263" r:id="rId5"/>
    <p:sldId id="374" r:id="rId6"/>
    <p:sldId id="259" r:id="rId7"/>
    <p:sldId id="260" r:id="rId8"/>
    <p:sldId id="345" r:id="rId9"/>
    <p:sldId id="346" r:id="rId10"/>
    <p:sldId id="358" r:id="rId11"/>
    <p:sldId id="359" r:id="rId12"/>
    <p:sldId id="360" r:id="rId13"/>
    <p:sldId id="361" r:id="rId14"/>
    <p:sldId id="362" r:id="rId15"/>
    <p:sldId id="364" r:id="rId16"/>
    <p:sldId id="365" r:id="rId17"/>
    <p:sldId id="366" r:id="rId18"/>
    <p:sldId id="367" r:id="rId19"/>
    <p:sldId id="368" r:id="rId20"/>
    <p:sldId id="376" r:id="rId21"/>
    <p:sldId id="269" r:id="rId22"/>
    <p:sldId id="347" r:id="rId23"/>
    <p:sldId id="348" r:id="rId24"/>
    <p:sldId id="271" r:id="rId25"/>
    <p:sldId id="275" r:id="rId26"/>
    <p:sldId id="285" r:id="rId27"/>
    <p:sldId id="286" r:id="rId28"/>
    <p:sldId id="288" r:id="rId29"/>
    <p:sldId id="293" r:id="rId30"/>
    <p:sldId id="322" r:id="rId31"/>
    <p:sldId id="294" r:id="rId32"/>
    <p:sldId id="326" r:id="rId33"/>
    <p:sldId id="296" r:id="rId34"/>
    <p:sldId id="324" r:id="rId35"/>
    <p:sldId id="308" r:id="rId36"/>
    <p:sldId id="370" r:id="rId37"/>
    <p:sldId id="306" r:id="rId38"/>
    <p:sldId id="392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40" r:id="rId50"/>
    <p:sldId id="343" r:id="rId51"/>
    <p:sldId id="342" r:id="rId52"/>
    <p:sldId id="344" r:id="rId53"/>
    <p:sldId id="341" r:id="rId54"/>
    <p:sldId id="390" r:id="rId55"/>
    <p:sldId id="388" r:id="rId56"/>
    <p:sldId id="389" r:id="rId57"/>
    <p:sldId id="391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ila Dallazen" initials="CD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34" autoAdjust="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pp\Desktop\Jana\UNA%20SUS\PROVAB%20Planilha%20Coleta%20de%20dados%20HAS%20e%20DM%20nova%20-%20Semana%2013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ocuments\EAD\Turma%206%20PROVAB\Marilio%20Jos&#233;%20Flach\planilha%20coleta%20dados%20HAS%20e%20DM%20final%20em%20181114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F\Desktop\planilha%20coleta%20dados%20HAS%20e%20DM%20final%20em%201811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18687664041995"/>
          <c:y val="0.22704601161521096"/>
          <c:w val="0.84879790026246715"/>
          <c:h val="0.63569816479051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'[planilha coleta dados HAS e DM final em 181114.xls]Indicadores'!$D$3:$F$3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181114.xls]Indicadores'!$D$4:$F$4</c:f>
              <c:numCache>
                <c:formatCode>0.0%</c:formatCode>
                <c:ptCount val="3"/>
                <c:pt idx="0">
                  <c:v>1.7014694508894042E-2</c:v>
                </c:pt>
                <c:pt idx="1">
                  <c:v>1.9721577726218173E-2</c:v>
                </c:pt>
                <c:pt idx="2">
                  <c:v>2.0881670533642736E-2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45792"/>
        <c:axId val="63347328"/>
      </c:barChart>
      <c:catAx>
        <c:axId val="6334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347328"/>
        <c:crosses val="autoZero"/>
        <c:auto val="1"/>
        <c:lblAlgn val="ctr"/>
        <c:lblOffset val="100"/>
        <c:noMultiLvlLbl val="0"/>
      </c:catAx>
      <c:valAx>
        <c:axId val="633473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345792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'[planilha coleta dados HAS e DM final em 181114.xls]Indicadores'!$S$26:$U$26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181114.xls]Indicadores'!$S$27:$U$27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40768"/>
        <c:axId val="68642304"/>
      </c:barChart>
      <c:catAx>
        <c:axId val="6864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42304"/>
        <c:crosses val="autoZero"/>
        <c:auto val="1"/>
        <c:lblAlgn val="ctr"/>
        <c:lblOffset val="100"/>
        <c:noMultiLvlLbl val="0"/>
      </c:catAx>
      <c:valAx>
        <c:axId val="686423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407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'[planilha coleta dados HAS e DM final em 181114.xls]Indicadores'!$D$31:$F$31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181114.xls]Indicadores'!$D$32:$F$32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19360"/>
        <c:axId val="68720896"/>
      </c:barChart>
      <c:catAx>
        <c:axId val="6871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20896"/>
        <c:crosses val="autoZero"/>
        <c:auto val="1"/>
        <c:lblAlgn val="ctr"/>
        <c:lblOffset val="100"/>
        <c:noMultiLvlLbl val="0"/>
      </c:catAx>
      <c:valAx>
        <c:axId val="687208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193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181114.xls]Indicadores'!$R$32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dados HAS e DM final em 181114.xls]Indicadores'!$S$31:$U$31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181114.xls]Indicadores'!$S$32:$U$32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800896"/>
        <c:axId val="68802432"/>
      </c:barChart>
      <c:catAx>
        <c:axId val="6880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02432"/>
        <c:crosses val="autoZero"/>
        <c:auto val="1"/>
        <c:lblAlgn val="ctr"/>
        <c:lblOffset val="100"/>
        <c:noMultiLvlLbl val="0"/>
      </c:catAx>
      <c:valAx>
        <c:axId val="688024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008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0.71830985915492962</c:v>
                </c:pt>
                <c:pt idx="1">
                  <c:v>0.75000000000000311</c:v>
                </c:pt>
                <c:pt idx="2">
                  <c:v>0.72473867595819352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854528"/>
        <c:axId val="68856064"/>
      </c:barChart>
      <c:catAx>
        <c:axId val="6885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56064"/>
        <c:crosses val="autoZero"/>
        <c:auto val="1"/>
        <c:lblAlgn val="ctr"/>
        <c:lblOffset val="100"/>
        <c:noMultiLvlLbl val="0"/>
      </c:catAx>
      <c:valAx>
        <c:axId val="688560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54528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181114.xls]Indicadores'!$R$37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dados HAS e DM final em 181114.xls]Indicadores'!$S$36:$U$36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181114.xls]Indicadores'!$S$37:$U$37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06208"/>
        <c:axId val="90628480"/>
      </c:barChart>
      <c:catAx>
        <c:axId val="9060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628480"/>
        <c:crosses val="autoZero"/>
        <c:auto val="1"/>
        <c:lblAlgn val="ctr"/>
        <c:lblOffset val="100"/>
        <c:noMultiLvlLbl val="0"/>
      </c:catAx>
      <c:valAx>
        <c:axId val="906284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6062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130652725786326"/>
          <c:y val="3.775797256112230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dados HAS e DM final em 181114.xls]Indicadores'!$D$42:$F$42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181114.xls]Indicadores'!$D$43:$F$43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461376"/>
        <c:axId val="77462912"/>
      </c:barChart>
      <c:catAx>
        <c:axId val="774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462912"/>
        <c:crosses val="autoZero"/>
        <c:auto val="1"/>
        <c:lblAlgn val="ctr"/>
        <c:lblOffset val="100"/>
        <c:noMultiLvlLbl val="0"/>
      </c:catAx>
      <c:valAx>
        <c:axId val="774629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4613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dados HAS e DM final em 181114.xls]Indicadores'!$S$42:$U$42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181114.xls]Indicadores'!$S$43:$U$43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05504"/>
        <c:axId val="77607296"/>
      </c:barChart>
      <c:catAx>
        <c:axId val="7760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607296"/>
        <c:crosses val="autoZero"/>
        <c:auto val="1"/>
        <c:lblAlgn val="ctr"/>
        <c:lblOffset val="100"/>
        <c:noMultiLvlLbl val="0"/>
      </c:catAx>
      <c:valAx>
        <c:axId val="776072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6055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dados HAS e DM final em 181114.xls]Indicadores'!$D$48:$F$48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181114.xls]Indicadores'!$D$49:$F$49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003200"/>
        <c:axId val="78009088"/>
      </c:barChart>
      <c:catAx>
        <c:axId val="7800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009088"/>
        <c:crosses val="autoZero"/>
        <c:auto val="1"/>
        <c:lblAlgn val="ctr"/>
        <c:lblOffset val="100"/>
        <c:noMultiLvlLbl val="0"/>
      </c:catAx>
      <c:valAx>
        <c:axId val="780090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0032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181114.xls]Indicadores'!$R$49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dados HAS e DM final em 181114.xls]Indicadores'!$S$48:$U$48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181114.xls]Indicadores'!$S$49:$U$49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069120"/>
        <c:axId val="78075008"/>
      </c:barChart>
      <c:catAx>
        <c:axId val="7806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075008"/>
        <c:crosses val="autoZero"/>
        <c:auto val="1"/>
        <c:lblAlgn val="ctr"/>
        <c:lblOffset val="100"/>
        <c:noMultiLvlLbl val="0"/>
      </c:catAx>
      <c:valAx>
        <c:axId val="780750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0691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orientação sobre a prática de  atividade física regular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850719304459702E-2"/>
          <c:y val="0.16259889010254369"/>
          <c:w val="0.89388190301569193"/>
          <c:h val="0.725673094440462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dados HAS e DM final em 181114.xls]Indicadores'!$D$53:$F$53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181114.xls]Indicadores'!$D$54:$F$54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757824"/>
        <c:axId val="77759616"/>
      </c:barChart>
      <c:catAx>
        <c:axId val="7775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759616"/>
        <c:crosses val="autoZero"/>
        <c:auto val="1"/>
        <c:lblAlgn val="ctr"/>
        <c:lblOffset val="100"/>
        <c:noMultiLvlLbl val="0"/>
      </c:catAx>
      <c:valAx>
        <c:axId val="777596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7578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2.3510971786833871E-2</c:v>
                </c:pt>
                <c:pt idx="1">
                  <c:v>2.8213166144200632E-2</c:v>
                </c:pt>
                <c:pt idx="2">
                  <c:v>2.8213166144200632E-2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405056"/>
        <c:axId val="63431424"/>
      </c:barChart>
      <c:catAx>
        <c:axId val="6340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431424"/>
        <c:crosses val="autoZero"/>
        <c:auto val="1"/>
        <c:lblAlgn val="ctr"/>
        <c:lblOffset val="100"/>
        <c:noMultiLvlLbl val="0"/>
      </c:catAx>
      <c:valAx>
        <c:axId val="634314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4050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181114.xls]Indicadores'!$R$54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dados HAS e DM final em 181114.xls]Indicadores'!$S$53:$U$53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181114.xls]Indicadores'!$S$54:$U$54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36288"/>
        <c:axId val="77837824"/>
      </c:barChart>
      <c:catAx>
        <c:axId val="7783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837824"/>
        <c:crosses val="autoZero"/>
        <c:auto val="1"/>
        <c:lblAlgn val="ctr"/>
        <c:lblOffset val="100"/>
        <c:noMultiLvlLbl val="0"/>
      </c:catAx>
      <c:valAx>
        <c:axId val="778378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8362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'[planilha coleta dados HAS e DM final em 181114.xls]Indicadores'!$D$58:$F$58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181114.xls]Indicadores'!$D$59:$F$59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22688"/>
        <c:axId val="77924224"/>
      </c:barChart>
      <c:catAx>
        <c:axId val="7792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924224"/>
        <c:crosses val="autoZero"/>
        <c:auto val="1"/>
        <c:lblAlgn val="ctr"/>
        <c:lblOffset val="100"/>
        <c:noMultiLvlLbl val="0"/>
      </c:catAx>
      <c:valAx>
        <c:axId val="779242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9226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181114.xls]Indicadores'!$R$59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dados HAS e DM final em 181114.xls]Indicadores'!$S$58:$U$58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181114.xls]Indicadores'!$S$59:$U$59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8128"/>
        <c:axId val="77969664"/>
      </c:barChart>
      <c:catAx>
        <c:axId val="7796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969664"/>
        <c:crosses val="autoZero"/>
        <c:auto val="1"/>
        <c:lblAlgn val="ctr"/>
        <c:lblOffset val="100"/>
        <c:noMultiLvlLbl val="0"/>
      </c:catAx>
      <c:valAx>
        <c:axId val="779696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9681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orientação sobre higiene bucal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2870797805636258E-2"/>
          <c:y val="0.18434204589512734"/>
          <c:w val="0.93508003026276498"/>
          <c:h val="0.7207691208913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dados HAS e DM final em 181114.xls]Indicadores'!$D$53:$F$53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181114.xls]Indicadores'!$D$54:$F$54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67232"/>
        <c:axId val="78768768"/>
      </c:barChart>
      <c:catAx>
        <c:axId val="7876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768768"/>
        <c:crosses val="autoZero"/>
        <c:auto val="1"/>
        <c:lblAlgn val="ctr"/>
        <c:lblOffset val="100"/>
        <c:noMultiLvlLbl val="0"/>
      </c:catAx>
      <c:valAx>
        <c:axId val="787687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7672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que receberam orientação sobre higiene bucal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181114.xls]Indicadores'!$R$54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dados HAS e DM final em 181114.xls]Indicadores'!$S$53:$U$53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181114.xls]Indicadores'!$S$54:$U$54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115776"/>
        <c:axId val="79117312"/>
      </c:barChart>
      <c:catAx>
        <c:axId val="7911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117312"/>
        <c:crosses val="autoZero"/>
        <c:auto val="1"/>
        <c:lblAlgn val="ctr"/>
        <c:lblOffset val="100"/>
        <c:noMultiLvlLbl val="0"/>
      </c:catAx>
      <c:valAx>
        <c:axId val="791173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1157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'[planilha coleta dados HAS e DM final em 181114.xls]Indicadores'!$D$9:$F$9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898752"/>
        <c:axId val="65921024"/>
      </c:barChart>
      <c:catAx>
        <c:axId val="6589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921024"/>
        <c:crosses val="autoZero"/>
        <c:auto val="1"/>
        <c:lblAlgn val="ctr"/>
        <c:lblOffset val="100"/>
        <c:noMultiLvlLbl val="0"/>
      </c:catAx>
      <c:valAx>
        <c:axId val="659210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8987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dados HAS e DM final em 181114.xls]Indicadores'!$S$9:$U$9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181114.xls]Indicadores'!$S$10:$U$10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480000"/>
        <c:axId val="66481536"/>
      </c:barChart>
      <c:catAx>
        <c:axId val="6648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481536"/>
        <c:crosses val="autoZero"/>
        <c:auto val="1"/>
        <c:lblAlgn val="ctr"/>
        <c:lblOffset val="100"/>
        <c:noMultiLvlLbl val="0"/>
      </c:catAx>
      <c:valAx>
        <c:axId val="664815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4800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os exames complementares em dia de acordo com o protocolo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dados HAS e DM final em 181114.xls]Indicadores'!$D$14:$F$14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181114.xls]Indicadores'!$D$15:$F$15</c:f>
              <c:numCache>
                <c:formatCode>0.0%</c:formatCode>
                <c:ptCount val="3"/>
                <c:pt idx="0">
                  <c:v>0.95454545454545614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387392"/>
        <c:axId val="69388928"/>
      </c:barChart>
      <c:catAx>
        <c:axId val="6938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388928"/>
        <c:crosses val="autoZero"/>
        <c:auto val="1"/>
        <c:lblAlgn val="ctr"/>
        <c:lblOffset val="100"/>
        <c:noMultiLvlLbl val="0"/>
      </c:catAx>
      <c:valAx>
        <c:axId val="693889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3873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dados HAS e DM final em 181114.xls]Indicadores'!$S$14:$U$14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181114.xls]Indicadores'!$S$15:$U$15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849920"/>
        <c:axId val="76851456"/>
      </c:barChart>
      <c:catAx>
        <c:axId val="7684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851456"/>
        <c:crosses val="autoZero"/>
        <c:auto val="1"/>
        <c:lblAlgn val="ctr"/>
        <c:lblOffset val="100"/>
        <c:noMultiLvlLbl val="0"/>
      </c:catAx>
      <c:valAx>
        <c:axId val="768514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8499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'[planilha coleta dados HAS e DM final em 181114.xls]Indicadores'!$D$20:$F$20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181114.xls]Indicadores'!$D$21:$F$21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16224"/>
        <c:axId val="76917760"/>
      </c:barChart>
      <c:catAx>
        <c:axId val="7691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917760"/>
        <c:crosses val="autoZero"/>
        <c:auto val="1"/>
        <c:lblAlgn val="ctr"/>
        <c:lblOffset val="100"/>
        <c:noMultiLvlLbl val="0"/>
      </c:catAx>
      <c:valAx>
        <c:axId val="769177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9162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dados HAS e DM final em 181114.xls]Indicadores'!$S$20:$U$20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181114.xls]Indicadores'!$S$21:$U$21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240192"/>
        <c:axId val="77241728"/>
      </c:barChart>
      <c:catAx>
        <c:axId val="7724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241728"/>
        <c:crosses val="autoZero"/>
        <c:auto val="1"/>
        <c:lblAlgn val="ctr"/>
        <c:lblOffset val="100"/>
        <c:noMultiLvlLbl val="0"/>
      </c:catAx>
      <c:valAx>
        <c:axId val="772417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2401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dados HAS e DM final em 181114.xls]Indicadores'!$C$27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'[planilha coleta dados HAS e DM final em 181114.xls]Indicadores'!$D$26:$F$26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coleta dados HAS e DM final em 181114.xls]Indicadores'!$D$27:$F$27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315072"/>
        <c:axId val="77357824"/>
      </c:barChart>
      <c:catAx>
        <c:axId val="7731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357824"/>
        <c:crosses val="autoZero"/>
        <c:auto val="1"/>
        <c:lblAlgn val="ctr"/>
        <c:lblOffset val="100"/>
        <c:noMultiLvlLbl val="0"/>
      </c:catAx>
      <c:valAx>
        <c:axId val="773578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3150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B23A8-43B1-408E-8889-B73361C0DA98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C4FC2-10BB-441A-B7D2-68966A3E9A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75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Hipertensão Arterial Sistêmica é a mais frequente das doenças cardiovasculares, que atualmente são a maior causa de mortalidade da população adulta, independente do sexo.  </a:t>
            </a:r>
          </a:p>
          <a:p>
            <a:r>
              <a:rPr lang="pt-BR" dirty="0" smtClean="0"/>
              <a:t>É também o principal fator de risco para as complicações mais comuns como acidente vascular cerebral e infarto agudo do miocárdio, além da doença renal crônica terminal.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Diabetes Mellitus configura-se hoje como uma epidemia mundial, traduzindo-se em grande desafio para os sistemas de saúde de todo o mundo. O envelhecimento da população, a urbanização crescente e a adoção de estilos de vida pouco saudáveis como sedentarismo, dieta inadequada e obesidade são os grandes responsáveis pelo aumento da incidência e prevalência do diabetes em todo o mundo.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85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403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935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461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547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45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806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106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296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77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medicos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 do Programa de Valorização dos Profissionais da Atenção Básica (PROVAB), 1 do Programa Mais Médicos e 2 clínicos gerais concursados, 1 pediatra e 1 ginecologista).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10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587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125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177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Explicar</a:t>
            </a:r>
            <a:r>
              <a:rPr lang="pt-BR" baseline="0" dirty="0" smtClean="0"/>
              <a:t> na fala como aconteciam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89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121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589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61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13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421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4FC2-10BB-441A-B7D2-68966A3E9A3E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52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A203-6F78-4AFC-9479-877025F08BDC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05FA6E4-720D-483F-9A39-914CA6CE30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A203-6F78-4AFC-9479-877025F08BDC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A6E4-720D-483F-9A39-914CA6CE30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A203-6F78-4AFC-9479-877025F08BDC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A6E4-720D-483F-9A39-914CA6CE30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A203-6F78-4AFC-9479-877025F08BDC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A6E4-720D-483F-9A39-914CA6CE30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A203-6F78-4AFC-9479-877025F08BDC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5FA6E4-720D-483F-9A39-914CA6CE30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A203-6F78-4AFC-9479-877025F08BDC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A6E4-720D-483F-9A39-914CA6CE30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A203-6F78-4AFC-9479-877025F08BDC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A6E4-720D-483F-9A39-914CA6CE30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A203-6F78-4AFC-9479-877025F08BDC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A6E4-720D-483F-9A39-914CA6CE30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A203-6F78-4AFC-9479-877025F08BDC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A6E4-720D-483F-9A39-914CA6CE30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A203-6F78-4AFC-9479-877025F08BDC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A6E4-720D-483F-9A39-914CA6CE30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A203-6F78-4AFC-9479-877025F08BDC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5FA6E4-720D-483F-9A39-914CA6CE30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9AA203-6F78-4AFC-9479-877025F08BDC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05FA6E4-720D-483F-9A39-914CA6CE30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187116"/>
            <a:ext cx="8784976" cy="2322847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Qualificação </a:t>
            </a:r>
            <a:r>
              <a:rPr lang="pt-BR" sz="2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Atenção à Saúde dos adultos com Hipertensão Arterial Sistêmica e/ou Diabetes Mellitus na UBS Centro de Saúde, Agudo/RS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331640" y="49167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331640" y="3789040"/>
            <a:ext cx="6400800" cy="1452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Marílio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José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Flach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Denise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Bermudez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Pereira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 smtClean="0">
              <a:latin typeface="+mj-lt"/>
            </a:endParaRPr>
          </a:p>
          <a:p>
            <a:pPr algn="ctr"/>
            <a:r>
              <a:rPr lang="pt-BR" sz="2000" dirty="0" smtClean="0">
                <a:latin typeface="+mj-lt"/>
              </a:rPr>
              <a:t>Pelotas, 2015</a:t>
            </a:r>
            <a:endParaRPr lang="pt-BR" sz="2000" dirty="0">
              <a:latin typeface="+mj-lt"/>
            </a:endParaRPr>
          </a:p>
          <a:p>
            <a:pPr algn="ctr"/>
            <a:endParaRPr lang="pt-BR" sz="2400" dirty="0">
              <a:latin typeface="+mj-lt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279650" y="2224088"/>
            <a:ext cx="1301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40360" y="95297"/>
            <a:ext cx="684076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Universidade Aberta do SUS – UNASUS</a:t>
            </a:r>
          </a:p>
          <a:p>
            <a:pPr algn="ctr"/>
            <a:r>
              <a:rPr lang="pt-BR" sz="1600" b="1" dirty="0"/>
              <a:t>Universidade Federal de Pelotas</a:t>
            </a:r>
          </a:p>
          <a:p>
            <a:pPr algn="ctr"/>
            <a:r>
              <a:rPr lang="pt-BR" sz="1600" b="1" dirty="0"/>
              <a:t>Especialização em Saúde da Família</a:t>
            </a:r>
          </a:p>
          <a:p>
            <a:pPr algn="ctr"/>
            <a:r>
              <a:rPr lang="pt-BR" sz="1600" b="1" dirty="0"/>
              <a:t>Modalidade a Distância</a:t>
            </a:r>
          </a:p>
          <a:p>
            <a:pPr algn="ctr"/>
            <a:r>
              <a:rPr lang="pt-BR" sz="1600" b="1" dirty="0"/>
              <a:t>Turma 6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C:\Users\Estagiario5\Desktop\ESF-Ufpel-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793060"/>
            <a:ext cx="3517461" cy="952381"/>
          </a:xfrm>
          <a:prstGeom prst="rect">
            <a:avLst/>
          </a:prstGeom>
          <a:noFill/>
        </p:spPr>
      </p:pic>
      <p:sp>
        <p:nvSpPr>
          <p:cNvPr id="1029" name="AutoShape 5" descr="data:image/jpeg;base64,/9j/4AAQSkZJRgABAQAAAQABAAD/2wCEAAkGBxQSEhUUERQWFhQUFxgQFxYXFBgWFhYYGBYYFhcZGBcYHCggGBwoHBQXITEhJSkrLi4uGB8zODMsNygtLi4BCgoKDg0OGxAQGiwkICQvLC4vLCwsLCwsLCwsLCwsLCwsLCwsLCwsLCwsLCwsLCwsLCwsLCwsLCwsLCwsLCwsLP/AABEIAKcBLwMBEQACEQEDEQH/xAAcAAEAAgIDAQAAAAAAAAAAAAAABgcEBQECAwj/xABMEAABAwIDAwcGCwUGBQUAAAABAAIDBBESITEFBlEHEyJBYXGBMnKRobHRFCMzNUJSVHOSk7I0YsHD0hUWF1ODolVkgrPTJCVj4fD/xAAbAQEAAwEBAQEAAAAAAAAAAAAABAUGAwIBB//EADcRAAIBAgMFBQcEAQUBAAAAAAABAgMEBREhEhMxQVEyM3GBsQYVIkJSYZEUNKHB4SNTctHwYv/aAAwDAQACEQMRAD8AvFAEAQBAEAQBAEAQBAEAQEJ5XHkUTSCQRMyxBsRk7rCm2GTq5PoQ755Us/uRDcffuWGVkVS8yQvIZicbujJyBxalt7XB71Nu7KLjtQWTRDtbySkozejLkCpS4OUAQHBQED2hypU0cjmMjlkDThxtwhpI1w3NyO1T6eH1JRzbSIM7+nF5ZGN/i1B9nm9LPevfuyfVHn3hDozbbt8oNPVyiEMfG93k48JDiMyAWk524rjXsp0o7T1OtG8hUlsriS9QyWcoAgPCtqmxRvkkNmMaXuPAAXK+xi5PJHyUklmyi95d9Kire6z3RQ3s2Nji3LqxkZudx6lfULOFNLNZso611Oo3loi39yPm+l+5Z+kKmue+l4lxQ7uPgbxcTqEAQBAEAQBAEAQBAEAQBAEAQBAEAQBAEAQBAEBB+V/9hH3zPY5TsP77yIV93XmUs/Q9yvClPpmgN4oydSxp/wBoWWl2maaPBGQvh9CA6S6HuPsRcT4+B8xNWqXBGZZygN3uR84Uv3o9hUe67mXgd7XvYn0Is6aAIAgIzykOI2bUW4NHgXtBUmzX+tEj3XdSKGWiM+fQe4/zfS/cs/SFmrnvpeJorfu4m8XE7BAEAQBAEAQBAEAQBAEAQBAEAQBAEAQBAEAQBAQflf8A2EffM9jlOw/vvIhX3deZSz9D3K9KXmfTGz/ko/Mb+kLKy4s00eCMhfD6EB1l0PcfYi4nx8D5obRyf5cn4He5ahTj1M3sS6HPwOT/AC5PwO9ybyPUbEuhutyqZ4r6YljwBKLkscAMj1kLhdTi6UkmSLaDVWOaL+WeL0XQC6AjPKV821Hcz/uNUmz76JGu+5kUOtEUJ9B7j/N9L9yz9IWaue9l4mht+7ibxcTsEAQBAEAQBAEAQBAEAQBAEAQBAEAQBAEAQBAEBB+V/wDYR98z2OU7D++8iFfd0Us/Q9yvCl5n0xs/5KPzG/pCy0uLNLHgisd5OUOrgqpoWCLBG8sbdhJtYanErShY06lNSbepW1rycJuK5Gu/xRrfqw/gd/Uuvu2n1Zy94VOiH+KNb9WH8Dv6k920+rHvCp0RNdmb1SV9KXURjZVxi74ZBiDvNNxkep3HIqBUt1RqZVOz1J1OvvYZw49CFy8pVe1xY5kQeDgLTE7EHaWti1U5WFFraTeRCd5WT2ctScQSbUdSGUmEVHlthMZ8m3kk4snnXh1HsgNUN5lrs9Sct/u8+fQg0nKbXNJDmxAgkEGJwIIyIIxZFWCw+i1mmyA76qnkzr/ihW8Ifyz/AFL77updWfP19UmXJ9vo+tc+KZrRIxvOBzLhrm3sbg6EXHfdQbu0VFKUXoyba3Lq5prU2PKV821Hcz/uNXOz76J0u+5kUOtEUJ9B7j/N9L9yz9IWaue+l4mht+7ibxcTsEAQBAEAQBAEAQBAEAQBAEAQBAEAQBAEAQBAEBpN7dgCugELpDGMYkxBoOl8rE9q7UKzpT2kszjXpKpHZbIa7kkj+1O/Lb/UpvvKb+VEL9BT+osinjwta3XCA2/cLKsbzeZZLRZFAb7/ADhVfen2BaK07mJQ3XeyNIpBHC+gydnV8lPI2WFxa9uYI9YI6weC8VKcakdmS0PdOpKD2ost7dOto9oyNqXRNbWRNs5t+4CQD6XAO1F7cFSXEKtBbGfwsuKE6dZ7eXxImr3gAkkAAXJOQAGpJUIllMcpckc0rZ4mBoPRLrOxSi3RkcLWY04SGk5vFzoArqwbinBsqL5JtSRClYEAnfI5+2SfcH9bFX4l3a8Sfh3ePwLR3j2SKunkgLiwPsMQFyLODtPBVNKo6c1Jci0qwU4OLIN/hLH9qd+W3+pT/eU/pRB/QU/qJ9sTZ4p4IoQ7EImNjxEWvYWvbqVfUm5zcnzJ8I7MUjOXg9hAEAQBAEAQBAEAQBAEAQBAEAQBAEAQBAEAQBARvf4H4LcdT2n+H8VOw7LfrNdSpxnP9K2uqK3dI76x9JWg3cOiMfvZ9WXFs2TFDG4dbGn/AGhZSosptH6BQltUov7Ionf6FzNoVGIEYn4xfraQLEcR7ir6zadGORT3aaqyzI/dSiKLoBdAZFBXPgkbLE8tew3BHsI6xxC8TpxnHZktD3CpKEtqLLd2Vt1m1qfm8QjqGdJ8RzY+2QdhyMjOvDcC9g7LWjq0Xbzz5cmXNOqriGXPoVlvLtGSSV0b2ujEbj8W89PF1vkP0nnjoBYNyVtbUoxjtLVvmVlxUk5bL0yNPdSSMTvkcP8A6yT7g/rYq7Eu7XiWGH94/AsffaXDRycSWtH4goFhHarxTO2LT2LWTX29SsjK76x9JWj3cOiMVvZ/U/yW1u80imgB15tn6QsvcZb2WXVm9sk1bwz6I2K4koIAgCAIAgCAIAgCAIAgCAIAgCAIAgCAIAgCAIDV7zUvO0srRrhxDvacQ9ikWs9itGX3IeIUt7bTj9vTUqULUmBLO3IrOcpWjrjJiPhmPUQs1iFPYrv76m2wisqlslzWhtazZ0M1ueiZJbTGxrrd1wosZyjweRZShGXFGN/d2k+zQ/lM9y9b6p9T/J53UOiOH7vUgBPwaDLP5JnuRVqn1P8AJ8dKH0orAb9Un/C4fSz/AMatFZVf9z/35K39XS+g5/v1Sf8AC4fSz/xp+iq/7n/vyP1lL6DZbt75U8tVDHHs+KJz34BI0tu24OYswH1rlXtKkabbnnkdaN1CU0lDIsOq2PBK7FLDE92mJ0bXGw0zIVfGpOKyTZPdOLebR4/3dpPs0H5TPcvu+qfU/wAnzdQ6I96PZUERxRQxscRhuxjWm2trgaZLzKpOXabPsacY8ERjlGrLNjiHWTIe4ZN9ZPoVnhVPObmUOP1soRpLnr+CEwRF7msGriGjxNv4q5nLZi5dDM0obc1Hqy5oI8LQ0aNAb6BZZJvN5n6LCOzFLoei+HoIAgCAIAgCAIAgCAIAgCAIAgCAIAgCAIAgCAIDhwQ+NZlRbe2fzE74+oHE3tac2+7wWpta29pKX5MFf2+4ryhy5eBsNzNrcxNhebMls08A76J/h4qPiFvvKe1HiiXg92qNbZk9JepZoWeNmcoDpLoe4+xFxPj4HzE1apcDM8zlAbvcj5wpfvR7CuF13Mjva97E+hFnDQBAec0oa0ucbBoLiToANV9SbeSPMpKKcmVLt3aJqJnyHQnC0cGjT3+K1FrR3VNR/PiYO+uXcVnPly8DZ7i7P5yoxkdGIYv+o3DR7T4KNiVbYp7C4v0J2CW+8rbx8I+pZQWfNgcoAgCAIAgCAIAgCAIAgCAIAgCAIAgCAIAgCAIAgOCgIzvtsYzRiRgvJH1dbmdY7xr6eKn4fc7qey+DKfF7Hf09uPaj/KK4WhMaT/c/eQSAQzHpjJjj9McCfre1UN9ZOm9uHD0NbhWJqqlSqv4uT6/5Jcq0vTh4uCOOSHxnz3tDdWrhe5hp5XYSQHMjc9rh1EFoK0VO6pSintZFBO3qRbWRjf2FVfZp/wAmT+ldN/T+pHjc1PpZItwt2ak1kUj4XxxxO5xzpGFmgNgA7Mkk9SiXlzT3binm2SbShPeKTWWRdipC6OCUPmZX++O8fO/Ewn4sHpuH0yOofuj1q7sLPZ/1J8eSMri2Jbz/AEab05vr9iLRRlxDWi7nGwHEnRWkpKKbfBFFCDnJRitWWtu5soU0LWfSPSeeLjr4DTwWYuq7rVHL8G7sbVW1FQ58/E2gUcmnKAIAgCAIAgCAIAgCAIAgCAIAgCAIAgCAIAgCAIAgOCgIBvhu0WEzQjoHN7QPJPW4D6vs9l1Y3qa3dR+DMtiuFuLdaktOa/siStsszPptPNEt2Fvm6OzKi726B4zeO8fS79e9VVzhqb2qen2NBZY3KHwV9V15k1odoxTC8T2uHYcx3jUKnnSnB5SWRo6VxSqrOEkzKXg7BAEBrtp7bhgHxjxf6ozcfALtSt6lV/CiLcXtGgs5y8uZBNv70yVF2M+Li4X6TvOPDsHrV3bWEaXxS1f8Iy99i9Sv8EPhj/LI+B1DuU9vJZsqEm3kiwdz92+atNMPjCOi36gPH94+pUF9eb34IcPU1uFYZuFvanaf8f5JWFXF4coAgCAIAgCAIAgCAIAgCAIAgCAIAgCAIAgCAIAgCAIAgOCEBD94NzQ8l9NZrtTHo0+b9U9mncrS1xFw+GpquvMoL/Bo1Ht0dH05f4IRVUz43YZGlrh1EW9HEdyuadSNRZxeZmatGdJ7M1kebHlpu0kEaEGx9IXqUVJaniM5QecXkbOn3jqmaTOI/es79Quo0rGhL5SbDFLqHCZkne+q/wAwfgb7lz920OjO3vq66r8GFVbdqZPKmfbgDhH+2y6ws6MdVEj1MRuanGb9DXlSUsuBDbbebMvZ2zZZ3YYmF3E6NHe7QLjWuKdJZyZIt7OrcPKmvPkT/d3dZlPZ77Pl426LfNHHt9iorq9lW0WiNXYYVC2+KWsvTwJFZQi2OUAQBAEAQBAEAQBAEAQBAEAQBAEAQBAEAQBAEAQBAEAQBAEBwgMesoo5RhlY144EX9HBeoVJQecXkcqtGFVZTWZHK3caF2cT3R9h6bfXn61Pp4nVjpJJlRWwKjPWDcf5RqJdxJh5Mkbu/E3+BUuOKw5xZXzwCquzJM8BuTU//H+M+5e/elHozn7hueq/P+DKg3DlPlysaOwFx9dlzlisflidoez9R9qaRuqDcqnZm/FIf3jZv4R/FQ6uI1p6LTwLKhgtvT1lnJ/ckUMDWANY0NaNAAAB4BQZScnmy2jCMVlFZHey+Ho5QBAEAQBAEAQBAEAQBAEAQBAEAQBAEAQBAEAQBAEAQBAEAQBAEAQBAEAQBAcWQHKAIAgCAIAgCAIAgCAIAgCAIAgCAIAgCAIDwqKyOO2N7W30xOAv6V6jCUuCzPE6kIdppHqx4IuDcHrGi8tZaM9KSazR2Q+nF0B4S10bThc9oJ6i4A+helCTWaTyOcq1OLyclmezngC5yC8rU9tpLNmM3acJNhKwnS2Me9dHSmtdl/g5fqKWeW0vyZV1zOwugPGorI2eW9rfOcB7V6jCUuCOc6sIdppHsCvJ0OUB5TVDWC73Bo4kgD1r7GLlokeZTjBZyeR1p6tknkPa62uEg+xfZQlHtLI+Qqwn2Wme68nsIDi6A856hrBie5rRxcQB6SvqTeiPjaXEwv7fpftEP5rfevW6n9LPO8h1H9v0v2iH81vvTdT6MbyHU2N14PZrv7fpftEP5rfeve6n9LPG8h1Mmj2hFLfmpGPw2vgcHWvpexy0K+SjKPFH1ST4MyV5PRhS7Xga/A6aMPuG4S9odc6C173zC9KEms0jy5xWmZmXXk9HlU1bIxeR7WDi5waPWvqTfBHxyS4mH/b9L9oh/Nb7163U+jPO8h1OzNu0xIAqIiSbACRtyToBmm7n0Y3kepsF4PYQBAEAQBAEAQBAQTlJ8uDzX+1quMK+byMx7Q8YeZzyc1LsUsd+hYPA4G9jbvTFacVsyXE9YBWk3Km3pxJyqc0pibXqDHBK9urWOcO8NJC6UYKdSMXzZwuajp0ZTXFJv+CpKVxMrC43Je0knUnEMytPUilSklwyfoYSjOU68ZSeua9Sbco1Q4RxMBs17nFw44QLA9map8LgnOUnyNHj1WUaUYrnxIJguCbZCwPZe9vYVeNrPJmWSeWaLA3C2qZIzE83dHm2+pYfccvEKhxK3UJ7a4P1Nbgt26tN05PWPoSpxyVcXTeSzKZrql0r3PebucSfcB2BaylBU6ajHofn1etKrVcpPiy5YtB3D2LKPifoEOyjsvh6Kp3p2iZ6h5vdjDgZwAGRI7zdaSyoqlSXV6mHxS6davLJ6LRGFs2sdBK2RtwWnMaXH0mld61KNWDiyNbV529VTXLiXDFIHAEZggEdxzCyjWTyZ+gRkpJNHdD6azePa7aSnkncL4Bk36zjk1viSF0pU3Umormc6tRU4OTKA2ztaWqkMlQ8vcTkPotHBjfohaKlRhTWUUUFSrKo85MkO7HJ/NWQiYSMjY4kMxNLi6xIJsLWFwVGr30aUtlLMkUbOVSO1nkbhvJLLf8AaY/ynf1KO8STWWz/ACd1hzTz2i1cNm24C3qVVzLPkfM0o6Tu8+1amHZRmp9pll8iYzq/9H+aqvE/l8/6LLDfm8v7LRVUWhRu9o/95f8Afw/y1fW/7VeDKSv+580Wtvlt8UVM6WwLyRHG06F50v2AAk9yp7ejvZqJaV6u6g5FC7RrpJ3mSd5e89bursA0aOwLQ06cYLKKKKdSU3nJks2Dybz1MLZjIyMSDE1paXOLToTYi1+Ch1sQjCbilnkS6VjKcdpvI3FByVyxyxvNRGQx7JLc27PC4Ot5XYuE8RU4uOzxO0MPcZJ58C0wqsswgCAIAgCAIAgCAgnKT5cPmv8Aa1XOE/N5GZ9oeMPM8uTj5aXzB+pe8W7EfE5+z/eT8ET9URqjX7xfss/3T/0lSLbvo+KIl9+2qf8AF+hVFF8pH57f1Baar3cvBmFtu9j4r1Jlyk6Qd7/Y1VGFdqRovaHsw8zVboUAnbUxn6UbbHg4OJafSFJv6rpShNcmQsJoKvCrTfNL8ms2TWupahrzkWOLHjs8lw//AHWApNemq9LJeKIVrWlaXCb5PJlsh4c24NwRcHiCMlmMsnkzdNpwzXQpZ3Wtb8vkfnb7fmXXHoO4exZJ8T9Fh2Ua/eOu5inkePKthb5zsh7b+C7W1LeVVEi31fcUJT/HiVtu7Qc9URs6r4nea3M+7xWgu6u7otmPw6hv7iMfNmTvjRc1VPsOjJaUeOvrBXPD6u3RS5o7YxQ3Vy2uD1/7JjuNXc5TBpPSiPNnu1b6jbwVTiFLd1nlz1NDg9fe26T4x0/6JCoRakL5W4XOoCW6MlY93dm32uCm2DSrLMh3ybpaFKq+KQmO6W/8lHGIXRiWJpJbnhe0E3IBzBFycj6VAuLFVXtJ5Mm2946a2Ws0WLsDfykqnBjXGOR2QZIMJJ4NcCWk9l7qsrWdWlq1p9ixpXdOpouJJ36HuUZcSQz5kl8p3efatTHsozcu0yy+RPWr/wBH+YqvE/l8/wCixw35vL+y0lVFoUZvZ88v+/h9kavbf9qvB/2Ulf8Ac+aJfyzwuNPA4eS2Uh3ZiYbewjxUPDWt419iXiCe7T+5UiuioJ1uvykSU0bIZohJGwYGuacLw0aA3ydbTqVbXw9Tk5ReWZYUL1wioyRYWwN9KWrIZG8tkOkcgwuPd1O8Cq6ra1KWrWhPpXNOpwZIgo5IOUAQBAEAQBAEAQEE5SfLh81/tarjCfm8jM+0PGHmeXJx8tL5g/UveLdiJz9n+8n4In6pDVGv3i/ZZ/un/pK7W3fR8URL79tU/wCL9CqKL5SPz2/qC09Xu5eDMLbd7HxXqTLlK0g73+xqqMJ7UjRe0HZh5mPyb/KTeY39RXTFuEfM5ez/AG5+CPDf3ZnNzCVo6MuvY8a+kW9BXvDK+1B03xXocsctdiqqq4S4+Jutxdp85AYnHpRZDtYdPQbj0KHiFHYq7S4P1LHB7reUHTlxj6FeOV8uz5GUfb8y649B3D2LIPifosOyiD8otfd0cI+j8a7vNw31X9IVzhdLjU8jN4/caxorxf8AR35PKQASTOtn8U256si7129C84pUzagvE+4DRSUqr56I9+UKlDo2StsSx2E5/Rd/9geleMLqONRwfM7Y7SU6SqLivRmn3DrcFQYz5MrcP/UMx6sSl4nS2qW2uXoV2CV9ivu3wl6nrvFRVVPITG+Z0RN2kOc7D+67uXK1nb1IZTSTO9/Su6FTapybi+GWuRvN3q/4ZC+CqaS7CWuxNIEjDlfvzz8CoV3RjRmpU3p6Frh1zOvTcKyea+3ErzeHk5qYXE07efi1FiOcA4OabXPaL37FOo38JL49H/Byq2M4v4NUQ+pp3xuwyMcx31XNLT6Cp0ZxnwZDlGUXqsjzX3iedUXxuBth1VQsfIbyMxQvPWS3QntLSD6VnrqkqdVpcC+tqjqUk2UTL5Tu8+0rQR7KKKXaZZfInrV/6P8AMVXify+f9FlhvzeX9lpKqLQozez55f8Afw/y1fW37VeDKSv+580XNtbZsdTE+GUXY8WPEdYIPUQQCO5UcJuEtqPEuJwU4uLKb27yeVcDjzbOfj6nMtit+8zW/ddXdK/pyXxaMp6tlUi9NURSaFzHYXtc1w+i4Fp9BUyMlLWLzIkouPFZHVriCCCQQQQQbEEZgg9RX1pNZMJtPNH0HuZtY1VHFK7yyC1/nNJaT42v4rN3FLd1HE0FvU3lNSN2uJ2CAIAgCAIAgCAhHKRCfiX9XSZ4mxHsKt8KlrJGc9oIPZhI1u4NWGVBa425xmEecCCB7VIxOm5UlJciFgdWMK7i+aLHus+bA0291Y2OlkDjm9pjaOsl2WXcLlS7Km51o5ctSuxStGnbSzfFZIrjY8BkniaNS9voBufUCtBczUaUm+hj7Km53EIrqiWcpWkHe/2NVXhXakX3tD2YeZj8m/yk3mN/UV0xbhE5ez3bn4Ilm8GzvhED4+u2Jp4OGY93iqu2rbqopF7e26uKMofjxK02JXmnna83AF2PHYciPDXwWiuaSrU8l5GMs7h21bN/dM1zl2+XyIzy29OpdTTZtzoBf1LJNZs/RIvKKb6FQ7WrTPM+T67su7Ro9AC1NvT3VNRMFd1nXryn1ehkf3eqv8h/q965O9t/q/g7rDbxcIP8j+7tV/kP9XvRXtvyaHu28+h/kwYZXRvDhk5jgfFp09SkSiqkMuTRDpzlRqKXNMuKknEjGvbo8Bw8RdZSUXGTi+R+hU5qcFJcz1Xk9hfAa7eCjhlp5G1AaYwxziXfRsL4geojW66UpSjJOJzqxjKLUj5xWnRnGXPyR0pbQlx0llc4dwAZf0tKo8QknWy6F1Yxypa8ypNsUboZ5YnixZI5vhc2PcRY+KuKM1OmmuhU1Y7M2mTLkk2xHDNLFK4N58MwOJsMTC7ok9ROPLuULEaUpRUkuBMw+pGLafMtupqWRsL5HBrGi5c4gADvKpoxbeSRbOSSzZSPOfD9rh0QOGSdrxl9COxLjwyZfxCvstzbZS6epS5764zj1L0VCXYXwGg34pIX0U5nAs1jnNcdWvA6JaeN7DtvZSLaU1UWycLiMXTe0fP4WjM+XpyXQFmzosQtjL5B5rnmx8Rn4qgvpKVZ5F7ZxaorMliiEoIAgCAIAgCAIDC2xs5tRE6N+hzB62kaELrRqypTU4ke6t43FN05cysdq7Dmp3dNpLQbiRoJb2G48k960NG7pVlx8mYy5w+vbS1Wa6o7RbzVTRYTut2hrj6SLr47Kg3nsn2OKXaWSmzHLp6p/wBOV+ml7ejJo9C6Lc0I8kjk/wBRdy1zkyc7p7tGn+MlsZSLADMMB1z6yVTXt5vvhjw9TTYZhn6b/Un2vQx+UGlfIIebY59i++FpdbJtr20XvDKkISltNI445RnUjDYi34HruPsaSAPklGF0lmhp1AFzc8Cb6di84hcxqtRjwR0weynbxc6mjfIlSri7K/3v3dkEplhYXMf0iGi5a7ryHUdfEq7sbyGxsTeTRlcWw2pvHVpLNPj4mp2Xu7PM8NMb2Nv0nOaWgDr11KlV72lCGjzf2INrhterUScWlzb0J5vXK9tM5sTXOc+0YDWlxAOpy7AVR2kYustp6GoxGU4WzVNNt6aEL3b2LI+oj5yJ7WNOMlzHNHRzAuRxsri8uoKk9mSbemhm8OsasriLnFpLXVPkWcs8bQICtN6tjSNqXmON7mPtIC1jiATqMhxv6VoLK5g6KUpJNaasx2KWNRXDcItp66IlO473in5uRj2mNxAxNLbtOYtcZ2JIVZfqO92otPPoXmEOpuNiommup775ulFFMYMfO4Rh5u+O+IeTbPRR7fZ3i2uBPr7W7ezxKi5/a3/Pfhl9yudm1/8Akqdq5+541cW05m4JWVj2nPC5kpB7xbNeo/poPOOWZ5kriSyaZs92+TqpneDUNMEQN3YvlHDg1vV3nTtXKvfwivg1f8HWjZSk856IuWjpWxMbHG0NYxoY0DQACwVLKTk82XCSSyRFt+NyW13xkZEdQ0YQ4+S8DRr7adhHrUq1u3R0fAi3Fqquq4lWV+51bCSHU0ju2NvONPcW/wAQreF3Sl835KqdrVhy/B60O6VfUWbzMobxlJYxvg7P0BeZ3VCGuaz+x7jb1p8nl9y1NytzWUDS5xxzvFnP0DR9Vg4X69T6lU3N06z+yLO3to0l9zvyhunFGfgvOc7jZbmg4vtfPyc7LzaKDqrb4Hq52lTexxKt5/a3/Pfhl9yttm1+xV7Vz9/wY9ZS7SnAbNHVyAG4DmSkX42IsvUJW8NYtI8SVeekkze7r8m80rw6rBihGZZf4x/ZYeQO29+zrXC4xCKWVPVkihYybznoi4YYw1oa0ANaA0AaADIAKmzz1LZLLQ7ofQgCAIAgCAIAgNcdoH4XzFhh5kz4uu/OBlu7NAcUu0MUtQxwAbBg6V9Q6PGSb6WQHWKrpJJMDXQPktiwgsc62t+3IhetqXU8OnB8kd46sMfMHmJsUTWuuH9JoLSXGRtrMGWWeYuvLeZ6SS4GU6rYMF3N+MNmZ+WSMQw8cgT4IfTHftiASc0ZWCS4bhxC+I6N7CeGqA9KjaMMbgySRjXOLQGucA4lxIbYHM3IPoQHR+1oRJzRlYJLhuG+dzmB2E8EB2hqHGaRh5vC1rHCz7yXdivjZbojo5G+efBAYFbvDEJI44nxve6ZsLmh1y0EHFp1iwyQGZV7Yp4nYJZo2OyOFzwDY5C/C/agPatro4QHSvawE4QXG1zwHE9gQGHsfa7Zo5JCWhjJHsDgeiWMt0iTogMig2pDPcQyNeW2JDTmAdDbgeKAypXhoLnGwaC4ngBmSgNbu7tX4TFjLcDg4tcy+bfpMv3scx3igPDZO8cUlmyPjZKZJIgzHmcEj2N16yGg27ckBn1+1IYLc9I1mK5AccyBqbcBxQHeaviYwPfIxrHC4cXANItiyOhyBKAwq7eKniMWKRtpuk12IYQ3CXYyb+SbWvxIQGTW7Xghw87KxmIYm4nAXHEDhnqgMyN4cA5pBBFwQbgg6EEahAYlftSGCwlkYwuBIDnWJtqba27UBj7N2w11LHUTFkYexr3EmzQXaAE9qAzKGujmaXRPa8A4SWm9jwPA9hQGJt/aRgY0sDS6SRsLS84WNLr9J5HVl4kgdaA9aV87WvM/NGwu0x4hfI3xB2nVoUBgybbcNnirwNxmFs2C5w3IBtfW2aA9NrbRkbNFBCIw+Vr5MUhOEBmEYWhubnHFpcZAoDY0POYPjsGO5vgvhtfLys9EBkIAgCAIAgCAIAgI1tusbS1kdRNlC+F1NiAvhfjDxdozIIvmOCA67KnEza2oZ8lLlGTkXCOLATbUdK+ueSAx6aINg2XhAHSj0Ftad9/SgNns9gNXWgi4LYARxBY66AwN26J4mLJM20OKCI31EnSaT2tiwM8XIDUwGIPfS1E8rXmpc/mmtYWvxzc5G4PwEi/Rvd1xYoCSQsB2jKSBcU0NjbS8k1/YEBqpdosjrCymlJkkna2anczoE4QHyNeR0SGgHIkHDa2aA21M0msqwDYmGAA9vx1kBHdnbRjMVFTtB52CWITNtk0tuxxxaOu9w0vrmgO+9u1XF1VTufgPN4Y42xtcZg6Mkuc92Tc8QtkRhvndAbLa1YynmpZ5j8SInxYrE4XuDHNOEZ5tY4XH8UBhFjpqGrMYPSnfKB0QSzEyS2eVyzqPGxQGbu1UwTzmWOolme2LB02NYGtc4Ot0WNubt7etAZu9hL4207DZ1S8QXIuA2xfISLi/RaRa/WgMWgikp620r2PFUzVkZjAfCAB0S52rDr+4EBo4a2J8DqNmdS+qkNsNsJ+EukDy45ZMAORv1IDYbfnbBWGSaaSFksLWMcxrH3LHOL2kOY4jygchYoD3lp42x7ObHd0fPNLS8C5HNSuBItZAZO9VSyF9LLIbRsldiNr2xQvaMhmc7aIDF29tzDKxnOc1HJEHxuEQkfK5xIwdLJgAw6jPFqLIDa7pNtRU4OoiYD3gZoDWV20Y6WtldPf46KNsRAxXwF4cz93N7TnYG+uSAxGfF0NDLIOhTvY+UZGwwvjvb6WF7mnLhkgNnu7UNnqKioh+RcIogbWxvZjL3YTmMntFzwQGdvDXQRRf+qAMTzzZBbjBJBOYHcgNTuq8SGcU7nGks1sWMklslnc4G4ukGWLLA9d7IDUjazH0LaAX+FYW0hZbIObYE4/Jw2BOt0BIN6NoUbcMVbo4GRvRcbWyu1zM2nPUIDI3Tkc6nBLnuaXP5tzyC8xYjgxEam3HPjmgNwgCAI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5" name="Picture 11" descr="http://www.unasus.ufma.br/site/templates/unasus/img/logo_unas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88640"/>
            <a:ext cx="2524125" cy="1010483"/>
          </a:xfrm>
          <a:prstGeom prst="rect">
            <a:avLst/>
          </a:prstGeom>
          <a:noFill/>
        </p:spPr>
      </p:pic>
      <p:pic>
        <p:nvPicPr>
          <p:cNvPr id="1047" name="Picture 23" descr="http://blogdoenem.com.br/wp-content/uploads/sites/2/2013/11/ufpel.gif?d574a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9189" y="160338"/>
            <a:ext cx="1214512" cy="1224136"/>
          </a:xfrm>
          <a:prstGeom prst="rect">
            <a:avLst/>
          </a:prstGeom>
          <a:noFill/>
        </p:spPr>
      </p:pic>
      <p:pic>
        <p:nvPicPr>
          <p:cNvPr id="1049" name="Picture 25" descr="http://fgm-go.org.br/wp-content/uploads/2014/02/Provab_Horiz_S_Conceit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5858511"/>
            <a:ext cx="3586941" cy="821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070992"/>
          </a:xfrm>
        </p:spPr>
        <p:txBody>
          <a:bodyPr/>
          <a:lstStyle/>
          <a:p>
            <a:pPr algn="ctr"/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74848" y="2060848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Organização e Gestão do Serviço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47549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Ações propostas e desenvolvidas de acordo com os eixos pedagógicos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2564904"/>
            <a:ext cx="8229600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Garantir o registro dos hipertensos cadastrados no Programa.  Melhorar o acolhimento para os pacientes portadores de HAS. Garantir material adequado para a tomada da medida da pressão arterial (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esfigmomanômetro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, manguitos, fita métrica) na unidade de saúde.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Garantir o registro dos hipertensos cadastrados no Programa.  Melhorar o acolhimento para os pacientes portadores de HAS. Garantir material adequado para a tomada da medida da pressão arterial (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esfigmomanômetro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, manguitos, fita métrica) na unidade de saúde.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Garantir o registro dos hipertensos cadastrados no Programa.  Melhorar o acolhimento para os pacientes portadores de HAS. Garantir material adequado para a tomada da medida da pressão arterial (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esfigmomanômetro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, manguitos, fita métrica) na unidade de saúde. </a:t>
            </a:r>
          </a:p>
          <a:p>
            <a:endParaRPr lang="pt-BR" sz="1800" dirty="0" smtClean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67408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070992"/>
          </a:xfrm>
        </p:spPr>
        <p:txBody>
          <a:bodyPr/>
          <a:lstStyle/>
          <a:p>
            <a:pPr algn="ctr"/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74848" y="2060848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Organização e Gestão do Serviço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47549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Ações propostas e desenvolvidas de acordo com os eixos pedagógicos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2564904"/>
            <a:ext cx="8229600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Garantir a solicitação dos exames complementares.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Estabelecer sistemas de alerta para os exames complementares preconizados.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Realizar controle de estoque (incluindo validade) de medicamentos. Manter um registro das necessidades de medicamentos dos hipertensos e diabéticos cadastrados na unidade de saúde..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Organizar cadastro dos usuários com telefone de contato para buscar os faltosos.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Organizar a agenda para acolher os hipertensos e/ou diabéticos provenientes das buscas por contanto telefônico.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Manter as informações do SIAB atualizadas. Implantar planilha/registro específico de acompanhamento. </a:t>
            </a:r>
          </a:p>
        </p:txBody>
      </p:sp>
    </p:spTree>
    <p:extLst>
      <p:ext uri="{BB962C8B-B14F-4D97-AF65-F5344CB8AC3E}">
        <p14:creationId xmlns:p14="http://schemas.microsoft.com/office/powerpoint/2010/main" val="267408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070992"/>
          </a:xfrm>
        </p:spPr>
        <p:txBody>
          <a:bodyPr/>
          <a:lstStyle/>
          <a:p>
            <a:pPr algn="ctr"/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74848" y="2060848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Organização e Gestão do Serviço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47549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Ações propostas e desenvolvidas de acordo com os eixos pedagógicos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2708920"/>
            <a:ext cx="8229600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Pactuar com a equipe o registro das informações. 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Definir responsável pelo monitoramento registros.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Organizar um sistema de registro que viabilize situações de alerta quanto ao atraso na realização de consulta de acompanhamento, ao atraso na realização de exame complementar, a não realização de estratificação de risco, a não avaliação de comprometimento de órgãos alvo e ao estado de compensação da doença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Priorizar o atendimento dos pacientes avaliados como de alto risco.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Organizar a agenda para o atendimento desta demanda.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Organizar a agenda da atenção à saúde bucal de forma a possibilitar a atenção ao hipertenso e ao diabético. 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67408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070992"/>
          </a:xfrm>
        </p:spPr>
        <p:txBody>
          <a:bodyPr/>
          <a:lstStyle/>
          <a:p>
            <a:pPr algn="ctr"/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74848" y="2060848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Organização e Gestão do Serviço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47549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Ações propostas e desenvolvidas de acordo com os eixos pedagógicos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3140968"/>
            <a:ext cx="8424936" cy="223224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Estabelecer prioridades de atendimento considerando a classificação do risco odontológico.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Demandar junto ao gestor oferta de consultas com dentista para estes pacientes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Organizar práticas coletivas sobre alimentação saudável.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Organizar práticas coletivas para orientação de atividade física</a:t>
            </a:r>
            <a:r>
              <a:rPr lang="pt-BR" sz="2000" b="1" dirty="0" smtClean="0"/>
              <a:t>. </a:t>
            </a:r>
            <a:endParaRPr lang="pt-BR" sz="2000" dirty="0" smtClean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67408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070992"/>
          </a:xfrm>
        </p:spPr>
        <p:txBody>
          <a:bodyPr/>
          <a:lstStyle/>
          <a:p>
            <a:pPr algn="ctr"/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74848" y="2060848"/>
            <a:ext cx="8229600" cy="432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Engajamento Público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47549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Ações propostas e desenvolvidas de acordo com os eixos pedagógicos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2636912"/>
            <a:ext cx="8424936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Informar a comunidade sobre a existência do Programa de Atenção à Hipertensão Arterial e à Diabetes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Mellitus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da unidade de saúde.                                                                                                                                              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Informar a comunidade sobre a importância de medir a pressão arterial a partir dos 18 anos, pelo menos, anualmente.                                                                                                                                                                             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Orientar a comunidade sobre a importância do rastreamento para DM em adultos com pressão arterial sustentada maior que 135/80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mmHg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                                                                                  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Orientar a comunidade sobre os fatores de risco para o desenvolvimento de hipertensão e diabetes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Orientar os pacientes e a comunidade quanto aos riscos de doenças cardiovasculares e neurológicas decorrentes da hipertensão e/ou diabetes e sobre a importância de ter os pés, pulsos e sensibilidade de extremidades avaliadas periodicamente.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674082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070992"/>
          </a:xfrm>
        </p:spPr>
        <p:txBody>
          <a:bodyPr/>
          <a:lstStyle/>
          <a:p>
            <a:pPr algn="ctr"/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74848" y="2060848"/>
            <a:ext cx="8229600" cy="432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Engajamento Público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47549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Ações propostas e desenvolvidas de acordo com os eixos pedagógicos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2708920"/>
            <a:ext cx="8424936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Orientar os pacientes e a comunidade quanto à necessidade de realização de exames complementares. Orientar os pacientes e a comunidade quanto à periodicidade com que devem ser realizados exames complementares.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Orientar os pacientes e a comunidade quanto ao direito dos usuários de ter acesso aos medicamentos Farmácia Popular/Hiperdia e possíveis alternativas para obter este acesso.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Informar a comunidade sobre a importância de realização das consultas.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Ouvir a comunidade sobre estratégias para não ocorrer evasão dos portadores de hipertensão e/ou diabéticos (se houver número excessivo de faltosos).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Esclarecer aos portadores de hipertensão e/ou diabéticos e à comunidade sobre a periodicidade preconizada para a realização das consultas.</a:t>
            </a:r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267408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070992"/>
          </a:xfrm>
        </p:spPr>
        <p:txBody>
          <a:bodyPr/>
          <a:lstStyle/>
          <a:p>
            <a:pPr algn="ctr"/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8229600" cy="432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Engajamento Público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47549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Ações propostas e desenvolvidas de acordo com os eixos pedagógicos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2564904"/>
            <a:ext cx="8424936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Orientar os pacientes e a comunidade sobre seus direitos em relação à manutenção de seus registros de saúde e acesso a segunda via, se necessário.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Orientar os usuários quanto ao seu nível de risco e à importância do acompanhamento regular.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Esclarecer os pacientes e a comunidade quanto à importância do adequado controle de fatores de risco modificáveis (como alimentação).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Buscar parcerias na comunidade, reforçando a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inter-setorialidade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nas ações de promoção da saúde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Orientar hipertensos, diabéticos e seus familiares sobre a importância da alimentação saudável. Orientar hipertensos, diabéticos e a comunidade sobre a importância da prática de atividade física regular. Orientar os hipertensos e diabéticos tabagistas sobre a existência de tratamento para abandonar o tabagismo.</a:t>
            </a:r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2674082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2996952"/>
            <a:ext cx="8748464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os técnicos de enfermagem para o cadastramento de hipertensos de toda área de abrangência da unidade de saúde. 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a equipe da unidade de saúde para verificação da pressão arterial de forma criteriosa, incluindo uso adequado do manguito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os técnicos de enfermagem para o cadastramento de diabéticos de toda área de abrangência da unidade de saúde.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a equipe da unidade de saúde para realização do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hemoglicoteste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em adultos com pressão arterial sustentada maior que 135/80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mmHg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a equipe para a realização de exame clínico apropriado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a equipe para seguir o protocolo adotado na unidade de saúde para solicitação de exames complementares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998984"/>
          </a:xfrm>
        </p:spPr>
        <p:txBody>
          <a:bodyPr/>
          <a:lstStyle/>
          <a:p>
            <a:pPr algn="ctr"/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2348880"/>
            <a:ext cx="8229600" cy="432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Qualificação da Prática Clínica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1628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Ações propostas e desenvolvidas de acordo com os eixos pedagógicos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82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2996952"/>
            <a:ext cx="8424936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Realizar atualização do profissional no tratamento da hipertensão e diabetes.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a equipe para orientar os usuários sobre as alternativas para obter acesso a medicamentos da Farmácia Popular/Hiperdia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Treinar os técnicos de enfermagem para a orientação de hipertensos e/ou diabéticos quanto a realizar as consultas e sua periodicidade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Treinar a equipe no preenchimento de todos os registros necessário ao acompanhamento do hipertenso e/ou diabético.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a equipe da unidade de saúde para o registro adequado dos procedimentos clínicos em todas as consultas.</a:t>
            </a:r>
          </a:p>
          <a:p>
            <a:endParaRPr lang="pt-BR" sz="18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070992"/>
          </a:xfrm>
        </p:spPr>
        <p:txBody>
          <a:bodyPr/>
          <a:lstStyle/>
          <a:p>
            <a:pPr algn="ctr"/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8229600" cy="432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Qualificação da Prática Clínica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1628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Ações propostas e desenvolvidas de acordo com os eixos pedagógicos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82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070992"/>
          </a:xfrm>
        </p:spPr>
        <p:txBody>
          <a:bodyPr/>
          <a:lstStyle/>
          <a:p>
            <a:pPr algn="ctr"/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2348880"/>
            <a:ext cx="8229600" cy="432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Qualificação da Prática Clínica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7008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Ações propostas e desenvolvidas de acordo com os eixos pedagógicos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3068960"/>
            <a:ext cx="8424936" cy="338437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a equipe para realizar estratificação de risco segundo o escore de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Framingham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ou de lesões em órgãos alvo.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a equipe para a importância do registro desta avaliação.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a equipe quanto a estratégias para o controle de fatores de risco modificáveis.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a equipe para realizar estratificação de risco segundo o escore de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Framingham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ou de lesões em órgãos alvo, em especial a avaliação dos pés.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a equipe para a importância do registro desta avaliação.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a equipe quanto a estratégias para o controle de fatores de risco modificáveis.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67408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1126" y="54868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3215186"/>
            <a:ext cx="3960440" cy="6436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Arterial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Sistêmica</a:t>
            </a:r>
          </a:p>
          <a:p>
            <a:pPr marL="0" indent="0" algn="ctr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(HAS)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73795" y="2163527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Maior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causa de mortalidade da população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adulta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70075" y="1661908"/>
            <a:ext cx="5269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Doenças crônicas não transmissíveis</a:t>
            </a:r>
          </a:p>
        </p:txBody>
      </p:sp>
      <p:sp>
        <p:nvSpPr>
          <p:cNvPr id="6" name="Seta em curva para a direita 5"/>
          <p:cNvSpPr/>
          <p:nvPr/>
        </p:nvSpPr>
        <p:spPr>
          <a:xfrm>
            <a:off x="1413603" y="1736283"/>
            <a:ext cx="792088" cy="7745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6666" y="5338082"/>
            <a:ext cx="2494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Diabetes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Mellitus</a:t>
            </a:r>
          </a:p>
          <a:p>
            <a:pPr algn="ctr"/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(DM)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39952" y="2708920"/>
            <a:ext cx="5040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frequente das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doenças cardiovasculares </a:t>
            </a: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(maior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causa de mortalidade da população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adulta)</a:t>
            </a:r>
          </a:p>
          <a:p>
            <a:pPr algn="ctr"/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fator de risco para as complicações</a:t>
            </a:r>
          </a:p>
        </p:txBody>
      </p:sp>
      <p:sp>
        <p:nvSpPr>
          <p:cNvPr id="9" name="Divisa 8"/>
          <p:cNvSpPr/>
          <p:nvPr/>
        </p:nvSpPr>
        <p:spPr>
          <a:xfrm>
            <a:off x="3851920" y="3365703"/>
            <a:ext cx="288032" cy="5023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Divisa 9"/>
          <p:cNvSpPr/>
          <p:nvPr/>
        </p:nvSpPr>
        <p:spPr>
          <a:xfrm>
            <a:off x="3793992" y="5471644"/>
            <a:ext cx="288032" cy="5023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72694" y="5013176"/>
            <a:ext cx="52164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Epidemia mundial</a:t>
            </a:r>
          </a:p>
          <a:p>
            <a:pPr algn="ctr"/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Principais causas: Envelhecimento, 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urbanização e estilos de vida não saudáveis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419872" y="638132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Brasil, 2015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070992"/>
          </a:xfrm>
        </p:spPr>
        <p:txBody>
          <a:bodyPr/>
          <a:lstStyle/>
          <a:p>
            <a:pPr algn="ctr"/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46856" y="2420888"/>
            <a:ext cx="8229600" cy="432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Qualificação da Prática Clínica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7008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Ações propostas e desenvolvidas de acordo com os eixos pedagógicos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3068960"/>
            <a:ext cx="8424936" cy="338437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a equipe para a avaliação e tratamento bucal do paciente hipertenso e diabético.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a equipe da unidade de saúde sobre práticas de alimentação saudável.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a equipe da unidade de saúde sobre a promoção da prática de atividade física regular.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a equipe para o tratamento de pacientes tabagistas.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Capacitar a equipe da unidade de saúde sobre metodologias de educação em saúde.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674082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pPr algn="ctr"/>
            <a:r>
              <a:rPr lang="pt-BR" b="1" dirty="0" smtClean="0"/>
              <a:t>Logística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5169768" cy="2269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Protocolos:</a:t>
            </a:r>
          </a:p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Cadernos </a:t>
            </a:r>
            <a:r>
              <a:rPr lang="pt-BR" dirty="0">
                <a:latin typeface="Arial" pitchFamily="34" charset="0"/>
                <a:cs typeface="Arial" pitchFamily="34" charset="0"/>
              </a:rPr>
              <a:t>de Atenção Básica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Ministério da Saúde,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2013, </a:t>
            </a:r>
          </a:p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nº 36 e nº 37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3384376" cy="226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http://www.ideiasnamesa.unb.br/upload/fotos/C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4224469" cy="3168352"/>
          </a:xfrm>
          <a:prstGeom prst="rect">
            <a:avLst/>
          </a:prstGeom>
          <a:noFill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932768" y="4631963"/>
            <a:ext cx="4197152" cy="1440160"/>
          </a:xfrm>
          <a:prstGeom prst="rect">
            <a:avLst/>
          </a:prstGeom>
        </p:spPr>
        <p:txBody>
          <a:bodyPr vert="horz" lIns="0" rIns="0" bIns="0" anchor="b"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pt-BR" sz="3700" b="1" dirty="0" smtClean="0">
                <a:latin typeface="Arial" pitchFamily="34" charset="0"/>
                <a:cs typeface="Arial" pitchFamily="34" charset="0"/>
              </a:rPr>
              <a:t>Registro específico:</a:t>
            </a:r>
          </a:p>
          <a:p>
            <a:pPr>
              <a:lnSpc>
                <a:spcPct val="160000"/>
              </a:lnSpc>
            </a:pPr>
            <a:r>
              <a:rPr lang="pt-BR" sz="3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700" dirty="0" smtClean="0">
                <a:latin typeface="Arial" pitchFamily="34" charset="0"/>
                <a:cs typeface="Arial" pitchFamily="34" charset="0"/>
              </a:rPr>
              <a:t>Ficha-espelho.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998984"/>
          </a:xfrm>
        </p:spPr>
        <p:txBody>
          <a:bodyPr/>
          <a:lstStyle/>
          <a:p>
            <a:pPr algn="ctr"/>
            <a:r>
              <a:rPr lang="pt-BR" b="1" dirty="0" smtClean="0"/>
              <a:t>Logística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29600" cy="4733880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Capacitação da equipe: </a:t>
            </a:r>
          </a:p>
          <a:p>
            <a:pPr marL="393192" lvl="1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Cadastramento</a:t>
            </a:r>
          </a:p>
          <a:p>
            <a:pPr marL="393192" lvl="1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Exame físico de acordo com protocolo</a:t>
            </a:r>
          </a:p>
          <a:p>
            <a:pPr marL="393192" lvl="1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Treinamento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Técnicas de Enfermagem</a:t>
            </a:r>
          </a:p>
          <a:p>
            <a:pPr marL="393192" lvl="1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Confecção de materiais educativos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93192" lvl="1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Estudos do protocolo</a:t>
            </a:r>
          </a:p>
          <a:p>
            <a:pPr marL="393192" lvl="1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Registros nas fichas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prontuários</a:t>
            </a:r>
          </a:p>
          <a:p>
            <a:pPr marL="393192" lvl="1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Monitoramento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Definição das atribuição de cada membro da equipe: </a:t>
            </a:r>
          </a:p>
          <a:p>
            <a:pPr marL="365760" lvl="1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Consultas clínicas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busca ativa, acolhimentos, preenchimento fichas, escore de risco, grupos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orientações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31238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Logística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208232"/>
            <a:ext cx="8229600" cy="3957072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Cadastramento: 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Consultas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clínicas, buscas ativas.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Busca ativa: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Técnicas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enfermagem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Organização das agendas: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Atendimento clínico médico e odontológico, buscas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ativas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46650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Logística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935480"/>
            <a:ext cx="8579296" cy="4589864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Medicamentos: </a:t>
            </a:r>
          </a:p>
          <a:p>
            <a:pPr marL="365760" lvl="1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Prioridade para os disponíveis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na rede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pública e garantia da disponibilidade de medicamentos para urgências, controle do estoque</a:t>
            </a:r>
          </a:p>
          <a:p>
            <a:pPr lvl="1"/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Material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para 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realização de PA e HGT adequados</a:t>
            </a: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Exames laboratoriais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Orientações: </a:t>
            </a:r>
          </a:p>
          <a:p>
            <a:pPr marL="365760" lvl="1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Fatores de risco modificáveis (nutricionais, atividade física, tabagismo)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65760" lvl="1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Consultas clínicas, acolhimentos, acompanhamento.</a:t>
            </a: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/>
          <p:nvPr/>
        </p:nvGraphicFramePr>
        <p:xfrm>
          <a:off x="323528" y="2852936"/>
          <a:ext cx="85689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070992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2123728" y="4509120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n=44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4427984" y="4509120"/>
            <a:ext cx="1125642" cy="473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n=51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804248" y="4509120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n=54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9512" y="1340768"/>
            <a:ext cx="89644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itchFamily="34" charset="0"/>
              </a:rPr>
              <a:t>Objetivo 1: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adultos com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 e/ou DM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1: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Cadastrar 21% dos hipertensos da área de abrangência no Programa de Atenção à Hipertensão Arterial e à Diabetes Mellitus da UBS</a:t>
            </a:r>
          </a:p>
          <a:p>
            <a:pPr>
              <a:lnSpc>
                <a:spcPct val="150000"/>
              </a:lnSpc>
            </a:pPr>
            <a:endParaRPr lang="pt-BR" sz="2000" dirty="0"/>
          </a:p>
          <a:p>
            <a:pPr lvl="1">
              <a:lnSpc>
                <a:spcPct val="150000"/>
              </a:lnSpc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195736" y="50851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1,7%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499992" y="508518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2,0%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948264" y="508518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2,1%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475656" y="6449281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Figura 1 – Cobertura do programa de atenção ao hipertenso na unidade de saúde, Agudo/RS.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/>
          <p:nvPr/>
        </p:nvGraphicFramePr>
        <p:xfrm>
          <a:off x="323528" y="3068960"/>
          <a:ext cx="85689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964488" cy="4389120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Objetivo 1: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aos adultos com HAS e/ou DM</a:t>
            </a:r>
          </a:p>
          <a:p>
            <a:pPr lvl="0">
              <a:lnSpc>
                <a:spcPct val="150000"/>
              </a:lnSpc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2: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Cadastrar 27% dos diabéticos da área de abrangência no Programa de Atenção à Hipertensão Arterial e à Diabetes Mellitus da UBS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91680" y="5013176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2,4%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19672" y="4581128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n= 15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27984" y="5085184"/>
            <a:ext cx="74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2,8%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3968" y="4581128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020272" y="5085184"/>
            <a:ext cx="74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2,8%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48264" y="4581128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4211960" y="4581128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876256" y="4581128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1547664" y="4581128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888955" y="6423095"/>
            <a:ext cx="50780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/>
              <a:t>Figura 2 – Cobertura do programa de atenção ao diabético na unidade de saúde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/>
          <p:nvPr/>
        </p:nvGraphicFramePr>
        <p:xfrm>
          <a:off x="251520" y="2852936"/>
          <a:ext cx="856895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892480" cy="438912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Melhorar a qualidade da atenção aos adultos com Hipertensão Arterial Sistêmica e/ou Diabetes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ellitus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3: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exame clínico apropriado em 100% dos hipertensos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91680" y="472514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691680" y="4221088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44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283968" y="472514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83968" y="4293096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51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876256" y="472514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948264" y="4293096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54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1619672" y="4221088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283968" y="4293096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876256" y="4293096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386604" y="6488668"/>
            <a:ext cx="5794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/>
              <a:t>Figura 3 – Proporção de hipertensos com o exame clínico em dia de acordo com o protocolo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500074256"/>
              </p:ext>
            </p:extLst>
          </p:nvPr>
        </p:nvGraphicFramePr>
        <p:xfrm>
          <a:off x="323528" y="2702607"/>
          <a:ext cx="8568952" cy="382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379994"/>
            <a:ext cx="8712968" cy="47678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aos adultos com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 e DM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4: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exame clínico apropriado em 100% dos diabéticos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9527" y="400506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9527" y="3507184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15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55976" y="400506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82621" y="3547874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036950" y="400506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66377" y="3547874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690831" y="3516516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355976" y="3547874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912029" y="3516516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230129" y="6536377"/>
            <a:ext cx="57508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/>
              <a:t>Figura 4 – Proporção de diabéticos com o exame clínico em dia de acordo com o protocolo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217487388"/>
              </p:ext>
            </p:extLst>
          </p:nvPr>
        </p:nvGraphicFramePr>
        <p:xfrm>
          <a:off x="179666" y="2780928"/>
          <a:ext cx="871281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7016" y="1268760"/>
            <a:ext cx="8856984" cy="151446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aos adultos com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 e/ou DM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a 100% dos hipertensos a realização de exames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dia de acordo com o protocolo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19152" y="4437112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95,5%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45797" y="3831199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n= 42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94904" y="4437112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5958" y="3831199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n= 51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948264" y="4437112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04735" y="3873359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n= 54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563746" y="3789040"/>
            <a:ext cx="991840" cy="4536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239498" y="3831199"/>
            <a:ext cx="991840" cy="4536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892858" y="3831199"/>
            <a:ext cx="991840" cy="4536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899592" y="6494493"/>
            <a:ext cx="77048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/>
              <a:t>Figura 5 – Proporção de hipertensos com os exames complementares em dia de acordo com o </a:t>
            </a:r>
            <a:r>
              <a:rPr lang="pt-BR" sz="1200" dirty="0" smtClean="0"/>
              <a:t>protocolo</a:t>
            </a:r>
            <a:endParaRPr lang="pt-BR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249" y="548680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8229600" cy="438912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AGUDO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Interior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Colonização alemã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Imigrantes agricultores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Fumo, Arroz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17.000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habitantes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ESF 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UBS </a:t>
            </a:r>
          </a:p>
          <a:p>
            <a:pPr marL="457200" lvl="1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(3 na zona rural)</a:t>
            </a:r>
          </a:p>
          <a:p>
            <a:endParaRPr lang="pt-BR" dirty="0" smtClean="0"/>
          </a:p>
        </p:txBody>
      </p:sp>
      <p:pic>
        <p:nvPicPr>
          <p:cNvPr id="1026" name="Picture 2" descr="http://upload.wikimedia.org/wikipedia/commons/thumb/3/3f/RioGrandedoSul_Municip_Agudo.svg/280px-RioGrandedoSul_Municip_Agud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88" y="2423637"/>
            <a:ext cx="2667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uncyc.org/pt/thumb/3/35/Agudo_(Rio_Grande_do_Sul)2.jpg/300px-Agudo_(Rio_Grande_do_Sul)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16" y="4509120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_XCCracgLcc/T-ZLOqs85xI/AAAAAAAAADQ/JI3qELazyGw/s1600/max1222358074morro_agudo___Erni_Rudolfo_B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58" y="836712"/>
            <a:ext cx="2713017" cy="177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4162745574"/>
              </p:ext>
            </p:extLst>
          </p:nvPr>
        </p:nvGraphicFramePr>
        <p:xfrm>
          <a:off x="218961" y="3007206"/>
          <a:ext cx="8673519" cy="3302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964488" cy="1925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aos adultos com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 e/ou DM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a 100% dos diabéticos a realização de exames complementares em dia de acordo com o protocolo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19342" y="4653136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18284" y="4252446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15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76186" y="4653136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02831" y="4252446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951216" y="4653136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77861" y="4289119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563936" y="4221088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56603" y="4221088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895810" y="4221088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080727" y="6453336"/>
            <a:ext cx="63909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/>
              <a:t>Figura 6 – Proporção de diabéticos com os exames complementares em dia de acordo com o protocolo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800292138"/>
              </p:ext>
            </p:extLst>
          </p:nvPr>
        </p:nvGraphicFramePr>
        <p:xfrm>
          <a:off x="188651" y="3068960"/>
          <a:ext cx="8799593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5" cy="15917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aos adultos com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 e DM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para 100% dos hipertensos cadastrados na unidade de saúde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91350" y="472514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57956" y="4293096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44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76205" y="472514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22194" y="4324454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51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061421" y="472514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64352" y="4293096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54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603608" y="4293096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305262" y="4293096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7006015" y="4293096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288925" y="6499870"/>
            <a:ext cx="6910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/>
              <a:t>Figura 7 – Proporção de hipertensos com prescrição de medicamentos da Farmácia Popular/</a:t>
            </a:r>
            <a:r>
              <a:rPr lang="pt-BR" sz="1200" dirty="0" err="1"/>
              <a:t>Hiperdia</a:t>
            </a:r>
            <a:r>
              <a:rPr lang="pt-BR" sz="1200" dirty="0"/>
              <a:t> priorizada.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550129309"/>
              </p:ext>
            </p:extLst>
          </p:nvPr>
        </p:nvGraphicFramePr>
        <p:xfrm>
          <a:off x="149235" y="3068960"/>
          <a:ext cx="8671237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496944" cy="182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aos adultos com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 e DM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para 100% dos diabéticos cadastrados na unidade de saúde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24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47664" y="4653136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77564" y="4260329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15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3968" y="4653136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06553" y="4291687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90700" y="4653136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90700" y="4257821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547664" y="4228971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197265" y="4257821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844651" y="423648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04618" y="6511048"/>
            <a:ext cx="74168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/>
              <a:t>Figura 8 – Proporção de diabéticos com prescrição de medicamentos da Farmácia Popular/</a:t>
            </a:r>
            <a:r>
              <a:rPr lang="pt-BR" sz="1100" dirty="0" err="1"/>
              <a:t>Hiperdia</a:t>
            </a:r>
            <a:r>
              <a:rPr lang="pt-BR" sz="1100" dirty="0"/>
              <a:t> priorizada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599523164"/>
              </p:ext>
            </p:extLst>
          </p:nvPr>
        </p:nvGraphicFramePr>
        <p:xfrm>
          <a:off x="248020" y="2812856"/>
          <a:ext cx="8644460" cy="356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15121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aos adultos com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 e DM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dos hipertensos.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47664" y="4476636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05788" y="4080214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n= 44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74694" y="448090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42078" y="4036422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51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039320" y="448090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48264" y="4111572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54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597092" y="4048856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87730" y="403642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917097" y="4080214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971600" y="6420423"/>
            <a:ext cx="69246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/>
              <a:t>Figura 9 – Proporção de hipertensos com avaliação da necessidade de atendimento odontológico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6729547"/>
              </p:ext>
            </p:extLst>
          </p:nvPr>
        </p:nvGraphicFramePr>
        <p:xfrm>
          <a:off x="205388" y="2917348"/>
          <a:ext cx="8687092" cy="346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68952" cy="15121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aos adultos com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 e DM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dos diabéticos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86462" y="464956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00624" y="4158372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15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11671" y="464956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33429" y="4240505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004000" y="464956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91166" y="4240505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615296" y="4127014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56264" y="4170067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873888" y="4209147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39552" y="6420189"/>
            <a:ext cx="75608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/>
              <a:t>Figura 10 – Proporção de diabéticos com avaliação da necessidade de atendimento </a:t>
            </a:r>
            <a:r>
              <a:rPr lang="pt-BR" sz="1200" dirty="0" smtClean="0"/>
              <a:t>odontológico</a:t>
            </a:r>
            <a:endParaRPr lang="pt-BR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985810495"/>
              </p:ext>
            </p:extLst>
          </p:nvPr>
        </p:nvGraphicFramePr>
        <p:xfrm>
          <a:off x="179512" y="2923440"/>
          <a:ext cx="8712968" cy="345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66782" y="1412776"/>
            <a:ext cx="865369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Melhorar a adesão ao programa de Qualificação da Atenção à Saúde aos adultos com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 e DM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Buscar 100% dos hipertensos faltosos às consultas na unidade de saúde conforme a periodicidade recomendada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75834" y="4797152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74776" y="4365894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0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325687" y="4735226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52332" y="4394134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16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969775" y="4707431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023065" y="4301175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n= 31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1420428" y="4365104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247511" y="4334536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883643" y="4269817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92696" y="6553172"/>
            <a:ext cx="82677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/>
              <a:t>Figura 11 – Proporção de hipertensos faltosos às consultas com busca ativa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64089257"/>
              </p:ext>
            </p:extLst>
          </p:nvPr>
        </p:nvGraphicFramePr>
        <p:xfrm>
          <a:off x="260340" y="2804679"/>
          <a:ext cx="8632139" cy="357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383167"/>
            <a:ext cx="8640960" cy="2069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Melhorar a adesão ao programa de Qualificação da Atenção à Saúde aos adultos com HAS e DM</a:t>
            </a:r>
          </a:p>
          <a:p>
            <a:pPr lvl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Buscar 100% dos diabéticos faltosos às consultas na unidade de saúde conforme a periodicidade recomendada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74602" y="472514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26651" y="4162002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0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29040" y="472514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29040" y="419336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6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005547" y="4725144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05547" y="4211796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6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711572" y="4149080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46989" y="416200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950141" y="4193360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849973" y="6536377"/>
            <a:ext cx="54440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/>
              <a:t>Figura 12 – Proporção de diabéticos faltosos às consultas com busca ativa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150082364"/>
              </p:ext>
            </p:extLst>
          </p:nvPr>
        </p:nvGraphicFramePr>
        <p:xfrm>
          <a:off x="179512" y="2636912"/>
          <a:ext cx="8712968" cy="389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522472"/>
            <a:ext cx="8229600" cy="1474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4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Qualificar os registros das informações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Manter ficha de acompanhamento de 100% dos hipertensos cadastrados na unidade de saúde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75656" y="486916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30004" y="446847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44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34040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32982" y="452028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51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74388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35302" y="4551638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54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475656" y="443711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178634" y="448892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880954" y="4520280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9992" y="6558688"/>
            <a:ext cx="77480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/>
              <a:t>Figura 13 – Proporção de hipertensos com registro adequado na ficha de </a:t>
            </a:r>
            <a:r>
              <a:rPr lang="pt-BR" sz="1200" dirty="0" smtClean="0"/>
              <a:t>acompanhamento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4055885967"/>
              </p:ext>
            </p:extLst>
          </p:nvPr>
        </p:nvGraphicFramePr>
        <p:xfrm>
          <a:off x="179512" y="2670217"/>
          <a:ext cx="8604496" cy="388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59992" y="188640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4074" y="1268760"/>
            <a:ext cx="8640960" cy="14744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4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Qualificar os registros das informações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14: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Manter ficha de acompanhamento de 100% dos diabéticos cadastrados na unidade de saúde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75656" y="486916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30004" y="446847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15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34040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32982" y="452028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74388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35302" y="4551638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475656" y="443711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178634" y="448892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880954" y="4520280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9992" y="6558688"/>
            <a:ext cx="77480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/>
              <a:t>Figura 14 – Proporção de diabéticos com registro adequado na ficha de acompanhamento</a:t>
            </a:r>
          </a:p>
        </p:txBody>
      </p:sp>
    </p:spTree>
    <p:extLst>
      <p:ext uri="{BB962C8B-B14F-4D97-AF65-F5344CB8AC3E}">
        <p14:creationId xmlns:p14="http://schemas.microsoft.com/office/powerpoint/2010/main" val="3176004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121373729"/>
              </p:ext>
            </p:extLst>
          </p:nvPr>
        </p:nvGraphicFramePr>
        <p:xfrm>
          <a:off x="332790" y="2688692"/>
          <a:ext cx="8487682" cy="369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14744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Mapear os pacientes de risco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15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estratificação do risco cardiovascular em 100% dos hipertensos cadastrados na unidade de saúde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9383" y="486916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91680" y="446847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44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6030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7330" y="452028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51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74388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35302" y="4551638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54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691680" y="443711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63445" y="448892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880954" y="4520280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9992" y="6558688"/>
            <a:ext cx="77480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/>
              <a:t>Figura 15 – Proporção de hipertensos com estratificação de risco cardiovascular por exame clínico em dia</a:t>
            </a:r>
          </a:p>
        </p:txBody>
      </p:sp>
    </p:spTree>
    <p:extLst>
      <p:ext uri="{BB962C8B-B14F-4D97-AF65-F5344CB8AC3E}">
        <p14:creationId xmlns:p14="http://schemas.microsoft.com/office/powerpoint/2010/main" val="343870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208232"/>
            <a:ext cx="8229600" cy="4389120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CENTRO DE SAÚDE DE AGUDO</a:t>
            </a:r>
          </a:p>
          <a:p>
            <a:pPr marL="0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17.000 habitantes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Zona urbana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 mista (não há ESF implantada)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por demanda espontânea exclusiva</a:t>
            </a:r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687484020"/>
              </p:ext>
            </p:extLst>
          </p:nvPr>
        </p:nvGraphicFramePr>
        <p:xfrm>
          <a:off x="251520" y="2678172"/>
          <a:ext cx="8568951" cy="388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93790" y="188640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9992" y="1268760"/>
            <a:ext cx="8229600" cy="14744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Mapear os pacientes de risco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16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estratificação do risco cardiovascular em 100% dos diabéticos cadastrados na unidade de saúde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9383" y="486916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91680" y="446847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15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6030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7330" y="452028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74388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35302" y="4551638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691680" y="443711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63445" y="448892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880954" y="4520280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9992" y="6558688"/>
            <a:ext cx="77480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/>
              <a:t>Figura 16 – Proporção de diabéticos com estratificação de risco cardiovascular por exame clínico em dia.</a:t>
            </a:r>
          </a:p>
        </p:txBody>
      </p:sp>
    </p:spTree>
    <p:extLst>
      <p:ext uri="{BB962C8B-B14F-4D97-AF65-F5344CB8AC3E}">
        <p14:creationId xmlns:p14="http://schemas.microsoft.com/office/powerpoint/2010/main" val="3551252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875174416"/>
              </p:ext>
            </p:extLst>
          </p:nvPr>
        </p:nvGraphicFramePr>
        <p:xfrm>
          <a:off x="359992" y="2700049"/>
          <a:ext cx="8460479" cy="368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95219" y="188640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14744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ações de promoção à saúde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17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sobre alimentação saudável a 100% dos hipertensos</a:t>
            </a:r>
            <a:r>
              <a:rPr lang="pt-BR" sz="2000" dirty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19383" y="486916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91680" y="446847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44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6030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7330" y="452028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51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74388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35302" y="4551638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54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691680" y="443711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63445" y="448892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880954" y="4520280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9992" y="6558688"/>
            <a:ext cx="77480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/>
              <a:t>Figura 17 – Proporção de hipertensos com orientação nutricional sobre alimentação saudável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65549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988247837"/>
              </p:ext>
            </p:extLst>
          </p:nvPr>
        </p:nvGraphicFramePr>
        <p:xfrm>
          <a:off x="305968" y="2679182"/>
          <a:ext cx="8514503" cy="3774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14744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ações de promoção à saúde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18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sobre alimentação saudável a 100% dos diabéticos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9383" y="486916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91680" y="446847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15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6030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7330" y="452028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74388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35302" y="4551638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691680" y="443711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63445" y="448892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880954" y="4520280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9992" y="6558688"/>
            <a:ext cx="77480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/>
              <a:t>Figura 18 – Proporção de diabéticos com orientação nutricional sobre alimentação saudável</a:t>
            </a:r>
          </a:p>
        </p:txBody>
      </p:sp>
    </p:spTree>
    <p:extLst>
      <p:ext uri="{BB962C8B-B14F-4D97-AF65-F5344CB8AC3E}">
        <p14:creationId xmlns:p14="http://schemas.microsoft.com/office/powerpoint/2010/main" val="977772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175231497"/>
              </p:ext>
            </p:extLst>
          </p:nvPr>
        </p:nvGraphicFramePr>
        <p:xfrm>
          <a:off x="359992" y="2767646"/>
          <a:ext cx="8543114" cy="377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91968" y="188640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78713" y="1268760"/>
            <a:ext cx="8229600" cy="14744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ações de promoção à saúde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19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Garantir orientação em relação à prática regular de atividade física a 100% dos pacientes hipertensos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9383" y="486916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91680" y="446847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44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6030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7330" y="452028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51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74388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35302" y="4551638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54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691680" y="443711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63445" y="448892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880954" y="4520280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9992" y="6558688"/>
            <a:ext cx="77480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/>
              <a:t>Figura 19 – Proporção de hipertensos com orientação sobre a prática de atividade física regular</a:t>
            </a:r>
          </a:p>
        </p:txBody>
      </p:sp>
    </p:spTree>
    <p:extLst>
      <p:ext uri="{BB962C8B-B14F-4D97-AF65-F5344CB8AC3E}">
        <p14:creationId xmlns:p14="http://schemas.microsoft.com/office/powerpoint/2010/main" val="3570752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727597007"/>
              </p:ext>
            </p:extLst>
          </p:nvPr>
        </p:nvGraphicFramePr>
        <p:xfrm>
          <a:off x="310731" y="2678172"/>
          <a:ext cx="8437733" cy="363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1968" y="1268760"/>
            <a:ext cx="8229600" cy="14744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ações de promoção à saúde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20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Garantir orientação em relação à prática regular de atividade física a 100% dos pacientes diabéticos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9383" y="486916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91680" y="446847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15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6030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7330" y="452028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74388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35302" y="4551638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691680" y="443711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63445" y="448892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880954" y="4520280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9992" y="6558688"/>
            <a:ext cx="77480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/>
              <a:t>Figura 20 – Proporção de diabéticos com orientação sobre a prática de atividade física regular</a:t>
            </a:r>
          </a:p>
        </p:txBody>
      </p:sp>
    </p:spTree>
    <p:extLst>
      <p:ext uri="{BB962C8B-B14F-4D97-AF65-F5344CB8AC3E}">
        <p14:creationId xmlns:p14="http://schemas.microsoft.com/office/powerpoint/2010/main" val="1934401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619823128"/>
              </p:ext>
            </p:extLst>
          </p:nvPr>
        </p:nvGraphicFramePr>
        <p:xfrm>
          <a:off x="251520" y="2888533"/>
          <a:ext cx="8550698" cy="367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96332" y="188640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86252" y="1268760"/>
            <a:ext cx="8229600" cy="14744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ações de promoção à saúde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Garantir orientação sobre os riscos do tabagismo a 100% dos pacientes hipertensos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9383" y="486916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91680" y="446847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44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6030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7330" y="452028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51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74388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35302" y="4551638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54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691680" y="443711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63445" y="448892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880954" y="4520280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9992" y="6558688"/>
            <a:ext cx="77480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/>
              <a:t>Figura 21 – Proporção de hipertensos que receberam orientação sobre os riscos do tabagismo</a:t>
            </a:r>
          </a:p>
        </p:txBody>
      </p:sp>
    </p:spTree>
    <p:extLst>
      <p:ext uri="{BB962C8B-B14F-4D97-AF65-F5344CB8AC3E}">
        <p14:creationId xmlns:p14="http://schemas.microsoft.com/office/powerpoint/2010/main" val="8550370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199836932"/>
              </p:ext>
            </p:extLst>
          </p:nvPr>
        </p:nvGraphicFramePr>
        <p:xfrm>
          <a:off x="305968" y="2702286"/>
          <a:ext cx="8514504" cy="353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229600" cy="14744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ações de promoção à saúde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Garantir orientação sobre os riscos do tabagismo a 100% dos pacientes diabéticos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9383" y="486916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91680" y="446847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15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6030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7330" y="452028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74388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35302" y="4551638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691680" y="443711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63445" y="448892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880954" y="4520280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9992" y="6558688"/>
            <a:ext cx="77480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/>
              <a:t>Figura 22 – Proporção de diabéticos que receberam orientação sobre os riscos do tabagismo</a:t>
            </a:r>
          </a:p>
        </p:txBody>
      </p:sp>
    </p:spTree>
    <p:extLst>
      <p:ext uri="{BB962C8B-B14F-4D97-AF65-F5344CB8AC3E}">
        <p14:creationId xmlns:p14="http://schemas.microsoft.com/office/powerpoint/2010/main" val="33012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93223235"/>
              </p:ext>
            </p:extLst>
          </p:nvPr>
        </p:nvGraphicFramePr>
        <p:xfrm>
          <a:off x="378470" y="2852936"/>
          <a:ext cx="829798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14744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ações de promoção à saúde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23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orientação sobre higiene bucal a 100% dos pacientes hipertensos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9383" y="486916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91680" y="446847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44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6030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7330" y="452028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51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74388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35302" y="4551638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54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691680" y="443711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63445" y="448892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880954" y="4520280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9992" y="6420188"/>
            <a:ext cx="77480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/>
              <a:t>Figura 23 – Proporção de hipertensos com orientação sobre higiene bucal</a:t>
            </a:r>
          </a:p>
        </p:txBody>
      </p:sp>
    </p:spTree>
    <p:extLst>
      <p:ext uri="{BB962C8B-B14F-4D97-AF65-F5344CB8AC3E}">
        <p14:creationId xmlns:p14="http://schemas.microsoft.com/office/powerpoint/2010/main" val="14533239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843555678"/>
              </p:ext>
            </p:extLst>
          </p:nvPr>
        </p:nvGraphicFramePr>
        <p:xfrm>
          <a:off x="359992" y="2982639"/>
          <a:ext cx="8388472" cy="3507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65066" y="1340768"/>
            <a:ext cx="8229600" cy="14744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ações de promoção à saúde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24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Garantir orientação sobre higiene bucal a 100% dos pacientes diabéticos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9383" y="486916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91680" y="446847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15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6030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7330" y="4520280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74388" y="4920970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100%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35302" y="4551638"/>
            <a:ext cx="8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n= 18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691680" y="443711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63445" y="4488922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880954" y="4520280"/>
            <a:ext cx="9918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9992" y="6558688"/>
            <a:ext cx="77480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/>
              <a:t>Figura 24 – Proporção de diabéticos com orientação sobre higiene bucal</a:t>
            </a:r>
          </a:p>
        </p:txBody>
      </p:sp>
    </p:spTree>
    <p:extLst>
      <p:ext uri="{BB962C8B-B14F-4D97-AF65-F5344CB8AC3E}">
        <p14:creationId xmlns:p14="http://schemas.microsoft.com/office/powerpoint/2010/main" val="12279334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 a equipe: </a:t>
            </a:r>
          </a:p>
          <a:p>
            <a:pPr lvl="2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capacitações sobre 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protocolos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clínico mais completo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adequado</a:t>
            </a:r>
          </a:p>
          <a:p>
            <a:pPr lvl="2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equipe ficou mais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eficiente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 o serviço:</a:t>
            </a:r>
          </a:p>
          <a:p>
            <a:pPr lvl="2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todos realizam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atendimento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clínico</a:t>
            </a:r>
          </a:p>
          <a:p>
            <a:pPr lvl="2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dos registros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agendamento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prioridade  de acordo com risco</a:t>
            </a:r>
          </a:p>
          <a:p>
            <a:pPr lvl="2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registro das informações através de fichas de acompanhamento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CENTRO DE SAÚDE DE AGUDO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Composição da equipe:</a:t>
            </a:r>
          </a:p>
          <a:p>
            <a:pPr lvl="2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 Médicos </a:t>
            </a:r>
          </a:p>
          <a:p>
            <a:pPr lvl="2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Enfermeiras</a:t>
            </a:r>
          </a:p>
          <a:p>
            <a:pPr lvl="2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Técnicos de enfermagem</a:t>
            </a:r>
          </a:p>
          <a:p>
            <a:pPr lvl="2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 Cirurgião Dentista</a:t>
            </a:r>
          </a:p>
          <a:p>
            <a:pPr lvl="2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Não há auxiliar de saúde bucal</a:t>
            </a:r>
          </a:p>
          <a:p>
            <a:pPr lvl="2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Não há Agentes Comunitárias de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2221" y="1844824"/>
            <a:ext cx="8784976" cy="4389120"/>
          </a:xfrm>
        </p:spPr>
        <p:txBody>
          <a:bodyPr>
            <a:noAutofit/>
          </a:bodyPr>
          <a:lstStyle/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 a comunidade:</a:t>
            </a:r>
          </a:p>
          <a:p>
            <a:pPr lvl="2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Consultas médicas e de enfermagem</a:t>
            </a:r>
          </a:p>
          <a:p>
            <a:pPr lvl="2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 de acordo com prioridade</a:t>
            </a:r>
          </a:p>
          <a:p>
            <a:pPr lvl="2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Folders </a:t>
            </a:r>
          </a:p>
          <a:p>
            <a:pPr lvl="2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egistro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formulário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específico</a:t>
            </a:r>
          </a:p>
          <a:p>
            <a:pPr lvl="2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Estratificação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risco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cardiovascular</a:t>
            </a:r>
          </a:p>
          <a:p>
            <a:pPr lvl="2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Orientações sobre alimentação, exercícios, tabagismo</a:t>
            </a:r>
          </a:p>
          <a:p>
            <a:pPr lvl="2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Melhorou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adesão e a qualidade de atendimento </a:t>
            </a:r>
          </a:p>
          <a:p>
            <a:pPr lvl="2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Priorizada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prescrição de medicamentos da farmácia popular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68952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Nível de incorporação da intervenção à rotina do serviço: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Início: apresentação, metas e objetivos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discutidos com todos da unidade de saúde.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eforçaria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algumas das metas e o que poderia ser feito para melhorar a qualidade do serviço prestado junto a esses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profissionais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falta de mapeamento e área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adstrita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alta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agendamento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ostume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arcaico do funcionamento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UBS	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ropostas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melhorias sugeridas tenham resistência para serem incorporadas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ificuldade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conseguir seguimento com o mesmo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médico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Reuniões de equipe escassas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Não há discussão de melhorias no serviço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Ausência de estudos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das ações previstas no projeto à rotina do serviço foi a grande frustração na intervenção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Reflexão crítica sobre seu processo pessoal de aprendizagem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352248"/>
            <a:ext cx="8229600" cy="4389120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Pretendia proporcionar aos pacientes uma qualidade melhor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atendimentos</a:t>
            </a: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prática profissional: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ealidade 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paciente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onhecimento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técnico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1" indent="0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aprendizado mais relevante: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udanças no processo de trabalho</a:t>
            </a:r>
          </a:p>
          <a:p>
            <a:pPr lvl="1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multidisciplinar</a:t>
            </a:r>
          </a:p>
          <a:p>
            <a:pPr lvl="1"/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 smtClean="0"/>
              <a:t>Bibliografia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568952" cy="566124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b="1" cap="all" dirty="0" smtClean="0">
                <a:latin typeface="Arial" pitchFamily="34" charset="0"/>
                <a:cs typeface="Arial" pitchFamily="34" charset="0"/>
              </a:rPr>
              <a:t> 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900" dirty="0" smtClean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</a:t>
            </a: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Rastreamento.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Brasília: Ministério da Saúde, 2013.</a:t>
            </a:r>
          </a:p>
          <a:p>
            <a:r>
              <a:rPr lang="pt-BR" sz="29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2900" dirty="0" smtClean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</a:t>
            </a: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Hipertensão arterial sistêmica para o Sistema Único de Saúde.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 Brasília: Ministério da Saúde, 2013, 130p.</a:t>
            </a:r>
          </a:p>
          <a:p>
            <a:r>
              <a:rPr lang="pt-BR" sz="29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2900" dirty="0" smtClean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</a:t>
            </a: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Diabetes </a:t>
            </a:r>
            <a:r>
              <a:rPr lang="pt-BR" sz="2900" b="1" dirty="0" err="1" smtClean="0">
                <a:latin typeface="Arial" pitchFamily="34" charset="0"/>
                <a:cs typeface="Arial" pitchFamily="34" charset="0"/>
              </a:rPr>
              <a:t>Mellitus</a:t>
            </a: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Brasília: Ministério da Saúde, 2013, 162p.</a:t>
            </a:r>
          </a:p>
          <a:p>
            <a:r>
              <a:rPr lang="pt-BR" sz="29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2900" dirty="0" smtClean="0">
                <a:latin typeface="Arial" pitchFamily="34" charset="0"/>
                <a:cs typeface="Arial" pitchFamily="34" charset="0"/>
              </a:rPr>
              <a:t>DUNCAN, Bruce B. </a:t>
            </a:r>
            <a:r>
              <a:rPr lang="pt-BR" sz="29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 al. </a:t>
            </a: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Medicina Ambulatorial: Condutas Clínicas em Atenção Primária.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3ed. Porto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Alegre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Artes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Médicas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, 2004.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 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JACKSON, R.; LAWES, C.M.; BENNETT, D.A.; MILNE, R.J.; Rodgers, A. 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Treatment with drugs to lower blood pressure and blood cholesterol based on an individual's absolute cardiovascular risk.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 Lancet, v. 365(9457), n.434, 2005. 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 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STAMPFER, M.J.; HU, F.B.; MANSON, J.E.; RIMM, E.B.; WILLETT, W.C. 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Primary prevention of coronary heart disease in women through diet and lifestyle.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 N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Engl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J Med., v.343, n. 1, p.16-22, 2000. 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 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YUSUF, S.; HAWKEN, S.; OUNPUU, S.; DANS, T.; AVEZUM, A. LANAS, F.; MCQUEEN, M.; BUDAJ, A.; PAIS, P.; VARIGOS, J.; LISHENG, L. INTERHEART Study Investigators. 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Effect of potentially modifiable risk factors associated with myocardial infarction in 52 countries (the INTERHEART study): case-control study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Lancet. v. 11-17, n. 364(9438), p. 937-52, 2004.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JF\Desktop\Fotos Iphone\IMG_2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375"/>
            <a:ext cx="877902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b-mia.xx.fbcdn.net/hphotos-xfa1/v/t1.0-9/1606874_10152574344219130_4849374430884046806_n.jpg?oh=e9e4a8c2408a6d5180c066d6684a4961&amp;oe=556B67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Estagiario5\Desktop\IMG_0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de HAS e DM antes da intervenção</a:t>
            </a:r>
          </a:p>
          <a:p>
            <a:pPr marL="0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750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hipertensos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280 diabéticos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20% HAS e 25% DM com acompanhamento irregular:</a:t>
            </a:r>
          </a:p>
          <a:p>
            <a:pPr lvl="2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onsultas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clínicas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médicas</a:t>
            </a:r>
          </a:p>
          <a:p>
            <a:pPr lvl="2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dontológicas </a:t>
            </a:r>
          </a:p>
          <a:p>
            <a:pPr lvl="2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rupos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educação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pt-BR" b="1" dirty="0" smtClean="0"/>
              <a:t>Objetivo geral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8229600" cy="223224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Qualificar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a atenção aos adultos com Hipertensão Arterial Sistêmica e/ou Diabetes Mellitus na UBS Centro de Saúde, em Agudo/RS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pt-BR" sz="3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6976"/>
          </a:xfrm>
        </p:spPr>
        <p:txBody>
          <a:bodyPr/>
          <a:lstStyle/>
          <a:p>
            <a:pPr algn="ctr"/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Monitoramento e Avaliação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47549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Ações propostas e desenvolvidas de acordo com os eixos pedagógicos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2780928"/>
            <a:ext cx="8229600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Monitorar o número de hipertensos cadastrados no Programa de Atenção à Hipertensão Arterial e à Diabetes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Mellitus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da unidade de saúde;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Monitorar a realização de exame clínico apropriado dos pacientes hipertensos e/ou diabéticos.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Monitorar o número de hipertensos e/ou diabéticos com exames laboratoriais solicitados de acordo como protocolo adotado na unidade de saúde.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Monitorar o número de hipertensos com exames laboratoriais solicitados de acordo com a periodicidade recomendada.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Monitorar o acesso aos medicamentos da Farmácia Popular/Hiperdia.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Monitorar o cumprimento da periodicidade das consultas previstas no protocolo (consultas em dia);</a:t>
            </a:r>
          </a:p>
        </p:txBody>
      </p:sp>
    </p:spTree>
    <p:extLst>
      <p:ext uri="{BB962C8B-B14F-4D97-AF65-F5344CB8AC3E}">
        <p14:creationId xmlns:p14="http://schemas.microsoft.com/office/powerpoint/2010/main" val="22219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6976"/>
          </a:xfrm>
        </p:spPr>
        <p:txBody>
          <a:bodyPr/>
          <a:lstStyle/>
          <a:p>
            <a:pPr algn="ctr"/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Monitoramento e Avaliação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47549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Ações propostas e desenvolvidas de acordo com os eixos pedagógicos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2924944"/>
            <a:ext cx="8229600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Monitorar a qualidade dos registros de hipertensos e diabéticos acompanhados na unidade de saúde;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Monitorar o número de pacientes hipertensos e diabéticos com realização de, pelo menos, uma verificação da estratificação de risco por ano;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Monitorar a realização de consultas periódicas anuais dos hipertensos e diabéticos com o dentista.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Monitorar a realização de orientação nutricional aos hipertensos e diabéticos. 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Monitorar a realização de orientação para atividade física regular aos hipertensos e diabéticos. Monitorar realização de orientação sobre riscos do tabagismo aos hipertensos e diabéticos.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6740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10205</TotalTime>
  <Words>4074</Words>
  <Application>Microsoft Office PowerPoint</Application>
  <PresentationFormat>Apresentação na tela (4:3)</PresentationFormat>
  <Paragraphs>569</Paragraphs>
  <Slides>57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Capital Próprio</vt:lpstr>
      <vt:lpstr>Qualificação da Atenção à Saúde dos adultos com Hipertensão Arterial Sistêmica e/ou Diabetes Mellitus na UBS Centro de Saúde, Agudo/RS</vt:lpstr>
      <vt:lpstr>Introdução</vt:lpstr>
      <vt:lpstr>Introdução</vt:lpstr>
      <vt:lpstr>Introdução</vt:lpstr>
      <vt:lpstr>Introdução</vt:lpstr>
      <vt:lpstr>Introdução</vt:lpstr>
      <vt:lpstr>Objetivo geral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Logística </vt:lpstr>
      <vt:lpstr>Logística</vt:lpstr>
      <vt:lpstr>Logística</vt:lpstr>
      <vt:lpstr>Logística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Discussão</vt:lpstr>
      <vt:lpstr>Discussão</vt:lpstr>
      <vt:lpstr>Reflexão crítica sobre seu processo pessoal de aprendizagem</vt:lpstr>
      <vt:lpstr>Bibliografia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INTERVENÇÃO Melhoria da atenção aos adultos portadores de Hipertensão Arterial Sistêmica e/ou Diabetes Mellitus na ESF Rio Pardinho</dc:title>
  <dc:creator>Janaina kopp</dc:creator>
  <cp:lastModifiedBy>MJF</cp:lastModifiedBy>
  <cp:revision>131</cp:revision>
  <dcterms:created xsi:type="dcterms:W3CDTF">2014-01-21T21:03:29Z</dcterms:created>
  <dcterms:modified xsi:type="dcterms:W3CDTF">2015-01-24T14:37:18Z</dcterms:modified>
</cp:coreProperties>
</file>