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8" r:id="rId4"/>
    <p:sldId id="287" r:id="rId5"/>
    <p:sldId id="260" r:id="rId6"/>
    <p:sldId id="261" r:id="rId7"/>
    <p:sldId id="263" r:id="rId8"/>
    <p:sldId id="265" r:id="rId9"/>
    <p:sldId id="264" r:id="rId10"/>
    <p:sldId id="266" r:id="rId11"/>
    <p:sldId id="273" r:id="rId12"/>
    <p:sldId id="274" r:id="rId13"/>
    <p:sldId id="276" r:id="rId14"/>
    <p:sldId id="288" r:id="rId15"/>
    <p:sldId id="289" r:id="rId16"/>
    <p:sldId id="290" r:id="rId17"/>
    <p:sldId id="291" r:id="rId18"/>
    <p:sldId id="292" r:id="rId19"/>
    <p:sldId id="293" r:id="rId20"/>
    <p:sldId id="284" r:id="rId21"/>
    <p:sldId id="295" r:id="rId22"/>
    <p:sldId id="297" r:id="rId23"/>
    <p:sldId id="267" r:id="rId24"/>
    <p:sldId id="268" r:id="rId25"/>
    <p:sldId id="296" r:id="rId26"/>
    <p:sldId id="270" r:id="rId27"/>
    <p:sldId id="271" r:id="rId28"/>
    <p:sldId id="298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9831" autoAdjust="0"/>
  </p:normalViewPr>
  <p:slideViewPr>
    <p:cSldViewPr snapToGrid="0">
      <p:cViewPr varScale="1">
        <p:scale>
          <a:sx n="78" d="100"/>
          <a:sy n="78" d="100"/>
        </p:scale>
        <p:origin x="-2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siel\Desktop\diarios%20de%20la%20intervencion\coleta%20de%20dados%2012.%20massie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58"/>
          <c:h val="0.6187970040330401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escolar adolescente na unidade de saúde 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0.662790697674426</c:v>
                </c:pt>
                <c:pt idx="1">
                  <c:v>0.91860465116279311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5468160"/>
        <c:axId val="76051584"/>
      </c:barChart>
      <c:catAx>
        <c:axId val="75468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051584"/>
        <c:crosses val="autoZero"/>
        <c:auto val="1"/>
        <c:lblAlgn val="ctr"/>
        <c:lblOffset val="100"/>
      </c:catAx>
      <c:valAx>
        <c:axId val="760515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468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Indicadores!$C$103</c:f>
              <c:strCache>
                <c:ptCount val="1"/>
                <c:pt idx="0">
                  <c:v>6.8. Proporção de adolescentes com orientação sobre prevenção do uso de drogas e álcool                                    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Indicadores!$D$102:$G$102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Indicadores!$D$103:$G$103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750208"/>
        <c:axId val="76752000"/>
      </c:barChart>
      <c:catAx>
        <c:axId val="76750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52000"/>
        <c:crosses val="autoZero"/>
        <c:auto val="1"/>
        <c:lblAlgn val="ctr"/>
        <c:lblOffset val="100"/>
      </c:catAx>
      <c:valAx>
        <c:axId val="767520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50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Proporção </a:t>
            </a:r>
            <a:r>
              <a:rPr lang="pt-BR" dirty="0"/>
              <a:t>de busca ativa realizada aos adolescentes faltosos às consultas na UBS.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2.1. Proporção de busca ativa realizada aos adolescentes faltosos às consultas na UBS.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6159232"/>
        <c:axId val="76177408"/>
      </c:barChart>
      <c:catAx>
        <c:axId val="76159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77408"/>
        <c:crosses val="autoZero"/>
        <c:auto val="1"/>
        <c:lblAlgn val="ctr"/>
        <c:lblOffset val="100"/>
      </c:catAx>
      <c:valAx>
        <c:axId val="761774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592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 </a:t>
            </a:r>
            <a:r>
              <a:rPr lang="pt-BR" dirty="0"/>
              <a:t>Proporção de adolescentes com calendário vacinal atualizado.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3.1. Proporção de adolescentes com calendário vacinal atualizado.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192768"/>
        <c:axId val="76202752"/>
      </c:barChart>
      <c:catAx>
        <c:axId val="76192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202752"/>
        <c:crosses val="autoZero"/>
        <c:auto val="1"/>
        <c:lblAlgn val="ctr"/>
        <c:lblOffset val="100"/>
      </c:catAx>
      <c:valAx>
        <c:axId val="762027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192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 </a:t>
            </a:r>
            <a:r>
              <a:rPr lang="pt-BR" dirty="0"/>
              <a:t>Proporção de adolescentes com avaliação da saúde bucal.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3.3. Proporção de adolescentes com avaliação da saúde bucal.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566912"/>
        <c:axId val="76568448"/>
      </c:barChart>
      <c:catAx>
        <c:axId val="76566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568448"/>
        <c:crosses val="autoZero"/>
        <c:auto val="1"/>
        <c:lblAlgn val="ctr"/>
        <c:lblOffset val="100"/>
      </c:catAx>
      <c:valAx>
        <c:axId val="765684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5669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Proporção </a:t>
            </a:r>
            <a:r>
              <a:rPr lang="pt-BR" dirty="0"/>
              <a:t>de adolescentes com Caderneta de Saúde do Adolescente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Indicadores!$C$44</c:f>
              <c:strCache>
                <c:ptCount val="1"/>
                <c:pt idx="0">
                  <c:v>4.2. Proporção de adolescentes com Caderneta de Saúde do Adolescente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6605312"/>
        <c:axId val="76606848"/>
      </c:barChart>
      <c:catAx>
        <c:axId val="7660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06848"/>
        <c:crosses val="autoZero"/>
        <c:auto val="1"/>
        <c:lblAlgn val="ctr"/>
        <c:lblOffset val="100"/>
      </c:catAx>
      <c:valAx>
        <c:axId val="766068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05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 </a:t>
            </a:r>
            <a:r>
              <a:rPr lang="pt-BR" dirty="0"/>
              <a:t>Proporção de adolescentes em situação de sobrepeso e obesidade.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5.2. Proporção de adolescentes em situação de sobrepeso e obesidade.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5.2631578947368432E-2</c:v>
                </c:pt>
                <c:pt idx="1">
                  <c:v>5.0632911392405132E-2</c:v>
                </c:pt>
                <c:pt idx="2">
                  <c:v>4.6511627906977028E-2</c:v>
                </c:pt>
                <c:pt idx="3">
                  <c:v>0</c:v>
                </c:pt>
              </c:numCache>
            </c:numRef>
          </c:val>
        </c:ser>
        <c:axId val="75643904"/>
        <c:axId val="75666176"/>
      </c:barChart>
      <c:catAx>
        <c:axId val="75643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66176"/>
        <c:crosses val="autoZero"/>
        <c:auto val="1"/>
        <c:lblAlgn val="ctr"/>
        <c:lblOffset val="100"/>
      </c:catAx>
      <c:valAx>
        <c:axId val="756661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643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 </a:t>
            </a:r>
            <a:r>
              <a:rPr lang="pt-BR" dirty="0"/>
              <a:t>Proporção de adolescentes em </a:t>
            </a:r>
            <a:r>
              <a:rPr lang="pt-BR" dirty="0" err="1" smtClean="0"/>
              <a:t>situaçrisco</a:t>
            </a:r>
            <a:r>
              <a:rPr lang="pt-BR" dirty="0" smtClean="0"/>
              <a:t> </a:t>
            </a:r>
            <a:r>
              <a:rPr lang="pt-BR" dirty="0"/>
              <a:t>para desenvolver Hipertensão Arterial Sistêmica. 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5.3. Proporção de adolescentes em situaçao de risco para desenvolver Hipertensão Arterial Sistêmica.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6616448"/>
        <c:axId val="76617984"/>
      </c:barChart>
      <c:catAx>
        <c:axId val="76616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17984"/>
        <c:crosses val="autoZero"/>
        <c:auto val="1"/>
        <c:lblAlgn val="ctr"/>
        <c:lblOffset val="100"/>
      </c:catAx>
      <c:valAx>
        <c:axId val="766179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16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/>
              <a:t>Proporção de adolescentes grávidas acompanhadas na UBS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 1.2.1. Proporção de adolescentes grávidas acompanhadas na UBS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0.15909090909090981</c:v>
                </c:pt>
                <c:pt idx="1">
                  <c:v>0.125</c:v>
                </c:pt>
                <c:pt idx="2">
                  <c:v>0.125</c:v>
                </c:pt>
                <c:pt idx="3">
                  <c:v>0</c:v>
                </c:pt>
              </c:numCache>
            </c:numRef>
          </c:val>
        </c:ser>
        <c:axId val="76679040"/>
        <c:axId val="76680576"/>
      </c:barChart>
      <c:catAx>
        <c:axId val="76679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80576"/>
        <c:crosses val="autoZero"/>
        <c:auto val="1"/>
        <c:lblAlgn val="ctr"/>
        <c:lblOffset val="100"/>
      </c:catAx>
      <c:valAx>
        <c:axId val="766805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79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 b="1"/>
            </a:pPr>
            <a:r>
              <a:rPr lang="pt-BR" dirty="0" smtClean="0"/>
              <a:t>Proporção </a:t>
            </a:r>
            <a:r>
              <a:rPr lang="pt-BR" dirty="0"/>
              <a:t>de gestantes identificadas no primeiro trimestre de gestação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1.2.2. Proporção de gestantes identificadas no primeiro trimestre de gestação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0.85714285714285765</c:v>
                </c:pt>
                <c:pt idx="1">
                  <c:v>0.85714285714285765</c:v>
                </c:pt>
                <c:pt idx="2">
                  <c:v>0.85714285714285765</c:v>
                </c:pt>
                <c:pt idx="3">
                  <c:v>0</c:v>
                </c:pt>
              </c:numCache>
            </c:numRef>
          </c:val>
        </c:ser>
        <c:axId val="76696192"/>
        <c:axId val="76706176"/>
      </c:barChart>
      <c:catAx>
        <c:axId val="76696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706176"/>
        <c:crosses val="autoZero"/>
        <c:auto val="1"/>
        <c:lblAlgn val="ctr"/>
        <c:lblOffset val="100"/>
      </c:catAx>
      <c:valAx>
        <c:axId val="767061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96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2A962-7691-4682-8766-0B97AFC8A3F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9A2A3F-CB42-4CF5-8DFE-C654D2FFFEF3}">
      <dgm:prSet phldrT="[Texto]"/>
      <dgm:spPr/>
      <dgm:t>
        <a:bodyPr/>
        <a:lstStyle/>
        <a:p>
          <a:r>
            <a:rPr lang="pt-BR" dirty="0" smtClean="0"/>
            <a:t>APRESENTAÇÃO DO PROJETO À EQUIPE, COMUNIDADE E GESTORES MUNICIPAIS</a:t>
          </a:r>
          <a:endParaRPr lang="pt-BR" dirty="0"/>
        </a:p>
      </dgm:t>
    </dgm:pt>
    <dgm:pt modelId="{6F8DC9F7-6E24-468E-A12C-B49E0AEF9C10}" type="parTrans" cxnId="{E5628221-E32D-4948-84CA-CE5B70DCB4E6}">
      <dgm:prSet/>
      <dgm:spPr/>
      <dgm:t>
        <a:bodyPr/>
        <a:lstStyle/>
        <a:p>
          <a:endParaRPr lang="pt-BR"/>
        </a:p>
      </dgm:t>
    </dgm:pt>
    <dgm:pt modelId="{529F5C3A-6EE4-4E55-A890-07363A4B1EF9}" type="sibTrans" cxnId="{E5628221-E32D-4948-84CA-CE5B70DCB4E6}">
      <dgm:prSet/>
      <dgm:spPr/>
      <dgm:t>
        <a:bodyPr/>
        <a:lstStyle/>
        <a:p>
          <a:endParaRPr lang="pt-BR"/>
        </a:p>
      </dgm:t>
    </dgm:pt>
    <dgm:pt modelId="{B94A7107-81F1-4FD0-A9EA-0BCC050CD8AA}">
      <dgm:prSet phldrT="[Texto]"/>
      <dgm:spPr/>
      <dgm:t>
        <a:bodyPr/>
        <a:lstStyle/>
        <a:p>
          <a:r>
            <a:rPr lang="pt-BR" dirty="0" smtClean="0"/>
            <a:t>CAPACITAÇÃO DA EQUIPE</a:t>
          </a:r>
          <a:endParaRPr lang="pt-BR" dirty="0"/>
        </a:p>
      </dgm:t>
    </dgm:pt>
    <dgm:pt modelId="{3D0D5D15-69F6-456E-8B25-BCEB8B217E03}" type="parTrans" cxnId="{4282A9F0-431D-47C3-AF0A-D31E4B831415}">
      <dgm:prSet/>
      <dgm:spPr/>
      <dgm:t>
        <a:bodyPr/>
        <a:lstStyle/>
        <a:p>
          <a:endParaRPr lang="pt-BR"/>
        </a:p>
      </dgm:t>
    </dgm:pt>
    <dgm:pt modelId="{07B4AEF7-5741-4986-988A-72ECB9B894B9}" type="sibTrans" cxnId="{4282A9F0-431D-47C3-AF0A-D31E4B831415}">
      <dgm:prSet/>
      <dgm:spPr/>
      <dgm:t>
        <a:bodyPr/>
        <a:lstStyle/>
        <a:p>
          <a:endParaRPr lang="pt-BR"/>
        </a:p>
      </dgm:t>
    </dgm:pt>
    <dgm:pt modelId="{AE52F2DC-B145-43CD-8E10-1C1EA3310302}">
      <dgm:prSet phldrT="[Texto]"/>
      <dgm:spPr/>
      <dgm:t>
        <a:bodyPr/>
        <a:lstStyle/>
        <a:p>
          <a:r>
            <a:rPr lang="pt-BR" dirty="0" smtClean="0"/>
            <a:t>CADASTRO DOS ADOLESCENTES </a:t>
          </a:r>
          <a:endParaRPr lang="pt-BR" dirty="0"/>
        </a:p>
      </dgm:t>
    </dgm:pt>
    <dgm:pt modelId="{D929C6B7-A21A-4201-81FB-078095F98E00}" type="parTrans" cxnId="{2B0CE32C-B675-4844-B11C-294B810E91C2}">
      <dgm:prSet/>
      <dgm:spPr/>
      <dgm:t>
        <a:bodyPr/>
        <a:lstStyle/>
        <a:p>
          <a:endParaRPr lang="pt-BR"/>
        </a:p>
      </dgm:t>
    </dgm:pt>
    <dgm:pt modelId="{CB609D3D-2F42-4766-A6D2-8582A89F953C}" type="sibTrans" cxnId="{2B0CE32C-B675-4844-B11C-294B810E91C2}">
      <dgm:prSet/>
      <dgm:spPr/>
      <dgm:t>
        <a:bodyPr/>
        <a:lstStyle/>
        <a:p>
          <a:endParaRPr lang="pt-BR"/>
        </a:p>
      </dgm:t>
    </dgm:pt>
    <dgm:pt modelId="{20B4B79C-6BBA-4223-B691-8E7EE231BDFA}">
      <dgm:prSet phldrT="[Texto]"/>
      <dgm:spPr/>
      <dgm:t>
        <a:bodyPr/>
        <a:lstStyle/>
        <a:p>
          <a:r>
            <a:rPr lang="pt-BR" dirty="0" smtClean="0"/>
            <a:t>ATENDIMENTO CLINICO E ODONTOLÓGICO</a:t>
          </a:r>
          <a:endParaRPr lang="pt-BR" dirty="0"/>
        </a:p>
      </dgm:t>
    </dgm:pt>
    <dgm:pt modelId="{410E2E02-2CB7-4A7B-B2F3-75500EE4DEAD}" type="parTrans" cxnId="{69B32FB3-546F-4DB6-8AF3-8A5F22A0CD34}">
      <dgm:prSet/>
      <dgm:spPr/>
      <dgm:t>
        <a:bodyPr/>
        <a:lstStyle/>
        <a:p>
          <a:endParaRPr lang="pt-BR"/>
        </a:p>
      </dgm:t>
    </dgm:pt>
    <dgm:pt modelId="{DA09C0F7-2C70-404A-9C41-635A7E094DFD}" type="sibTrans" cxnId="{69B32FB3-546F-4DB6-8AF3-8A5F22A0CD34}">
      <dgm:prSet/>
      <dgm:spPr/>
      <dgm:t>
        <a:bodyPr/>
        <a:lstStyle/>
        <a:p>
          <a:endParaRPr lang="pt-BR"/>
        </a:p>
      </dgm:t>
    </dgm:pt>
    <dgm:pt modelId="{DE4EF010-3AD1-4E00-A2BE-C7486C70C370}">
      <dgm:prSet phldrT="[Texto]"/>
      <dgm:spPr/>
      <dgm:t>
        <a:bodyPr/>
        <a:lstStyle/>
        <a:p>
          <a:r>
            <a:rPr lang="pt-BR" dirty="0" smtClean="0"/>
            <a:t>BUSCA ATIVA DOS ADOLESCENTES  FALTOSAS</a:t>
          </a:r>
          <a:endParaRPr lang="pt-BR" dirty="0"/>
        </a:p>
      </dgm:t>
    </dgm:pt>
    <dgm:pt modelId="{F36C8B8F-951C-4EE2-AF08-661562A4E1C2}" type="parTrans" cxnId="{127E587C-AAF2-447A-9CBD-F1AACCCEAACA}">
      <dgm:prSet/>
      <dgm:spPr/>
      <dgm:t>
        <a:bodyPr/>
        <a:lstStyle/>
        <a:p>
          <a:endParaRPr lang="pt-BR"/>
        </a:p>
      </dgm:t>
    </dgm:pt>
    <dgm:pt modelId="{A0D67E32-0D91-4B32-BF2D-8F12C42DC479}" type="sibTrans" cxnId="{127E587C-AAF2-447A-9CBD-F1AACCCEAACA}">
      <dgm:prSet/>
      <dgm:spPr/>
      <dgm:t>
        <a:bodyPr/>
        <a:lstStyle/>
        <a:p>
          <a:endParaRPr lang="pt-BR"/>
        </a:p>
      </dgm:t>
    </dgm:pt>
    <dgm:pt modelId="{D274A266-8DDA-4FF2-B882-E5CB907EA922}">
      <dgm:prSet phldrT="[Texto]"/>
      <dgm:spPr/>
      <dgm:t>
        <a:bodyPr/>
        <a:lstStyle/>
        <a:p>
          <a:r>
            <a:rPr lang="pt-BR" dirty="0" smtClean="0"/>
            <a:t>PALESTRAS EDUCATIVAS na UBS E NO CENTRO EDUCACIONAL </a:t>
          </a:r>
          <a:endParaRPr lang="pt-BR" dirty="0"/>
        </a:p>
      </dgm:t>
    </dgm:pt>
    <dgm:pt modelId="{4D7FF5EB-2A7F-41B4-9A59-22890896D351}" type="parTrans" cxnId="{EE8882BE-E08A-461F-88AD-E2C3FA30E491}">
      <dgm:prSet/>
      <dgm:spPr/>
      <dgm:t>
        <a:bodyPr/>
        <a:lstStyle/>
        <a:p>
          <a:endParaRPr lang="pt-BR"/>
        </a:p>
      </dgm:t>
    </dgm:pt>
    <dgm:pt modelId="{7033A2ED-0500-4534-A980-453CC48B6535}" type="sibTrans" cxnId="{EE8882BE-E08A-461F-88AD-E2C3FA30E491}">
      <dgm:prSet/>
      <dgm:spPr/>
      <dgm:t>
        <a:bodyPr/>
        <a:lstStyle/>
        <a:p>
          <a:endParaRPr lang="pt-BR"/>
        </a:p>
      </dgm:t>
    </dgm:pt>
    <dgm:pt modelId="{725B331E-52DC-492C-900A-F480860D7896}">
      <dgm:prSet phldrT="[Texto]"/>
      <dgm:spPr/>
      <dgm:t>
        <a:bodyPr/>
        <a:lstStyle/>
        <a:p>
          <a:r>
            <a:rPr lang="pt-BR" dirty="0" smtClean="0"/>
            <a:t>REGISTRO DAS INFORMAÇÕES</a:t>
          </a:r>
          <a:endParaRPr lang="pt-BR" dirty="0"/>
        </a:p>
      </dgm:t>
    </dgm:pt>
    <dgm:pt modelId="{4686D218-28E9-42C6-B643-4E705A5D264D}" type="parTrans" cxnId="{84478B95-3AFE-4EBD-85BF-6690E8CD16E6}">
      <dgm:prSet/>
      <dgm:spPr/>
      <dgm:t>
        <a:bodyPr/>
        <a:lstStyle/>
        <a:p>
          <a:endParaRPr lang="pt-BR"/>
        </a:p>
      </dgm:t>
    </dgm:pt>
    <dgm:pt modelId="{091A21A5-782A-456D-920A-78506F3E7519}" type="sibTrans" cxnId="{84478B95-3AFE-4EBD-85BF-6690E8CD16E6}">
      <dgm:prSet/>
      <dgm:spPr/>
      <dgm:t>
        <a:bodyPr/>
        <a:lstStyle/>
        <a:p>
          <a:endParaRPr lang="pt-BR"/>
        </a:p>
      </dgm:t>
    </dgm:pt>
    <dgm:pt modelId="{D45FB2A3-EE9C-4D69-BC26-81A91DC5D1D4}">
      <dgm:prSet phldrT="[Texto]"/>
      <dgm:spPr/>
      <dgm:t>
        <a:bodyPr/>
        <a:lstStyle/>
        <a:p>
          <a:r>
            <a:rPr lang="pt-BR" dirty="0" smtClean="0"/>
            <a:t>INCORPORAÇÃO DA AÇÃO À ROTINA DE TRABALHO DA UBS</a:t>
          </a:r>
          <a:endParaRPr lang="pt-BR" dirty="0"/>
        </a:p>
      </dgm:t>
    </dgm:pt>
    <dgm:pt modelId="{60BF6A71-DE45-4144-BE26-A1EA945CBE36}" type="parTrans" cxnId="{73C4D24A-5A30-4451-AACB-B4E36DBA7360}">
      <dgm:prSet/>
      <dgm:spPr/>
      <dgm:t>
        <a:bodyPr/>
        <a:lstStyle/>
        <a:p>
          <a:endParaRPr lang="pt-BR"/>
        </a:p>
      </dgm:t>
    </dgm:pt>
    <dgm:pt modelId="{04936DF5-AB90-4C25-B4B6-979120AC39E0}" type="sibTrans" cxnId="{73C4D24A-5A30-4451-AACB-B4E36DBA7360}">
      <dgm:prSet/>
      <dgm:spPr/>
      <dgm:t>
        <a:bodyPr/>
        <a:lstStyle/>
        <a:p>
          <a:endParaRPr lang="pt-BR"/>
        </a:p>
      </dgm:t>
    </dgm:pt>
    <dgm:pt modelId="{EE8DB909-67EA-41CC-BEF3-A8DA51DCFB55}" type="pres">
      <dgm:prSet presAssocID="{C092A962-7691-4682-8766-0B97AFC8A3F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916B8FC-6B67-4FB0-8D8E-CC404DE8F10A}" type="pres">
      <dgm:prSet presAssocID="{539A2A3F-CB42-4CF5-8DFE-C654D2FFFEF3}" presName="firstNode" presStyleLbl="node1" presStyleIdx="0" presStyleCnt="8" custScaleX="146926" custScaleY="1321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B8458A-6A6B-4DA0-8571-7E1BB948240C}" type="pres">
      <dgm:prSet presAssocID="{529F5C3A-6EE4-4E55-A890-07363A4B1EF9}" presName="sibTrans" presStyleLbl="sibTrans2D1" presStyleIdx="0" presStyleCnt="7"/>
      <dgm:spPr/>
      <dgm:t>
        <a:bodyPr/>
        <a:lstStyle/>
        <a:p>
          <a:endParaRPr lang="pt-BR"/>
        </a:p>
      </dgm:t>
    </dgm:pt>
    <dgm:pt modelId="{3CF5B9FB-F858-4487-B98C-038FF83927B2}" type="pres">
      <dgm:prSet presAssocID="{B94A7107-81F1-4FD0-A9EA-0BCC050CD8AA}" presName="middleNode" presStyleCnt="0"/>
      <dgm:spPr/>
    </dgm:pt>
    <dgm:pt modelId="{B0EF6278-2B70-44B5-AB9E-5E5692CA3A96}" type="pres">
      <dgm:prSet presAssocID="{B94A7107-81F1-4FD0-A9EA-0BCC050CD8AA}" presName="padding" presStyleLbl="node1" presStyleIdx="0" presStyleCnt="8"/>
      <dgm:spPr/>
    </dgm:pt>
    <dgm:pt modelId="{B498C0C0-48FB-4CCF-9EAA-DE3613AFDB9C}" type="pres">
      <dgm:prSet presAssocID="{B94A7107-81F1-4FD0-A9EA-0BCC050CD8AA}" presName="shape" presStyleLbl="node1" presStyleIdx="1" presStyleCnt="8" custScaleX="159741" custScaleY="1617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881A7-FCF2-4BD6-AD2D-04BB0B15F4EF}" type="pres">
      <dgm:prSet presAssocID="{07B4AEF7-5741-4986-988A-72ECB9B894B9}" presName="sibTrans" presStyleLbl="sibTrans2D1" presStyleIdx="1" presStyleCnt="7"/>
      <dgm:spPr/>
      <dgm:t>
        <a:bodyPr/>
        <a:lstStyle/>
        <a:p>
          <a:endParaRPr lang="pt-BR"/>
        </a:p>
      </dgm:t>
    </dgm:pt>
    <dgm:pt modelId="{D5D1EE57-4917-440E-986C-B960DD20AFCE}" type="pres">
      <dgm:prSet presAssocID="{AE52F2DC-B145-43CD-8E10-1C1EA3310302}" presName="middleNode" presStyleCnt="0"/>
      <dgm:spPr/>
    </dgm:pt>
    <dgm:pt modelId="{94AC523E-28B1-4F7E-B695-E2E466E56903}" type="pres">
      <dgm:prSet presAssocID="{AE52F2DC-B145-43CD-8E10-1C1EA3310302}" presName="padding" presStyleLbl="node1" presStyleIdx="1" presStyleCnt="8"/>
      <dgm:spPr/>
    </dgm:pt>
    <dgm:pt modelId="{A36F7F46-A7CD-4F25-8C60-A7664B81E665}" type="pres">
      <dgm:prSet presAssocID="{AE52F2DC-B145-43CD-8E10-1C1EA3310302}" presName="shape" presStyleLbl="node1" presStyleIdx="2" presStyleCnt="8" custScaleX="156322" custScaleY="1581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98AB0F-221F-4BB4-988D-097231CFE3DB}" type="pres">
      <dgm:prSet presAssocID="{CB609D3D-2F42-4766-A6D2-8582A89F953C}" presName="sibTrans" presStyleLbl="sibTrans2D1" presStyleIdx="2" presStyleCnt="7"/>
      <dgm:spPr/>
      <dgm:t>
        <a:bodyPr/>
        <a:lstStyle/>
        <a:p>
          <a:endParaRPr lang="pt-BR"/>
        </a:p>
      </dgm:t>
    </dgm:pt>
    <dgm:pt modelId="{3604A955-096C-4673-8C64-6E6DCDF2E583}" type="pres">
      <dgm:prSet presAssocID="{20B4B79C-6BBA-4223-B691-8E7EE231BDFA}" presName="middleNode" presStyleCnt="0"/>
      <dgm:spPr/>
    </dgm:pt>
    <dgm:pt modelId="{4F6F23BE-0CCF-4713-B049-62992DFEBA53}" type="pres">
      <dgm:prSet presAssocID="{20B4B79C-6BBA-4223-B691-8E7EE231BDFA}" presName="padding" presStyleLbl="node1" presStyleIdx="2" presStyleCnt="8"/>
      <dgm:spPr/>
    </dgm:pt>
    <dgm:pt modelId="{055E09FA-E8BB-4422-A214-1ACB967463C1}" type="pres">
      <dgm:prSet presAssocID="{20B4B79C-6BBA-4223-B691-8E7EE231BDFA}" presName="shape" presStyleLbl="node1" presStyleIdx="3" presStyleCnt="8" custScaleX="160331" custScaleY="173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F7C610-480B-440E-B8DF-D78DA310F633}" type="pres">
      <dgm:prSet presAssocID="{DA09C0F7-2C70-404A-9C41-635A7E094DFD}" presName="sibTrans" presStyleLbl="sibTrans2D1" presStyleIdx="3" presStyleCnt="7"/>
      <dgm:spPr/>
      <dgm:t>
        <a:bodyPr/>
        <a:lstStyle/>
        <a:p>
          <a:endParaRPr lang="pt-BR"/>
        </a:p>
      </dgm:t>
    </dgm:pt>
    <dgm:pt modelId="{8A38D70C-00BA-4443-8DEF-0129E9958C96}" type="pres">
      <dgm:prSet presAssocID="{DE4EF010-3AD1-4E00-A2BE-C7486C70C370}" presName="middleNode" presStyleCnt="0"/>
      <dgm:spPr/>
    </dgm:pt>
    <dgm:pt modelId="{A41A64E8-FD92-41EC-8109-B09E54DB4EC3}" type="pres">
      <dgm:prSet presAssocID="{DE4EF010-3AD1-4E00-A2BE-C7486C70C370}" presName="padding" presStyleLbl="node1" presStyleIdx="3" presStyleCnt="8"/>
      <dgm:spPr/>
    </dgm:pt>
    <dgm:pt modelId="{C82F4FE4-9ABB-43EB-B5B6-B2D700DFE655}" type="pres">
      <dgm:prSet presAssocID="{DE4EF010-3AD1-4E00-A2BE-C7486C70C370}" presName="shape" presStyleLbl="node1" presStyleIdx="4" presStyleCnt="8" custScaleX="165115" custScaleY="1602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F59B9E-5F5E-431C-80D3-0EF0C8F24ED7}" type="pres">
      <dgm:prSet presAssocID="{A0D67E32-0D91-4B32-BF2D-8F12C42DC479}" presName="sibTrans" presStyleLbl="sibTrans2D1" presStyleIdx="4" presStyleCnt="7"/>
      <dgm:spPr/>
      <dgm:t>
        <a:bodyPr/>
        <a:lstStyle/>
        <a:p>
          <a:endParaRPr lang="pt-BR"/>
        </a:p>
      </dgm:t>
    </dgm:pt>
    <dgm:pt modelId="{C3496752-9D8D-4E4D-9D04-290443C217A7}" type="pres">
      <dgm:prSet presAssocID="{D274A266-8DDA-4FF2-B882-E5CB907EA922}" presName="middleNode" presStyleCnt="0"/>
      <dgm:spPr/>
    </dgm:pt>
    <dgm:pt modelId="{61837F6E-0192-40E0-ACA3-C56B1DA7B2D6}" type="pres">
      <dgm:prSet presAssocID="{D274A266-8DDA-4FF2-B882-E5CB907EA922}" presName="padding" presStyleLbl="node1" presStyleIdx="4" presStyleCnt="8"/>
      <dgm:spPr/>
    </dgm:pt>
    <dgm:pt modelId="{02ECE070-2228-47AF-983A-E9D547CF07EA}" type="pres">
      <dgm:prSet presAssocID="{D274A266-8DDA-4FF2-B882-E5CB907EA922}" presName="shape" presStyleLbl="node1" presStyleIdx="5" presStyleCnt="8" custScaleX="163127" custScaleY="167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7BA9A9-A626-4BA6-934E-AA77BC2F1514}" type="pres">
      <dgm:prSet presAssocID="{7033A2ED-0500-4534-A980-453CC48B6535}" presName="sibTrans" presStyleLbl="sibTrans2D1" presStyleIdx="5" presStyleCnt="7"/>
      <dgm:spPr/>
      <dgm:t>
        <a:bodyPr/>
        <a:lstStyle/>
        <a:p>
          <a:endParaRPr lang="pt-BR"/>
        </a:p>
      </dgm:t>
    </dgm:pt>
    <dgm:pt modelId="{0E6DEB30-B13D-43F3-949B-53A4A17FFD64}" type="pres">
      <dgm:prSet presAssocID="{725B331E-52DC-492C-900A-F480860D7896}" presName="middleNode" presStyleCnt="0"/>
      <dgm:spPr/>
    </dgm:pt>
    <dgm:pt modelId="{FEA5DF96-BED4-4EBB-81E3-8C76F4D977A3}" type="pres">
      <dgm:prSet presAssocID="{725B331E-52DC-492C-900A-F480860D7896}" presName="padding" presStyleLbl="node1" presStyleIdx="5" presStyleCnt="8"/>
      <dgm:spPr/>
    </dgm:pt>
    <dgm:pt modelId="{EC43E517-45B0-4A3B-B78C-02F89BA30F60}" type="pres">
      <dgm:prSet presAssocID="{725B331E-52DC-492C-900A-F480860D7896}" presName="shape" presStyleLbl="node1" presStyleIdx="6" presStyleCnt="8" custScaleX="167710" custScaleY="167468" custLinFactNeighborX="815" custLinFactNeighborY="22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C7C8F9-F9B2-4BC0-BFBE-73E680D1F3FD}" type="pres">
      <dgm:prSet presAssocID="{091A21A5-782A-456D-920A-78506F3E7519}" presName="sibTrans" presStyleLbl="sibTrans2D1" presStyleIdx="6" presStyleCnt="7"/>
      <dgm:spPr/>
      <dgm:t>
        <a:bodyPr/>
        <a:lstStyle/>
        <a:p>
          <a:endParaRPr lang="pt-BR"/>
        </a:p>
      </dgm:t>
    </dgm:pt>
    <dgm:pt modelId="{45F77C4B-09FC-4787-9229-30C8F11C9721}" type="pres">
      <dgm:prSet presAssocID="{D45FB2A3-EE9C-4D69-BC26-81A91DC5D1D4}" presName="lastNode" presStyleLbl="node1" presStyleIdx="7" presStyleCnt="8" custScaleX="172903" custScaleY="1439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37E165-ADFB-4A38-B4B6-E9FA56DA8313}" type="presOf" srcId="{725B331E-52DC-492C-900A-F480860D7896}" destId="{EC43E517-45B0-4A3B-B78C-02F89BA30F60}" srcOrd="0" destOrd="0" presId="urn:microsoft.com/office/officeart/2005/8/layout/bProcess2"/>
    <dgm:cxn modelId="{E3B05555-939A-4CC6-8729-68F2EBE7699E}" type="presOf" srcId="{DA09C0F7-2C70-404A-9C41-635A7E094DFD}" destId="{D8F7C610-480B-440E-B8DF-D78DA310F633}" srcOrd="0" destOrd="0" presId="urn:microsoft.com/office/officeart/2005/8/layout/bProcess2"/>
    <dgm:cxn modelId="{B1215B22-2147-4FEC-89DE-28412AA87CE6}" type="presOf" srcId="{091A21A5-782A-456D-920A-78506F3E7519}" destId="{3FC7C8F9-F9B2-4BC0-BFBE-73E680D1F3FD}" srcOrd="0" destOrd="0" presId="urn:microsoft.com/office/officeart/2005/8/layout/bProcess2"/>
    <dgm:cxn modelId="{A6A3245A-A348-40F8-9D78-9D7E0D1F7B2B}" type="presOf" srcId="{7033A2ED-0500-4534-A980-453CC48B6535}" destId="{657BA9A9-A626-4BA6-934E-AA77BC2F1514}" srcOrd="0" destOrd="0" presId="urn:microsoft.com/office/officeart/2005/8/layout/bProcess2"/>
    <dgm:cxn modelId="{9BFD96BF-6A65-48F0-A49E-02F33EE43AE3}" type="presOf" srcId="{539A2A3F-CB42-4CF5-8DFE-C654D2FFFEF3}" destId="{C916B8FC-6B67-4FB0-8D8E-CC404DE8F10A}" srcOrd="0" destOrd="0" presId="urn:microsoft.com/office/officeart/2005/8/layout/bProcess2"/>
    <dgm:cxn modelId="{84478B95-3AFE-4EBD-85BF-6690E8CD16E6}" srcId="{C092A962-7691-4682-8766-0B97AFC8A3FC}" destId="{725B331E-52DC-492C-900A-F480860D7896}" srcOrd="6" destOrd="0" parTransId="{4686D218-28E9-42C6-B643-4E705A5D264D}" sibTransId="{091A21A5-782A-456D-920A-78506F3E7519}"/>
    <dgm:cxn modelId="{C1950661-1834-4618-9155-3447A5C4E845}" type="presOf" srcId="{CB609D3D-2F42-4766-A6D2-8582A89F953C}" destId="{AB98AB0F-221F-4BB4-988D-097231CFE3DB}" srcOrd="0" destOrd="0" presId="urn:microsoft.com/office/officeart/2005/8/layout/bProcess2"/>
    <dgm:cxn modelId="{FDAA5113-D449-4DE6-9E70-1D3D09B654D3}" type="presOf" srcId="{07B4AEF7-5741-4986-988A-72ECB9B894B9}" destId="{205881A7-FCF2-4BD6-AD2D-04BB0B15F4EF}" srcOrd="0" destOrd="0" presId="urn:microsoft.com/office/officeart/2005/8/layout/bProcess2"/>
    <dgm:cxn modelId="{98E4B1D0-3FAD-4B79-AB6C-630864A535E1}" type="presOf" srcId="{D274A266-8DDA-4FF2-B882-E5CB907EA922}" destId="{02ECE070-2228-47AF-983A-E9D547CF07EA}" srcOrd="0" destOrd="0" presId="urn:microsoft.com/office/officeart/2005/8/layout/bProcess2"/>
    <dgm:cxn modelId="{430AD865-F1CE-4D18-A4AC-1DE9A6F31D39}" type="presOf" srcId="{D45FB2A3-EE9C-4D69-BC26-81A91DC5D1D4}" destId="{45F77C4B-09FC-4787-9229-30C8F11C9721}" srcOrd="0" destOrd="0" presId="urn:microsoft.com/office/officeart/2005/8/layout/bProcess2"/>
    <dgm:cxn modelId="{73C4D24A-5A30-4451-AACB-B4E36DBA7360}" srcId="{C092A962-7691-4682-8766-0B97AFC8A3FC}" destId="{D45FB2A3-EE9C-4D69-BC26-81A91DC5D1D4}" srcOrd="7" destOrd="0" parTransId="{60BF6A71-DE45-4144-BE26-A1EA945CBE36}" sibTransId="{04936DF5-AB90-4C25-B4B6-979120AC39E0}"/>
    <dgm:cxn modelId="{E0A79536-6959-4C13-99D3-29C6C4578E53}" type="presOf" srcId="{20B4B79C-6BBA-4223-B691-8E7EE231BDFA}" destId="{055E09FA-E8BB-4422-A214-1ACB967463C1}" srcOrd="0" destOrd="0" presId="urn:microsoft.com/office/officeart/2005/8/layout/bProcess2"/>
    <dgm:cxn modelId="{EE8882BE-E08A-461F-88AD-E2C3FA30E491}" srcId="{C092A962-7691-4682-8766-0B97AFC8A3FC}" destId="{D274A266-8DDA-4FF2-B882-E5CB907EA922}" srcOrd="5" destOrd="0" parTransId="{4D7FF5EB-2A7F-41B4-9A59-22890896D351}" sibTransId="{7033A2ED-0500-4534-A980-453CC48B6535}"/>
    <dgm:cxn modelId="{2B0CE32C-B675-4844-B11C-294B810E91C2}" srcId="{C092A962-7691-4682-8766-0B97AFC8A3FC}" destId="{AE52F2DC-B145-43CD-8E10-1C1EA3310302}" srcOrd="2" destOrd="0" parTransId="{D929C6B7-A21A-4201-81FB-078095F98E00}" sibTransId="{CB609D3D-2F42-4766-A6D2-8582A89F953C}"/>
    <dgm:cxn modelId="{B9C4D393-F061-437F-A54F-83CD5A575374}" type="presOf" srcId="{A0D67E32-0D91-4B32-BF2D-8F12C42DC479}" destId="{F2F59B9E-5F5E-431C-80D3-0EF0C8F24ED7}" srcOrd="0" destOrd="0" presId="urn:microsoft.com/office/officeart/2005/8/layout/bProcess2"/>
    <dgm:cxn modelId="{40481FB0-DF2F-4538-ABE4-E553A73EF790}" type="presOf" srcId="{AE52F2DC-B145-43CD-8E10-1C1EA3310302}" destId="{A36F7F46-A7CD-4F25-8C60-A7664B81E665}" srcOrd="0" destOrd="0" presId="urn:microsoft.com/office/officeart/2005/8/layout/bProcess2"/>
    <dgm:cxn modelId="{69B32FB3-546F-4DB6-8AF3-8A5F22A0CD34}" srcId="{C092A962-7691-4682-8766-0B97AFC8A3FC}" destId="{20B4B79C-6BBA-4223-B691-8E7EE231BDFA}" srcOrd="3" destOrd="0" parTransId="{410E2E02-2CB7-4A7B-B2F3-75500EE4DEAD}" sibTransId="{DA09C0F7-2C70-404A-9C41-635A7E094DFD}"/>
    <dgm:cxn modelId="{127E587C-AAF2-447A-9CBD-F1AACCCEAACA}" srcId="{C092A962-7691-4682-8766-0B97AFC8A3FC}" destId="{DE4EF010-3AD1-4E00-A2BE-C7486C70C370}" srcOrd="4" destOrd="0" parTransId="{F36C8B8F-951C-4EE2-AF08-661562A4E1C2}" sibTransId="{A0D67E32-0D91-4B32-BF2D-8F12C42DC479}"/>
    <dgm:cxn modelId="{4282A9F0-431D-47C3-AF0A-D31E4B831415}" srcId="{C092A962-7691-4682-8766-0B97AFC8A3FC}" destId="{B94A7107-81F1-4FD0-A9EA-0BCC050CD8AA}" srcOrd="1" destOrd="0" parTransId="{3D0D5D15-69F6-456E-8B25-BCEB8B217E03}" sibTransId="{07B4AEF7-5741-4986-988A-72ECB9B894B9}"/>
    <dgm:cxn modelId="{E5628221-E32D-4948-84CA-CE5B70DCB4E6}" srcId="{C092A962-7691-4682-8766-0B97AFC8A3FC}" destId="{539A2A3F-CB42-4CF5-8DFE-C654D2FFFEF3}" srcOrd="0" destOrd="0" parTransId="{6F8DC9F7-6E24-468E-A12C-B49E0AEF9C10}" sibTransId="{529F5C3A-6EE4-4E55-A890-07363A4B1EF9}"/>
    <dgm:cxn modelId="{E76850D9-C046-434A-82C4-A793D0D8D178}" type="presOf" srcId="{529F5C3A-6EE4-4E55-A890-07363A4B1EF9}" destId="{F0B8458A-6A6B-4DA0-8571-7E1BB948240C}" srcOrd="0" destOrd="0" presId="urn:microsoft.com/office/officeart/2005/8/layout/bProcess2"/>
    <dgm:cxn modelId="{2C105895-BDA7-46B8-A103-E5D4488A30DB}" type="presOf" srcId="{B94A7107-81F1-4FD0-A9EA-0BCC050CD8AA}" destId="{B498C0C0-48FB-4CCF-9EAA-DE3613AFDB9C}" srcOrd="0" destOrd="0" presId="urn:microsoft.com/office/officeart/2005/8/layout/bProcess2"/>
    <dgm:cxn modelId="{17A7C63C-C9C1-4E4C-B9F1-EEEDFCEB0F60}" type="presOf" srcId="{C092A962-7691-4682-8766-0B97AFC8A3FC}" destId="{EE8DB909-67EA-41CC-BEF3-A8DA51DCFB55}" srcOrd="0" destOrd="0" presId="urn:microsoft.com/office/officeart/2005/8/layout/bProcess2"/>
    <dgm:cxn modelId="{414FCCD9-DECD-4537-A596-D95DB0802B08}" type="presOf" srcId="{DE4EF010-3AD1-4E00-A2BE-C7486C70C370}" destId="{C82F4FE4-9ABB-43EB-B5B6-B2D700DFE655}" srcOrd="0" destOrd="0" presId="urn:microsoft.com/office/officeart/2005/8/layout/bProcess2"/>
    <dgm:cxn modelId="{A0EE67ED-27E0-4433-AA58-C88CD2D1607C}" type="presParOf" srcId="{EE8DB909-67EA-41CC-BEF3-A8DA51DCFB55}" destId="{C916B8FC-6B67-4FB0-8D8E-CC404DE8F10A}" srcOrd="0" destOrd="0" presId="urn:microsoft.com/office/officeart/2005/8/layout/bProcess2"/>
    <dgm:cxn modelId="{2EB762EB-BE31-4BBF-BD49-57D5B8E37DFC}" type="presParOf" srcId="{EE8DB909-67EA-41CC-BEF3-A8DA51DCFB55}" destId="{F0B8458A-6A6B-4DA0-8571-7E1BB948240C}" srcOrd="1" destOrd="0" presId="urn:microsoft.com/office/officeart/2005/8/layout/bProcess2"/>
    <dgm:cxn modelId="{414591A5-D8DE-47CE-AE09-E31E1276A057}" type="presParOf" srcId="{EE8DB909-67EA-41CC-BEF3-A8DA51DCFB55}" destId="{3CF5B9FB-F858-4487-B98C-038FF83927B2}" srcOrd="2" destOrd="0" presId="urn:microsoft.com/office/officeart/2005/8/layout/bProcess2"/>
    <dgm:cxn modelId="{40B7781A-FE57-450A-9DD0-2EA31F4E4BDC}" type="presParOf" srcId="{3CF5B9FB-F858-4487-B98C-038FF83927B2}" destId="{B0EF6278-2B70-44B5-AB9E-5E5692CA3A96}" srcOrd="0" destOrd="0" presId="urn:microsoft.com/office/officeart/2005/8/layout/bProcess2"/>
    <dgm:cxn modelId="{5794CF2C-E294-4648-87B8-79919F20366F}" type="presParOf" srcId="{3CF5B9FB-F858-4487-B98C-038FF83927B2}" destId="{B498C0C0-48FB-4CCF-9EAA-DE3613AFDB9C}" srcOrd="1" destOrd="0" presId="urn:microsoft.com/office/officeart/2005/8/layout/bProcess2"/>
    <dgm:cxn modelId="{EECC95C6-3B2C-4DC8-8958-C93697179232}" type="presParOf" srcId="{EE8DB909-67EA-41CC-BEF3-A8DA51DCFB55}" destId="{205881A7-FCF2-4BD6-AD2D-04BB0B15F4EF}" srcOrd="3" destOrd="0" presId="urn:microsoft.com/office/officeart/2005/8/layout/bProcess2"/>
    <dgm:cxn modelId="{BC24E2B1-9F90-48FA-BA69-AF5000C05A2F}" type="presParOf" srcId="{EE8DB909-67EA-41CC-BEF3-A8DA51DCFB55}" destId="{D5D1EE57-4917-440E-986C-B960DD20AFCE}" srcOrd="4" destOrd="0" presId="urn:microsoft.com/office/officeart/2005/8/layout/bProcess2"/>
    <dgm:cxn modelId="{0DCE6722-8B4D-44D7-AF64-5194B5B2A120}" type="presParOf" srcId="{D5D1EE57-4917-440E-986C-B960DD20AFCE}" destId="{94AC523E-28B1-4F7E-B695-E2E466E56903}" srcOrd="0" destOrd="0" presId="urn:microsoft.com/office/officeart/2005/8/layout/bProcess2"/>
    <dgm:cxn modelId="{B713975C-D8C5-4DF4-AB28-0556BAD81EE6}" type="presParOf" srcId="{D5D1EE57-4917-440E-986C-B960DD20AFCE}" destId="{A36F7F46-A7CD-4F25-8C60-A7664B81E665}" srcOrd="1" destOrd="0" presId="urn:microsoft.com/office/officeart/2005/8/layout/bProcess2"/>
    <dgm:cxn modelId="{FC469D62-12D0-4721-8C24-4EC1344D115F}" type="presParOf" srcId="{EE8DB909-67EA-41CC-BEF3-A8DA51DCFB55}" destId="{AB98AB0F-221F-4BB4-988D-097231CFE3DB}" srcOrd="5" destOrd="0" presId="urn:microsoft.com/office/officeart/2005/8/layout/bProcess2"/>
    <dgm:cxn modelId="{2755F303-BC68-46A7-8BBF-AFC1360F161A}" type="presParOf" srcId="{EE8DB909-67EA-41CC-BEF3-A8DA51DCFB55}" destId="{3604A955-096C-4673-8C64-6E6DCDF2E583}" srcOrd="6" destOrd="0" presId="urn:microsoft.com/office/officeart/2005/8/layout/bProcess2"/>
    <dgm:cxn modelId="{0767E53D-7325-4A39-81D4-0D42A2951AB7}" type="presParOf" srcId="{3604A955-096C-4673-8C64-6E6DCDF2E583}" destId="{4F6F23BE-0CCF-4713-B049-62992DFEBA53}" srcOrd="0" destOrd="0" presId="urn:microsoft.com/office/officeart/2005/8/layout/bProcess2"/>
    <dgm:cxn modelId="{96E9E49A-240F-4F69-A279-E5E59EB8FB34}" type="presParOf" srcId="{3604A955-096C-4673-8C64-6E6DCDF2E583}" destId="{055E09FA-E8BB-4422-A214-1ACB967463C1}" srcOrd="1" destOrd="0" presId="urn:microsoft.com/office/officeart/2005/8/layout/bProcess2"/>
    <dgm:cxn modelId="{725AAE11-199E-4C70-BE11-CAD0B624C752}" type="presParOf" srcId="{EE8DB909-67EA-41CC-BEF3-A8DA51DCFB55}" destId="{D8F7C610-480B-440E-B8DF-D78DA310F633}" srcOrd="7" destOrd="0" presId="urn:microsoft.com/office/officeart/2005/8/layout/bProcess2"/>
    <dgm:cxn modelId="{E903E74F-A3CD-4E22-9DFA-E231C1713E44}" type="presParOf" srcId="{EE8DB909-67EA-41CC-BEF3-A8DA51DCFB55}" destId="{8A38D70C-00BA-4443-8DEF-0129E9958C96}" srcOrd="8" destOrd="0" presId="urn:microsoft.com/office/officeart/2005/8/layout/bProcess2"/>
    <dgm:cxn modelId="{BC4F42AC-F244-4915-B7AA-A5AB1C282CCD}" type="presParOf" srcId="{8A38D70C-00BA-4443-8DEF-0129E9958C96}" destId="{A41A64E8-FD92-41EC-8109-B09E54DB4EC3}" srcOrd="0" destOrd="0" presId="urn:microsoft.com/office/officeart/2005/8/layout/bProcess2"/>
    <dgm:cxn modelId="{56A646F7-135E-4F1D-9A5B-45BB4BD7B2BC}" type="presParOf" srcId="{8A38D70C-00BA-4443-8DEF-0129E9958C96}" destId="{C82F4FE4-9ABB-43EB-B5B6-B2D700DFE655}" srcOrd="1" destOrd="0" presId="urn:microsoft.com/office/officeart/2005/8/layout/bProcess2"/>
    <dgm:cxn modelId="{7C2A7E61-D4CB-4B87-9DAA-709AF241F899}" type="presParOf" srcId="{EE8DB909-67EA-41CC-BEF3-A8DA51DCFB55}" destId="{F2F59B9E-5F5E-431C-80D3-0EF0C8F24ED7}" srcOrd="9" destOrd="0" presId="urn:microsoft.com/office/officeart/2005/8/layout/bProcess2"/>
    <dgm:cxn modelId="{86930933-F393-48BC-8BD5-C926940D1E36}" type="presParOf" srcId="{EE8DB909-67EA-41CC-BEF3-A8DA51DCFB55}" destId="{C3496752-9D8D-4E4D-9D04-290443C217A7}" srcOrd="10" destOrd="0" presId="urn:microsoft.com/office/officeart/2005/8/layout/bProcess2"/>
    <dgm:cxn modelId="{2377F52A-8FF3-4631-8FBB-43C40B29A5B0}" type="presParOf" srcId="{C3496752-9D8D-4E4D-9D04-290443C217A7}" destId="{61837F6E-0192-40E0-ACA3-C56B1DA7B2D6}" srcOrd="0" destOrd="0" presId="urn:microsoft.com/office/officeart/2005/8/layout/bProcess2"/>
    <dgm:cxn modelId="{83E35244-C1B9-48F7-9919-A177F65D689E}" type="presParOf" srcId="{C3496752-9D8D-4E4D-9D04-290443C217A7}" destId="{02ECE070-2228-47AF-983A-E9D547CF07EA}" srcOrd="1" destOrd="0" presId="urn:microsoft.com/office/officeart/2005/8/layout/bProcess2"/>
    <dgm:cxn modelId="{F77791CB-5563-4421-83BE-93D7C6EB6FF3}" type="presParOf" srcId="{EE8DB909-67EA-41CC-BEF3-A8DA51DCFB55}" destId="{657BA9A9-A626-4BA6-934E-AA77BC2F1514}" srcOrd="11" destOrd="0" presId="urn:microsoft.com/office/officeart/2005/8/layout/bProcess2"/>
    <dgm:cxn modelId="{7CABDC98-9DF7-4E9E-9288-6416D2325B3B}" type="presParOf" srcId="{EE8DB909-67EA-41CC-BEF3-A8DA51DCFB55}" destId="{0E6DEB30-B13D-43F3-949B-53A4A17FFD64}" srcOrd="12" destOrd="0" presId="urn:microsoft.com/office/officeart/2005/8/layout/bProcess2"/>
    <dgm:cxn modelId="{EE6DDDD5-A808-4AC1-945F-60A262075FFC}" type="presParOf" srcId="{0E6DEB30-B13D-43F3-949B-53A4A17FFD64}" destId="{FEA5DF96-BED4-4EBB-81E3-8C76F4D977A3}" srcOrd="0" destOrd="0" presId="urn:microsoft.com/office/officeart/2005/8/layout/bProcess2"/>
    <dgm:cxn modelId="{31360F1C-43D6-4DC1-82F3-07351C0B3D81}" type="presParOf" srcId="{0E6DEB30-B13D-43F3-949B-53A4A17FFD64}" destId="{EC43E517-45B0-4A3B-B78C-02F89BA30F60}" srcOrd="1" destOrd="0" presId="urn:microsoft.com/office/officeart/2005/8/layout/bProcess2"/>
    <dgm:cxn modelId="{7B4E24EE-DE0F-4893-8C01-C4C17A05A041}" type="presParOf" srcId="{EE8DB909-67EA-41CC-BEF3-A8DA51DCFB55}" destId="{3FC7C8F9-F9B2-4BC0-BFBE-73E680D1F3FD}" srcOrd="13" destOrd="0" presId="urn:microsoft.com/office/officeart/2005/8/layout/bProcess2"/>
    <dgm:cxn modelId="{B3E3CC68-8FE5-4FBB-919A-28D0BCAD54EF}" type="presParOf" srcId="{EE8DB909-67EA-41CC-BEF3-A8DA51DCFB55}" destId="{45F77C4B-09FC-4787-9229-30C8F11C9721}" srcOrd="14" destOrd="0" presId="urn:microsoft.com/office/officeart/2005/8/layout/b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F1AF0-44E3-46C2-B3E5-47FE576062F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17D59E-DDB4-483E-80AC-FB6DB6ABBEF4}">
      <dgm:prSet phldrT="[Texto]"/>
      <dgm:spPr/>
      <dgm:t>
        <a:bodyPr/>
        <a:lstStyle/>
        <a:p>
          <a:r>
            <a:rPr lang="pt-BR" dirty="0" smtClean="0"/>
            <a:t>ESF</a:t>
          </a:r>
          <a:endParaRPr lang="pt-BR" dirty="0"/>
        </a:p>
      </dgm:t>
    </dgm:pt>
    <dgm:pt modelId="{3A360EC7-F68D-41EF-B044-6F55B337B67B}" type="parTrans" cxnId="{A2FCDF1C-646A-465F-B152-9C38B4CE19C2}">
      <dgm:prSet/>
      <dgm:spPr/>
      <dgm:t>
        <a:bodyPr/>
        <a:lstStyle/>
        <a:p>
          <a:endParaRPr lang="pt-BR"/>
        </a:p>
      </dgm:t>
    </dgm:pt>
    <dgm:pt modelId="{F685DD2E-E4A9-485D-B34E-94C10D62BE68}" type="sibTrans" cxnId="{A2FCDF1C-646A-465F-B152-9C38B4CE19C2}">
      <dgm:prSet/>
      <dgm:spPr/>
      <dgm:t>
        <a:bodyPr/>
        <a:lstStyle/>
        <a:p>
          <a:endParaRPr lang="pt-BR"/>
        </a:p>
      </dgm:t>
    </dgm:pt>
    <dgm:pt modelId="{F997ACAA-7E34-404A-BC1E-E924B2286A91}">
      <dgm:prSet phldrT="[Texto]"/>
      <dgm:spPr/>
      <dgm:t>
        <a:bodyPr/>
        <a:lstStyle/>
        <a:p>
          <a:r>
            <a:rPr lang="pt-BR" dirty="0" smtClean="0"/>
            <a:t>QUALIFICAÇÃO DA EQUIPE </a:t>
          </a:r>
          <a:endParaRPr lang="pt-BR" dirty="0"/>
        </a:p>
      </dgm:t>
    </dgm:pt>
    <dgm:pt modelId="{36C6A85E-E873-472D-ABCE-2994A91D20BE}" type="parTrans" cxnId="{C7F5398D-7133-493E-B340-C63A93EF1CD2}">
      <dgm:prSet/>
      <dgm:spPr/>
      <dgm:t>
        <a:bodyPr/>
        <a:lstStyle/>
        <a:p>
          <a:endParaRPr lang="pt-BR"/>
        </a:p>
      </dgm:t>
    </dgm:pt>
    <dgm:pt modelId="{7ED8D07A-072D-482D-BFB3-2438C31BD702}" type="sibTrans" cxnId="{C7F5398D-7133-493E-B340-C63A93EF1CD2}">
      <dgm:prSet/>
      <dgm:spPr/>
      <dgm:t>
        <a:bodyPr/>
        <a:lstStyle/>
        <a:p>
          <a:endParaRPr lang="pt-BR"/>
        </a:p>
      </dgm:t>
    </dgm:pt>
    <dgm:pt modelId="{3142449D-D212-4189-AE9E-EFF8DECCF29A}">
      <dgm:prSet phldrT="[Texto]"/>
      <dgm:spPr/>
      <dgm:t>
        <a:bodyPr/>
        <a:lstStyle/>
        <a:p>
          <a:r>
            <a:rPr lang="pt-BR" dirty="0" smtClean="0"/>
            <a:t>SERVIÇO</a:t>
          </a:r>
          <a:endParaRPr lang="pt-BR" dirty="0"/>
        </a:p>
      </dgm:t>
    </dgm:pt>
    <dgm:pt modelId="{63CD8760-5A28-499A-99C4-C90BDD351A53}" type="parTrans" cxnId="{7D4C375F-528D-4DF4-9129-7C373C0EFA9F}">
      <dgm:prSet/>
      <dgm:spPr/>
      <dgm:t>
        <a:bodyPr/>
        <a:lstStyle/>
        <a:p>
          <a:endParaRPr lang="pt-BR"/>
        </a:p>
      </dgm:t>
    </dgm:pt>
    <dgm:pt modelId="{7F9C09A2-92A3-4D28-8AD6-D324DC3F8969}" type="sibTrans" cxnId="{7D4C375F-528D-4DF4-9129-7C373C0EFA9F}">
      <dgm:prSet/>
      <dgm:spPr/>
      <dgm:t>
        <a:bodyPr/>
        <a:lstStyle/>
        <a:p>
          <a:endParaRPr lang="pt-BR"/>
        </a:p>
      </dgm:t>
    </dgm:pt>
    <dgm:pt modelId="{1C66B550-A0DE-4902-8BB9-6A433F45E4D2}">
      <dgm:prSet phldrT="[Texto]"/>
      <dgm:spPr/>
      <dgm:t>
        <a:bodyPr/>
        <a:lstStyle/>
        <a:p>
          <a:pPr algn="l"/>
          <a:r>
            <a:rPr lang="pt-BR" dirty="0" smtClean="0"/>
            <a:t>MELHORIA NO AGENDAMENTO E ATENDIMENTO DOS ADOLESCENTES .</a:t>
          </a:r>
          <a:endParaRPr lang="pt-BR" dirty="0"/>
        </a:p>
      </dgm:t>
    </dgm:pt>
    <dgm:pt modelId="{FC838AF4-B221-4EBD-B801-D8D9270B8E2F}" type="parTrans" cxnId="{3DC96712-925A-4D98-AA76-BC6FBAFE3882}">
      <dgm:prSet/>
      <dgm:spPr/>
      <dgm:t>
        <a:bodyPr/>
        <a:lstStyle/>
        <a:p>
          <a:endParaRPr lang="pt-BR"/>
        </a:p>
      </dgm:t>
    </dgm:pt>
    <dgm:pt modelId="{07FE2C56-FC46-4899-A881-4E1702EEDBD6}" type="sibTrans" cxnId="{3DC96712-925A-4D98-AA76-BC6FBAFE3882}">
      <dgm:prSet/>
      <dgm:spPr/>
      <dgm:t>
        <a:bodyPr/>
        <a:lstStyle/>
        <a:p>
          <a:endParaRPr lang="pt-BR"/>
        </a:p>
      </dgm:t>
    </dgm:pt>
    <dgm:pt modelId="{0C787482-B858-418A-8654-497F91C3308A}">
      <dgm:prSet phldrT="[Texto]"/>
      <dgm:spPr/>
      <dgm:t>
        <a:bodyPr/>
        <a:lstStyle/>
        <a:p>
          <a:r>
            <a:rPr lang="pt-BR" dirty="0" smtClean="0"/>
            <a:t>COMUNIDADE</a:t>
          </a:r>
          <a:endParaRPr lang="pt-BR" dirty="0"/>
        </a:p>
      </dgm:t>
    </dgm:pt>
    <dgm:pt modelId="{46F7B2EE-BF73-4E0D-BE8E-FB5FAAC701F0}" type="parTrans" cxnId="{9A19C4DF-585D-4C4A-BDC8-96FCE49F90E4}">
      <dgm:prSet/>
      <dgm:spPr/>
      <dgm:t>
        <a:bodyPr/>
        <a:lstStyle/>
        <a:p>
          <a:endParaRPr lang="pt-BR"/>
        </a:p>
      </dgm:t>
    </dgm:pt>
    <dgm:pt modelId="{98E7C320-0A40-4656-AB51-61CFEFA49CC7}" type="sibTrans" cxnId="{9A19C4DF-585D-4C4A-BDC8-96FCE49F90E4}">
      <dgm:prSet/>
      <dgm:spPr/>
      <dgm:t>
        <a:bodyPr/>
        <a:lstStyle/>
        <a:p>
          <a:endParaRPr lang="pt-BR"/>
        </a:p>
      </dgm:t>
    </dgm:pt>
    <dgm:pt modelId="{BB8569F5-22F4-440D-9098-E21B472545A6}">
      <dgm:prSet phldrT="[Texto]"/>
      <dgm:spPr/>
      <dgm:t>
        <a:bodyPr/>
        <a:lstStyle/>
        <a:p>
          <a:r>
            <a:rPr lang="pt-BR" dirty="0" smtClean="0"/>
            <a:t>FORTALECIMENTO DAS RELAÇÕES ENTRE A EQUIPE E A COMUNIDADE</a:t>
          </a:r>
          <a:endParaRPr lang="pt-BR" dirty="0"/>
        </a:p>
      </dgm:t>
    </dgm:pt>
    <dgm:pt modelId="{EE8C5130-1C2C-4048-A559-8BF262799DAF}" type="parTrans" cxnId="{3A6380E3-15F4-4A13-8E1B-D0C689D66E90}">
      <dgm:prSet/>
      <dgm:spPr/>
      <dgm:t>
        <a:bodyPr/>
        <a:lstStyle/>
        <a:p>
          <a:endParaRPr lang="pt-BR"/>
        </a:p>
      </dgm:t>
    </dgm:pt>
    <dgm:pt modelId="{315DBCA6-6AE7-4A50-81AE-92A22E41F7ED}" type="sibTrans" cxnId="{3A6380E3-15F4-4A13-8E1B-D0C689D66E90}">
      <dgm:prSet/>
      <dgm:spPr/>
      <dgm:t>
        <a:bodyPr/>
        <a:lstStyle/>
        <a:p>
          <a:endParaRPr lang="pt-BR"/>
        </a:p>
      </dgm:t>
    </dgm:pt>
    <dgm:pt modelId="{964BBCA8-00B3-4E76-B217-4A7AB7693E17}">
      <dgm:prSet phldrT="[Texto]"/>
      <dgm:spPr/>
      <dgm:t>
        <a:bodyPr/>
        <a:lstStyle/>
        <a:p>
          <a:r>
            <a:rPr lang="pt-BR" dirty="0" smtClean="0"/>
            <a:t>MELHORIA NA PARICIPAÇÃO SOCIAL E NO ENGAJAMENTO PUBLICO</a:t>
          </a:r>
          <a:endParaRPr lang="pt-BR" dirty="0"/>
        </a:p>
      </dgm:t>
    </dgm:pt>
    <dgm:pt modelId="{B46F134D-6B6A-41D0-B8D6-ACE61870338E}" type="parTrans" cxnId="{A3E45ACE-D3DE-4052-AB38-5F51DABF4FA8}">
      <dgm:prSet/>
      <dgm:spPr/>
      <dgm:t>
        <a:bodyPr/>
        <a:lstStyle/>
        <a:p>
          <a:endParaRPr lang="pt-BR"/>
        </a:p>
      </dgm:t>
    </dgm:pt>
    <dgm:pt modelId="{239ADD47-B782-4D06-81FD-045053518B29}" type="sibTrans" cxnId="{A3E45ACE-D3DE-4052-AB38-5F51DABF4FA8}">
      <dgm:prSet/>
      <dgm:spPr/>
      <dgm:t>
        <a:bodyPr/>
        <a:lstStyle/>
        <a:p>
          <a:endParaRPr lang="pt-BR"/>
        </a:p>
      </dgm:t>
    </dgm:pt>
    <dgm:pt modelId="{5EA5DBE0-69A7-4AC7-8760-B1B9AFE341A8}">
      <dgm:prSet phldrT="[Texto]"/>
      <dgm:spPr/>
      <dgm:t>
        <a:bodyPr/>
        <a:lstStyle/>
        <a:p>
          <a:r>
            <a:rPr lang="pt-BR" dirty="0" smtClean="0"/>
            <a:t>INTERCAMBIO COM A COMUNIDADE</a:t>
          </a:r>
          <a:endParaRPr lang="pt-BR" dirty="0"/>
        </a:p>
      </dgm:t>
    </dgm:pt>
    <dgm:pt modelId="{0F5E8461-D1BC-426D-91D8-50D4FDC88329}" type="sibTrans" cxnId="{EAA76C08-623D-4473-9B25-B9CC0B974CEF}">
      <dgm:prSet/>
      <dgm:spPr/>
      <dgm:t>
        <a:bodyPr/>
        <a:lstStyle/>
        <a:p>
          <a:endParaRPr lang="pt-BR"/>
        </a:p>
      </dgm:t>
    </dgm:pt>
    <dgm:pt modelId="{C249ED1D-A1EC-4887-9698-3CA0AC15BD6F}" type="parTrans" cxnId="{EAA76C08-623D-4473-9B25-B9CC0B974CEF}">
      <dgm:prSet/>
      <dgm:spPr/>
      <dgm:t>
        <a:bodyPr/>
        <a:lstStyle/>
        <a:p>
          <a:endParaRPr lang="pt-BR"/>
        </a:p>
      </dgm:t>
    </dgm:pt>
    <dgm:pt modelId="{F3B8279B-7944-4232-A1F8-1406084B85EB}">
      <dgm:prSet phldrT="[Texto]"/>
      <dgm:spPr/>
      <dgm:t>
        <a:bodyPr/>
        <a:lstStyle/>
        <a:p>
          <a:pPr algn="l"/>
          <a:r>
            <a:rPr lang="pt-BR" dirty="0" smtClean="0"/>
            <a:t>MELHOR VISUALIZAÇÃO DO PROCESSO DE TRABALHO</a:t>
          </a:r>
          <a:endParaRPr lang="pt-BR" dirty="0"/>
        </a:p>
      </dgm:t>
    </dgm:pt>
    <dgm:pt modelId="{71956D11-D291-479E-A71F-574637F0B8D3}" type="parTrans" cxnId="{F7A765B2-C56D-409E-840F-E1137F46221A}">
      <dgm:prSet/>
      <dgm:spPr/>
      <dgm:t>
        <a:bodyPr/>
        <a:lstStyle/>
        <a:p>
          <a:endParaRPr lang="pt-BR"/>
        </a:p>
      </dgm:t>
    </dgm:pt>
    <dgm:pt modelId="{88FD8066-6E4B-45AB-91E4-5B85573B9F6C}" type="sibTrans" cxnId="{F7A765B2-C56D-409E-840F-E1137F46221A}">
      <dgm:prSet/>
      <dgm:spPr/>
      <dgm:t>
        <a:bodyPr/>
        <a:lstStyle/>
        <a:p>
          <a:endParaRPr lang="pt-BR"/>
        </a:p>
      </dgm:t>
    </dgm:pt>
    <dgm:pt modelId="{26B51734-4E86-4F0E-940E-4499C13A995E}">
      <dgm:prSet phldrT="[Texto]"/>
      <dgm:spPr/>
      <dgm:t>
        <a:bodyPr/>
        <a:lstStyle/>
        <a:p>
          <a:pPr algn="l"/>
          <a:r>
            <a:rPr lang="pt-BR" dirty="0" smtClean="0"/>
            <a:t>MELHORIA NO REGISTRO DAS INFORMAÇÕES</a:t>
          </a:r>
          <a:endParaRPr lang="pt-BR" dirty="0"/>
        </a:p>
      </dgm:t>
    </dgm:pt>
    <dgm:pt modelId="{44F5E83F-CAAF-4913-B572-38C55C4236D9}" type="parTrans" cxnId="{92E54282-8335-4811-9195-067C50C9CCD4}">
      <dgm:prSet/>
      <dgm:spPr/>
      <dgm:t>
        <a:bodyPr/>
        <a:lstStyle/>
        <a:p>
          <a:endParaRPr lang="pt-BR"/>
        </a:p>
      </dgm:t>
    </dgm:pt>
    <dgm:pt modelId="{30926737-49BE-438D-8A81-24ABEC22C7F9}" type="sibTrans" cxnId="{92E54282-8335-4811-9195-067C50C9CCD4}">
      <dgm:prSet/>
      <dgm:spPr/>
      <dgm:t>
        <a:bodyPr/>
        <a:lstStyle/>
        <a:p>
          <a:endParaRPr lang="pt-BR"/>
        </a:p>
      </dgm:t>
    </dgm:pt>
    <dgm:pt modelId="{256D4E92-4D7F-4B04-9EB8-7AF9D1C2DE13}" type="pres">
      <dgm:prSet presAssocID="{73EF1AF0-44E3-46C2-B3E5-47FE576062F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6D18CDD-4210-402F-99B3-9E6E2CE4583C}" type="pres">
      <dgm:prSet presAssocID="{73EF1AF0-44E3-46C2-B3E5-47FE576062FC}" presName="cycle" presStyleCnt="0"/>
      <dgm:spPr/>
    </dgm:pt>
    <dgm:pt modelId="{8A83BA4A-ED5A-4465-9E93-2650B6B45D14}" type="pres">
      <dgm:prSet presAssocID="{73EF1AF0-44E3-46C2-B3E5-47FE576062FC}" presName="centerShape" presStyleCnt="0"/>
      <dgm:spPr/>
    </dgm:pt>
    <dgm:pt modelId="{E470BB42-999F-43AC-AEFE-E914FB6B9964}" type="pres">
      <dgm:prSet presAssocID="{73EF1AF0-44E3-46C2-B3E5-47FE576062FC}" presName="connSite" presStyleLbl="node1" presStyleIdx="0" presStyleCnt="4"/>
      <dgm:spPr/>
    </dgm:pt>
    <dgm:pt modelId="{DED54D62-1086-4873-8E1C-42324A6203E0}" type="pres">
      <dgm:prSet presAssocID="{73EF1AF0-44E3-46C2-B3E5-47FE576062FC}" presName="visible" presStyleLbl="node1" presStyleIdx="0" presStyleCnt="4" custScaleX="121302" custScaleY="102167" custLinFactNeighborX="-32632" custLinFactNeighborY="-22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81F9E8B-F4B0-4476-B906-1E1689C830F9}" type="pres">
      <dgm:prSet presAssocID="{3A360EC7-F68D-41EF-B044-6F55B337B67B}" presName="Name25" presStyleLbl="parChTrans1D1" presStyleIdx="0" presStyleCnt="3"/>
      <dgm:spPr/>
      <dgm:t>
        <a:bodyPr/>
        <a:lstStyle/>
        <a:p>
          <a:endParaRPr lang="pt-BR"/>
        </a:p>
      </dgm:t>
    </dgm:pt>
    <dgm:pt modelId="{ACD83896-FFA6-434F-8CB9-EAB7F2A71330}" type="pres">
      <dgm:prSet presAssocID="{8417D59E-DDB4-483E-80AC-FB6DB6ABBEF4}" presName="node" presStyleCnt="0"/>
      <dgm:spPr/>
    </dgm:pt>
    <dgm:pt modelId="{A2AAAE44-2280-4351-A62D-D8A68E035F64}" type="pres">
      <dgm:prSet presAssocID="{8417D59E-DDB4-483E-80AC-FB6DB6ABBEF4}" presName="parentNode" presStyleLbl="node1" presStyleIdx="1" presStyleCnt="4" custScaleX="106507" custLinFactNeighborX="-30945" custLinFactNeighborY="5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CB378D-4B8A-4FBB-91DE-7C29C4B852CF}" type="pres">
      <dgm:prSet presAssocID="{8417D59E-DDB4-483E-80AC-FB6DB6ABBEF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CB7E7F-DDCA-4C5B-8D3A-C0EFDCC9CBDF}" type="pres">
      <dgm:prSet presAssocID="{63CD8760-5A28-499A-99C4-C90BDD351A53}" presName="Name25" presStyleLbl="parChTrans1D1" presStyleIdx="1" presStyleCnt="3"/>
      <dgm:spPr/>
      <dgm:t>
        <a:bodyPr/>
        <a:lstStyle/>
        <a:p>
          <a:endParaRPr lang="pt-BR"/>
        </a:p>
      </dgm:t>
    </dgm:pt>
    <dgm:pt modelId="{20174B9A-F872-4546-AC82-BB28CD006793}" type="pres">
      <dgm:prSet presAssocID="{3142449D-D212-4189-AE9E-EFF8DECCF29A}" presName="node" presStyleCnt="0"/>
      <dgm:spPr/>
    </dgm:pt>
    <dgm:pt modelId="{BF498298-7DC4-4D0A-A1C4-73F27F791346}" type="pres">
      <dgm:prSet presAssocID="{3142449D-D212-4189-AE9E-EFF8DECCF29A}" presName="parentNode" presStyleLbl="node1" presStyleIdx="2" presStyleCnt="4" custScaleX="106731" custLinFactNeighborX="72922" custLinFactNeighborY="-778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6117F-CB27-4517-B586-01EC0F98BDB6}" type="pres">
      <dgm:prSet presAssocID="{3142449D-D212-4189-AE9E-EFF8DECCF29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DF89C8-F013-47CE-8E28-F953457BD5E3}" type="pres">
      <dgm:prSet presAssocID="{46F7B2EE-BF73-4E0D-BE8E-FB5FAAC701F0}" presName="Name25" presStyleLbl="parChTrans1D1" presStyleIdx="2" presStyleCnt="3"/>
      <dgm:spPr/>
      <dgm:t>
        <a:bodyPr/>
        <a:lstStyle/>
        <a:p>
          <a:endParaRPr lang="pt-BR"/>
        </a:p>
      </dgm:t>
    </dgm:pt>
    <dgm:pt modelId="{6A4A92AC-7DAD-4DE2-AB8C-EC43346C7F73}" type="pres">
      <dgm:prSet presAssocID="{0C787482-B858-418A-8654-497F91C3308A}" presName="node" presStyleCnt="0"/>
      <dgm:spPr/>
    </dgm:pt>
    <dgm:pt modelId="{D9CAD38F-D9CD-46F1-8270-D0CD0B32F3A8}" type="pres">
      <dgm:prSet presAssocID="{0C787482-B858-418A-8654-497F91C3308A}" presName="parentNode" presStyleLbl="node1" presStyleIdx="3" presStyleCnt="4" custLinFactNeighborX="-37523" custLinFactNeighborY="9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C7CAD4-1956-4047-9BBC-C02AB7FFDB81}" type="pres">
      <dgm:prSet presAssocID="{0C787482-B858-418A-8654-497F91C3308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A76C08-623D-4473-9B25-B9CC0B974CEF}" srcId="{8417D59E-DDB4-483E-80AC-FB6DB6ABBEF4}" destId="{5EA5DBE0-69A7-4AC7-8760-B1B9AFE341A8}" srcOrd="1" destOrd="0" parTransId="{C249ED1D-A1EC-4887-9698-3CA0AC15BD6F}" sibTransId="{0F5E8461-D1BC-426D-91D8-50D4FDC88329}"/>
    <dgm:cxn modelId="{E8C0DBF8-EA86-4AE7-85B8-C9A95A10D1D3}" type="presOf" srcId="{0C787482-B858-418A-8654-497F91C3308A}" destId="{D9CAD38F-D9CD-46F1-8270-D0CD0B32F3A8}" srcOrd="0" destOrd="0" presId="urn:microsoft.com/office/officeart/2005/8/layout/radial2"/>
    <dgm:cxn modelId="{D3114425-21E9-4D30-B5FB-4AD4E4043536}" type="presOf" srcId="{46F7B2EE-BF73-4E0D-BE8E-FB5FAAC701F0}" destId="{C6DF89C8-F013-47CE-8E28-F953457BD5E3}" srcOrd="0" destOrd="0" presId="urn:microsoft.com/office/officeart/2005/8/layout/radial2"/>
    <dgm:cxn modelId="{9A19C4DF-585D-4C4A-BDC8-96FCE49F90E4}" srcId="{73EF1AF0-44E3-46C2-B3E5-47FE576062FC}" destId="{0C787482-B858-418A-8654-497F91C3308A}" srcOrd="2" destOrd="0" parTransId="{46F7B2EE-BF73-4E0D-BE8E-FB5FAAC701F0}" sibTransId="{98E7C320-0A40-4656-AB51-61CFEFA49CC7}"/>
    <dgm:cxn modelId="{65CBC571-6E7D-4212-AE17-CBC0D9C9F24B}" type="presOf" srcId="{8417D59E-DDB4-483E-80AC-FB6DB6ABBEF4}" destId="{A2AAAE44-2280-4351-A62D-D8A68E035F64}" srcOrd="0" destOrd="0" presId="urn:microsoft.com/office/officeart/2005/8/layout/radial2"/>
    <dgm:cxn modelId="{203AD822-0599-4F21-AE0A-C6FCFBD02DC1}" type="presOf" srcId="{3142449D-D212-4189-AE9E-EFF8DECCF29A}" destId="{BF498298-7DC4-4D0A-A1C4-73F27F791346}" srcOrd="0" destOrd="0" presId="urn:microsoft.com/office/officeart/2005/8/layout/radial2"/>
    <dgm:cxn modelId="{E2BF8D2B-C572-4C30-A95C-3CBC5F1661BC}" type="presOf" srcId="{1C66B550-A0DE-4902-8BB9-6A433F45E4D2}" destId="{F396117F-CB27-4517-B586-01EC0F98BDB6}" srcOrd="0" destOrd="0" presId="urn:microsoft.com/office/officeart/2005/8/layout/radial2"/>
    <dgm:cxn modelId="{4C2DFA04-B233-484B-A9C4-1F4101D54CA4}" type="presOf" srcId="{3A360EC7-F68D-41EF-B044-6F55B337B67B}" destId="{981F9E8B-F4B0-4476-B906-1E1689C830F9}" srcOrd="0" destOrd="0" presId="urn:microsoft.com/office/officeart/2005/8/layout/radial2"/>
    <dgm:cxn modelId="{D765691C-617D-49D2-A0D1-A727FAD7224C}" type="presOf" srcId="{73EF1AF0-44E3-46C2-B3E5-47FE576062FC}" destId="{256D4E92-4D7F-4B04-9EB8-7AF9D1C2DE13}" srcOrd="0" destOrd="0" presId="urn:microsoft.com/office/officeart/2005/8/layout/radial2"/>
    <dgm:cxn modelId="{C7F5398D-7133-493E-B340-C63A93EF1CD2}" srcId="{8417D59E-DDB4-483E-80AC-FB6DB6ABBEF4}" destId="{F997ACAA-7E34-404A-BC1E-E924B2286A91}" srcOrd="0" destOrd="0" parTransId="{36C6A85E-E873-472D-ABCE-2994A91D20BE}" sibTransId="{7ED8D07A-072D-482D-BFB3-2438C31BD702}"/>
    <dgm:cxn modelId="{3E975E58-FD3D-4810-98A7-9F175A5BF48C}" type="presOf" srcId="{BB8569F5-22F4-440D-9098-E21B472545A6}" destId="{5EC7CAD4-1956-4047-9BBC-C02AB7FFDB81}" srcOrd="0" destOrd="0" presId="urn:microsoft.com/office/officeart/2005/8/layout/radial2"/>
    <dgm:cxn modelId="{3DC96712-925A-4D98-AA76-BC6FBAFE3882}" srcId="{3142449D-D212-4189-AE9E-EFF8DECCF29A}" destId="{1C66B550-A0DE-4902-8BB9-6A433F45E4D2}" srcOrd="0" destOrd="0" parTransId="{FC838AF4-B221-4EBD-B801-D8D9270B8E2F}" sibTransId="{07FE2C56-FC46-4899-A881-4E1702EEDBD6}"/>
    <dgm:cxn modelId="{F7A765B2-C56D-409E-840F-E1137F46221A}" srcId="{3142449D-D212-4189-AE9E-EFF8DECCF29A}" destId="{F3B8279B-7944-4232-A1F8-1406084B85EB}" srcOrd="2" destOrd="0" parTransId="{71956D11-D291-479E-A71F-574637F0B8D3}" sibTransId="{88FD8066-6E4B-45AB-91E4-5B85573B9F6C}"/>
    <dgm:cxn modelId="{C65A524E-F4C2-49D0-9F37-4E0A0B1A9D8B}" type="presOf" srcId="{F3B8279B-7944-4232-A1F8-1406084B85EB}" destId="{F396117F-CB27-4517-B586-01EC0F98BDB6}" srcOrd="0" destOrd="2" presId="urn:microsoft.com/office/officeart/2005/8/layout/radial2"/>
    <dgm:cxn modelId="{A3E45ACE-D3DE-4052-AB38-5F51DABF4FA8}" srcId="{0C787482-B858-418A-8654-497F91C3308A}" destId="{964BBCA8-00B3-4E76-B217-4A7AB7693E17}" srcOrd="1" destOrd="0" parTransId="{B46F134D-6B6A-41D0-B8D6-ACE61870338E}" sibTransId="{239ADD47-B782-4D06-81FD-045053518B29}"/>
    <dgm:cxn modelId="{21461F3F-3B8A-4B18-9088-2C560741E225}" type="presOf" srcId="{63CD8760-5A28-499A-99C4-C90BDD351A53}" destId="{C3CB7E7F-DDCA-4C5B-8D3A-C0EFDCC9CBDF}" srcOrd="0" destOrd="0" presId="urn:microsoft.com/office/officeart/2005/8/layout/radial2"/>
    <dgm:cxn modelId="{D3DC3480-4936-4E73-8906-73BD96173F6F}" type="presOf" srcId="{5EA5DBE0-69A7-4AC7-8760-B1B9AFE341A8}" destId="{32CB378D-4B8A-4FBB-91DE-7C29C4B852CF}" srcOrd="0" destOrd="1" presId="urn:microsoft.com/office/officeart/2005/8/layout/radial2"/>
    <dgm:cxn modelId="{779202EB-04FB-46D9-9413-3CC594F5BD34}" type="presOf" srcId="{F997ACAA-7E34-404A-BC1E-E924B2286A91}" destId="{32CB378D-4B8A-4FBB-91DE-7C29C4B852CF}" srcOrd="0" destOrd="0" presId="urn:microsoft.com/office/officeart/2005/8/layout/radial2"/>
    <dgm:cxn modelId="{AC2FBAE7-5164-42EF-B700-A5C67B491547}" type="presOf" srcId="{26B51734-4E86-4F0E-940E-4499C13A995E}" destId="{F396117F-CB27-4517-B586-01EC0F98BDB6}" srcOrd="0" destOrd="1" presId="urn:microsoft.com/office/officeart/2005/8/layout/radial2"/>
    <dgm:cxn modelId="{92E54282-8335-4811-9195-067C50C9CCD4}" srcId="{3142449D-D212-4189-AE9E-EFF8DECCF29A}" destId="{26B51734-4E86-4F0E-940E-4499C13A995E}" srcOrd="1" destOrd="0" parTransId="{44F5E83F-CAAF-4913-B572-38C55C4236D9}" sibTransId="{30926737-49BE-438D-8A81-24ABEC22C7F9}"/>
    <dgm:cxn modelId="{3A6380E3-15F4-4A13-8E1B-D0C689D66E90}" srcId="{0C787482-B858-418A-8654-497F91C3308A}" destId="{BB8569F5-22F4-440D-9098-E21B472545A6}" srcOrd="0" destOrd="0" parTransId="{EE8C5130-1C2C-4048-A559-8BF262799DAF}" sibTransId="{315DBCA6-6AE7-4A50-81AE-92A22E41F7ED}"/>
    <dgm:cxn modelId="{7D4C375F-528D-4DF4-9129-7C373C0EFA9F}" srcId="{73EF1AF0-44E3-46C2-B3E5-47FE576062FC}" destId="{3142449D-D212-4189-AE9E-EFF8DECCF29A}" srcOrd="1" destOrd="0" parTransId="{63CD8760-5A28-499A-99C4-C90BDD351A53}" sibTransId="{7F9C09A2-92A3-4D28-8AD6-D324DC3F8969}"/>
    <dgm:cxn modelId="{68C78099-7DA0-4EB0-A1EA-3603A0F7F144}" type="presOf" srcId="{964BBCA8-00B3-4E76-B217-4A7AB7693E17}" destId="{5EC7CAD4-1956-4047-9BBC-C02AB7FFDB81}" srcOrd="0" destOrd="1" presId="urn:microsoft.com/office/officeart/2005/8/layout/radial2"/>
    <dgm:cxn modelId="{A2FCDF1C-646A-465F-B152-9C38B4CE19C2}" srcId="{73EF1AF0-44E3-46C2-B3E5-47FE576062FC}" destId="{8417D59E-DDB4-483E-80AC-FB6DB6ABBEF4}" srcOrd="0" destOrd="0" parTransId="{3A360EC7-F68D-41EF-B044-6F55B337B67B}" sibTransId="{F685DD2E-E4A9-485D-B34E-94C10D62BE68}"/>
    <dgm:cxn modelId="{EC23C41A-0F36-4585-87FF-E9122EF259D0}" type="presParOf" srcId="{256D4E92-4D7F-4B04-9EB8-7AF9D1C2DE13}" destId="{C6D18CDD-4210-402F-99B3-9E6E2CE4583C}" srcOrd="0" destOrd="0" presId="urn:microsoft.com/office/officeart/2005/8/layout/radial2"/>
    <dgm:cxn modelId="{335D2B32-1BF9-4DD2-9193-C244D28EEF58}" type="presParOf" srcId="{C6D18CDD-4210-402F-99B3-9E6E2CE4583C}" destId="{8A83BA4A-ED5A-4465-9E93-2650B6B45D14}" srcOrd="0" destOrd="0" presId="urn:microsoft.com/office/officeart/2005/8/layout/radial2"/>
    <dgm:cxn modelId="{59EBABCC-E40A-4641-958A-830A055835FD}" type="presParOf" srcId="{8A83BA4A-ED5A-4465-9E93-2650B6B45D14}" destId="{E470BB42-999F-43AC-AEFE-E914FB6B9964}" srcOrd="0" destOrd="0" presId="urn:microsoft.com/office/officeart/2005/8/layout/radial2"/>
    <dgm:cxn modelId="{54D41045-9512-4402-8124-94CDE132C46F}" type="presParOf" srcId="{8A83BA4A-ED5A-4465-9E93-2650B6B45D14}" destId="{DED54D62-1086-4873-8E1C-42324A6203E0}" srcOrd="1" destOrd="0" presId="urn:microsoft.com/office/officeart/2005/8/layout/radial2"/>
    <dgm:cxn modelId="{8797959F-03B2-4056-8514-8BA9FCB88F51}" type="presParOf" srcId="{C6D18CDD-4210-402F-99B3-9E6E2CE4583C}" destId="{981F9E8B-F4B0-4476-B906-1E1689C830F9}" srcOrd="1" destOrd="0" presId="urn:microsoft.com/office/officeart/2005/8/layout/radial2"/>
    <dgm:cxn modelId="{DFAC062F-0E55-44B8-A4B9-A308F750DDB4}" type="presParOf" srcId="{C6D18CDD-4210-402F-99B3-9E6E2CE4583C}" destId="{ACD83896-FFA6-434F-8CB9-EAB7F2A71330}" srcOrd="2" destOrd="0" presId="urn:microsoft.com/office/officeart/2005/8/layout/radial2"/>
    <dgm:cxn modelId="{29705E7D-E0C2-43EC-BD8D-4876DFF92A19}" type="presParOf" srcId="{ACD83896-FFA6-434F-8CB9-EAB7F2A71330}" destId="{A2AAAE44-2280-4351-A62D-D8A68E035F64}" srcOrd="0" destOrd="0" presId="urn:microsoft.com/office/officeart/2005/8/layout/radial2"/>
    <dgm:cxn modelId="{22C6AC63-E643-4A1E-8173-EF6D0DF89197}" type="presParOf" srcId="{ACD83896-FFA6-434F-8CB9-EAB7F2A71330}" destId="{32CB378D-4B8A-4FBB-91DE-7C29C4B852CF}" srcOrd="1" destOrd="0" presId="urn:microsoft.com/office/officeart/2005/8/layout/radial2"/>
    <dgm:cxn modelId="{1D910CB6-2D7A-4F96-A685-D8D188F46AEE}" type="presParOf" srcId="{C6D18CDD-4210-402F-99B3-9E6E2CE4583C}" destId="{C3CB7E7F-DDCA-4C5B-8D3A-C0EFDCC9CBDF}" srcOrd="3" destOrd="0" presId="urn:microsoft.com/office/officeart/2005/8/layout/radial2"/>
    <dgm:cxn modelId="{E5DAA7C7-ADD0-41E9-B4E2-7B77B328C83F}" type="presParOf" srcId="{C6D18CDD-4210-402F-99B3-9E6E2CE4583C}" destId="{20174B9A-F872-4546-AC82-BB28CD006793}" srcOrd="4" destOrd="0" presId="urn:microsoft.com/office/officeart/2005/8/layout/radial2"/>
    <dgm:cxn modelId="{60F3AA44-CFE4-4D72-BAE1-66D269AF2FAF}" type="presParOf" srcId="{20174B9A-F872-4546-AC82-BB28CD006793}" destId="{BF498298-7DC4-4D0A-A1C4-73F27F791346}" srcOrd="0" destOrd="0" presId="urn:microsoft.com/office/officeart/2005/8/layout/radial2"/>
    <dgm:cxn modelId="{B5D33339-344D-4277-85A9-45CDB066F776}" type="presParOf" srcId="{20174B9A-F872-4546-AC82-BB28CD006793}" destId="{F396117F-CB27-4517-B586-01EC0F98BDB6}" srcOrd="1" destOrd="0" presId="urn:microsoft.com/office/officeart/2005/8/layout/radial2"/>
    <dgm:cxn modelId="{8D9941DB-9B3A-47B1-AF02-E25429B11AD4}" type="presParOf" srcId="{C6D18CDD-4210-402F-99B3-9E6E2CE4583C}" destId="{C6DF89C8-F013-47CE-8E28-F953457BD5E3}" srcOrd="5" destOrd="0" presId="urn:microsoft.com/office/officeart/2005/8/layout/radial2"/>
    <dgm:cxn modelId="{2E6A5E73-F04C-4384-8EFC-DD7A26988E08}" type="presParOf" srcId="{C6D18CDD-4210-402F-99B3-9E6E2CE4583C}" destId="{6A4A92AC-7DAD-4DE2-AB8C-EC43346C7F73}" srcOrd="6" destOrd="0" presId="urn:microsoft.com/office/officeart/2005/8/layout/radial2"/>
    <dgm:cxn modelId="{BB30D83D-3423-4446-841C-505096FDF633}" type="presParOf" srcId="{6A4A92AC-7DAD-4DE2-AB8C-EC43346C7F73}" destId="{D9CAD38F-D9CD-46F1-8270-D0CD0B32F3A8}" srcOrd="0" destOrd="0" presId="urn:microsoft.com/office/officeart/2005/8/layout/radial2"/>
    <dgm:cxn modelId="{87A09CBF-FDB4-4466-A0EC-799FCF446370}" type="presParOf" srcId="{6A4A92AC-7DAD-4DE2-AB8C-EC43346C7F73}" destId="{5EC7CAD4-1956-4047-9BBC-C02AB7FFDB81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7DB0B-4756-4ED6-89BC-8D15430267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ACD1ED-EACB-458F-A5B4-71AD60573929}">
      <dgm:prSet phldrT="[Texto]"/>
      <dgm:spPr/>
      <dgm:t>
        <a:bodyPr/>
        <a:lstStyle/>
        <a:p>
          <a:r>
            <a:rPr lang="pt-BR" dirty="0" smtClean="0"/>
            <a:t>INCORPORAÇÃO DA INTERVENÇÃO</a:t>
          </a:r>
          <a:endParaRPr lang="pt-BR" dirty="0"/>
        </a:p>
      </dgm:t>
    </dgm:pt>
    <dgm:pt modelId="{14D1D702-9BDF-41AF-97D4-1E876C0D4B14}" type="parTrans" cxnId="{BC5BCBDC-6C29-4561-A1A0-48AD9510AAC6}">
      <dgm:prSet/>
      <dgm:spPr/>
      <dgm:t>
        <a:bodyPr/>
        <a:lstStyle/>
        <a:p>
          <a:endParaRPr lang="pt-BR"/>
        </a:p>
      </dgm:t>
    </dgm:pt>
    <dgm:pt modelId="{D8CA6696-D6C2-409C-9FFC-1755D6A689AF}" type="sibTrans" cxnId="{BC5BCBDC-6C29-4561-A1A0-48AD9510AAC6}">
      <dgm:prSet/>
      <dgm:spPr/>
      <dgm:t>
        <a:bodyPr/>
        <a:lstStyle/>
        <a:p>
          <a:endParaRPr lang="pt-BR"/>
        </a:p>
      </dgm:t>
    </dgm:pt>
    <dgm:pt modelId="{E764C6F7-7EFD-4D04-A9FD-90E29BC209C8}">
      <dgm:prSet phldrT="[Texto]"/>
      <dgm:spPr/>
      <dgm:t>
        <a:bodyPr/>
        <a:lstStyle/>
        <a:p>
          <a:r>
            <a:rPr lang="pt-BR" dirty="0" smtClean="0"/>
            <a:t>FICHAS ESPELHO COMO COMPLEMENTO DOS PRONTUARIOS INDIVIDUAIS</a:t>
          </a:r>
          <a:endParaRPr lang="pt-BR" dirty="0"/>
        </a:p>
      </dgm:t>
    </dgm:pt>
    <dgm:pt modelId="{DFD64BF1-407A-4C8D-9080-71FC238993E8}" type="parTrans" cxnId="{0C084082-52BE-4906-A068-0876BE3E3E67}">
      <dgm:prSet/>
      <dgm:spPr/>
      <dgm:t>
        <a:bodyPr/>
        <a:lstStyle/>
        <a:p>
          <a:endParaRPr lang="pt-BR"/>
        </a:p>
      </dgm:t>
    </dgm:pt>
    <dgm:pt modelId="{E5B31DAA-03DC-4BB9-8620-E9C74CF19B88}" type="sibTrans" cxnId="{0C084082-52BE-4906-A068-0876BE3E3E67}">
      <dgm:prSet/>
      <dgm:spPr/>
      <dgm:t>
        <a:bodyPr/>
        <a:lstStyle/>
        <a:p>
          <a:endParaRPr lang="pt-BR"/>
        </a:p>
      </dgm:t>
    </dgm:pt>
    <dgm:pt modelId="{0E19B260-4630-4D97-8136-15F483A389F9}">
      <dgm:prSet phldrT="[Texto]"/>
      <dgm:spPr/>
      <dgm:t>
        <a:bodyPr/>
        <a:lstStyle/>
        <a:p>
          <a:r>
            <a:rPr lang="pt-BR" dirty="0" smtClean="0"/>
            <a:t>SALAS DE ESPERA SEMANAL COM TEMAS DE PROMOÇÃO DE SAUDE</a:t>
          </a:r>
          <a:endParaRPr lang="pt-BR" dirty="0"/>
        </a:p>
      </dgm:t>
    </dgm:pt>
    <dgm:pt modelId="{2AFC832C-DE0B-4A0D-901F-6E15CA140038}" type="parTrans" cxnId="{D7F9D449-0134-49C3-B20C-3EC7F9983B91}">
      <dgm:prSet/>
      <dgm:spPr/>
      <dgm:t>
        <a:bodyPr/>
        <a:lstStyle/>
        <a:p>
          <a:endParaRPr lang="pt-BR"/>
        </a:p>
      </dgm:t>
    </dgm:pt>
    <dgm:pt modelId="{BF278464-3996-4320-B747-A3516ABE47F0}" type="sibTrans" cxnId="{D7F9D449-0134-49C3-B20C-3EC7F9983B91}">
      <dgm:prSet/>
      <dgm:spPr/>
      <dgm:t>
        <a:bodyPr/>
        <a:lstStyle/>
        <a:p>
          <a:endParaRPr lang="pt-BR"/>
        </a:p>
      </dgm:t>
    </dgm:pt>
    <dgm:pt modelId="{EEB26AE2-0ED5-4CD9-936B-DA745C00A14F}">
      <dgm:prSet phldrT="[Texto]"/>
      <dgm:spPr/>
      <dgm:t>
        <a:bodyPr/>
        <a:lstStyle/>
        <a:p>
          <a:r>
            <a:rPr lang="pt-BR" dirty="0" smtClean="0"/>
            <a:t>BUSCA ATIVA DOS ADOLESCENTES FALTOSOS AS CONSULTAS DE ACOMPANHAMENTO</a:t>
          </a:r>
          <a:endParaRPr lang="pt-BR" dirty="0"/>
        </a:p>
      </dgm:t>
    </dgm:pt>
    <dgm:pt modelId="{E96D569B-A3D7-4646-840F-0F2EEC2EE77A}" type="parTrans" cxnId="{BF124624-1B1C-4DA2-BC58-4EC91A75C4AF}">
      <dgm:prSet/>
      <dgm:spPr/>
      <dgm:t>
        <a:bodyPr/>
        <a:lstStyle/>
        <a:p>
          <a:endParaRPr lang="pt-BR"/>
        </a:p>
      </dgm:t>
    </dgm:pt>
    <dgm:pt modelId="{52C318B1-8901-4E7F-B9C7-36B348D0371F}" type="sibTrans" cxnId="{BF124624-1B1C-4DA2-BC58-4EC91A75C4AF}">
      <dgm:prSet/>
      <dgm:spPr/>
      <dgm:t>
        <a:bodyPr/>
        <a:lstStyle/>
        <a:p>
          <a:endParaRPr lang="pt-BR"/>
        </a:p>
      </dgm:t>
    </dgm:pt>
    <dgm:pt modelId="{7B49B2FA-0176-461D-A0D1-D889890077D7}" type="pres">
      <dgm:prSet presAssocID="{D5F7DB0B-4756-4ED6-89BC-8D15430267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FFB5281-732F-4789-9F78-40D8BC11C904}" type="pres">
      <dgm:prSet presAssocID="{18ACD1ED-EACB-458F-A5B4-71AD60573929}" presName="root1" presStyleCnt="0"/>
      <dgm:spPr/>
    </dgm:pt>
    <dgm:pt modelId="{28F86F8C-CD67-4F1F-B6F4-652591E6CC9B}" type="pres">
      <dgm:prSet presAssocID="{18ACD1ED-EACB-458F-A5B4-71AD605739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50CBE1-62EB-43AF-BDB2-0E303B4A51CA}" type="pres">
      <dgm:prSet presAssocID="{18ACD1ED-EACB-458F-A5B4-71AD60573929}" presName="level2hierChild" presStyleCnt="0"/>
      <dgm:spPr/>
    </dgm:pt>
    <dgm:pt modelId="{E0128ABB-1DF7-4B78-80F5-8BC87AEFA9A0}" type="pres">
      <dgm:prSet presAssocID="{DFD64BF1-407A-4C8D-9080-71FC238993E8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F4D4DC1A-A62C-4F23-9DDB-B13869FB4A22}" type="pres">
      <dgm:prSet presAssocID="{DFD64BF1-407A-4C8D-9080-71FC238993E8}" presName="connTx" presStyleLbl="parChTrans1D2" presStyleIdx="0" presStyleCnt="3"/>
      <dgm:spPr/>
      <dgm:t>
        <a:bodyPr/>
        <a:lstStyle/>
        <a:p>
          <a:endParaRPr lang="pt-BR"/>
        </a:p>
      </dgm:t>
    </dgm:pt>
    <dgm:pt modelId="{0363D61F-8CAF-4AE4-AE29-2F6F2F4D744B}" type="pres">
      <dgm:prSet presAssocID="{E764C6F7-7EFD-4D04-A9FD-90E29BC209C8}" presName="root2" presStyleCnt="0"/>
      <dgm:spPr/>
    </dgm:pt>
    <dgm:pt modelId="{C94EA589-DB4F-41B9-BCE3-A939D674E918}" type="pres">
      <dgm:prSet presAssocID="{E764C6F7-7EFD-4D04-A9FD-90E29BC209C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1187D3E-1927-4DFC-AF0E-189783304C81}" type="pres">
      <dgm:prSet presAssocID="{E764C6F7-7EFD-4D04-A9FD-90E29BC209C8}" presName="level3hierChild" presStyleCnt="0"/>
      <dgm:spPr/>
    </dgm:pt>
    <dgm:pt modelId="{DB542D89-536E-4665-8EE9-52BE1D3C2D4D}" type="pres">
      <dgm:prSet presAssocID="{2AFC832C-DE0B-4A0D-901F-6E15CA140038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476D7204-23FD-445F-A6E9-6D2F4E938283}" type="pres">
      <dgm:prSet presAssocID="{2AFC832C-DE0B-4A0D-901F-6E15CA140038}" presName="connTx" presStyleLbl="parChTrans1D2" presStyleIdx="1" presStyleCnt="3"/>
      <dgm:spPr/>
      <dgm:t>
        <a:bodyPr/>
        <a:lstStyle/>
        <a:p>
          <a:endParaRPr lang="pt-BR"/>
        </a:p>
      </dgm:t>
    </dgm:pt>
    <dgm:pt modelId="{D2669F00-87F7-4C2F-B3D2-975C0C182801}" type="pres">
      <dgm:prSet presAssocID="{0E19B260-4630-4D97-8136-15F483A389F9}" presName="root2" presStyleCnt="0"/>
      <dgm:spPr/>
    </dgm:pt>
    <dgm:pt modelId="{580E72A1-8D9C-43A3-A04E-36513CB3205A}" type="pres">
      <dgm:prSet presAssocID="{0E19B260-4630-4D97-8136-15F483A389F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561FD4-DDC0-439D-B1C7-A5D0E4692AF2}" type="pres">
      <dgm:prSet presAssocID="{0E19B260-4630-4D97-8136-15F483A389F9}" presName="level3hierChild" presStyleCnt="0"/>
      <dgm:spPr/>
    </dgm:pt>
    <dgm:pt modelId="{AC68BBA9-2505-4B5F-96D9-C921E9E22DA3}" type="pres">
      <dgm:prSet presAssocID="{E96D569B-A3D7-4646-840F-0F2EEC2EE77A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22CD1D4E-792B-41B7-B501-2A39C658880B}" type="pres">
      <dgm:prSet presAssocID="{E96D569B-A3D7-4646-840F-0F2EEC2EE77A}" presName="connTx" presStyleLbl="parChTrans1D2" presStyleIdx="2" presStyleCnt="3"/>
      <dgm:spPr/>
      <dgm:t>
        <a:bodyPr/>
        <a:lstStyle/>
        <a:p>
          <a:endParaRPr lang="pt-BR"/>
        </a:p>
      </dgm:t>
    </dgm:pt>
    <dgm:pt modelId="{1CBCCEEA-EFB1-47F8-81E1-38B3A90B7F90}" type="pres">
      <dgm:prSet presAssocID="{EEB26AE2-0ED5-4CD9-936B-DA745C00A14F}" presName="root2" presStyleCnt="0"/>
      <dgm:spPr/>
    </dgm:pt>
    <dgm:pt modelId="{783AC436-55B5-4C2A-A4D5-145C7D650E1C}" type="pres">
      <dgm:prSet presAssocID="{EEB26AE2-0ED5-4CD9-936B-DA745C00A14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09029F-03FF-4E21-847C-991CD79E5269}" type="pres">
      <dgm:prSet presAssocID="{EEB26AE2-0ED5-4CD9-936B-DA745C00A14F}" presName="level3hierChild" presStyleCnt="0"/>
      <dgm:spPr/>
    </dgm:pt>
  </dgm:ptLst>
  <dgm:cxnLst>
    <dgm:cxn modelId="{7B926E56-B901-4516-BB13-192E3386BC60}" type="presOf" srcId="{D5F7DB0B-4756-4ED6-89BC-8D154302674A}" destId="{7B49B2FA-0176-461D-A0D1-D889890077D7}" srcOrd="0" destOrd="0" presId="urn:microsoft.com/office/officeart/2008/layout/HorizontalMultiLevelHierarchy"/>
    <dgm:cxn modelId="{ECFCCF9F-4EAF-47D1-B0CA-4DEA05059ACF}" type="presOf" srcId="{E764C6F7-7EFD-4D04-A9FD-90E29BC209C8}" destId="{C94EA589-DB4F-41B9-BCE3-A939D674E918}" srcOrd="0" destOrd="0" presId="urn:microsoft.com/office/officeart/2008/layout/HorizontalMultiLevelHierarchy"/>
    <dgm:cxn modelId="{153F5474-DBCA-44DB-A939-6FF2BDDDF838}" type="presOf" srcId="{E96D569B-A3D7-4646-840F-0F2EEC2EE77A}" destId="{AC68BBA9-2505-4B5F-96D9-C921E9E22DA3}" srcOrd="0" destOrd="0" presId="urn:microsoft.com/office/officeart/2008/layout/HorizontalMultiLevelHierarchy"/>
    <dgm:cxn modelId="{33A6ADFE-D355-49B3-ACF2-6DB050D6302B}" type="presOf" srcId="{2AFC832C-DE0B-4A0D-901F-6E15CA140038}" destId="{476D7204-23FD-445F-A6E9-6D2F4E938283}" srcOrd="1" destOrd="0" presId="urn:microsoft.com/office/officeart/2008/layout/HorizontalMultiLevelHierarchy"/>
    <dgm:cxn modelId="{BC5BCBDC-6C29-4561-A1A0-48AD9510AAC6}" srcId="{D5F7DB0B-4756-4ED6-89BC-8D154302674A}" destId="{18ACD1ED-EACB-458F-A5B4-71AD60573929}" srcOrd="0" destOrd="0" parTransId="{14D1D702-9BDF-41AF-97D4-1E876C0D4B14}" sibTransId="{D8CA6696-D6C2-409C-9FFC-1755D6A689AF}"/>
    <dgm:cxn modelId="{372E9AA6-F7A3-47E1-828C-93EFC8388F44}" type="presOf" srcId="{EEB26AE2-0ED5-4CD9-936B-DA745C00A14F}" destId="{783AC436-55B5-4C2A-A4D5-145C7D650E1C}" srcOrd="0" destOrd="0" presId="urn:microsoft.com/office/officeart/2008/layout/HorizontalMultiLevelHierarchy"/>
    <dgm:cxn modelId="{598C8D9B-F942-4FDA-B052-406449EE67A7}" type="presOf" srcId="{18ACD1ED-EACB-458F-A5B4-71AD60573929}" destId="{28F86F8C-CD67-4F1F-B6F4-652591E6CC9B}" srcOrd="0" destOrd="0" presId="urn:microsoft.com/office/officeart/2008/layout/HorizontalMultiLevelHierarchy"/>
    <dgm:cxn modelId="{D8EFC8B4-3380-41BE-959A-C856CEE78B76}" type="presOf" srcId="{2AFC832C-DE0B-4A0D-901F-6E15CA140038}" destId="{DB542D89-536E-4665-8EE9-52BE1D3C2D4D}" srcOrd="0" destOrd="0" presId="urn:microsoft.com/office/officeart/2008/layout/HorizontalMultiLevelHierarchy"/>
    <dgm:cxn modelId="{BF124624-1B1C-4DA2-BC58-4EC91A75C4AF}" srcId="{18ACD1ED-EACB-458F-A5B4-71AD60573929}" destId="{EEB26AE2-0ED5-4CD9-936B-DA745C00A14F}" srcOrd="2" destOrd="0" parTransId="{E96D569B-A3D7-4646-840F-0F2EEC2EE77A}" sibTransId="{52C318B1-8901-4E7F-B9C7-36B348D0371F}"/>
    <dgm:cxn modelId="{4D16EDCA-C457-4585-9CA9-6DB57694C314}" type="presOf" srcId="{0E19B260-4630-4D97-8136-15F483A389F9}" destId="{580E72A1-8D9C-43A3-A04E-36513CB3205A}" srcOrd="0" destOrd="0" presId="urn:microsoft.com/office/officeart/2008/layout/HorizontalMultiLevelHierarchy"/>
    <dgm:cxn modelId="{A62266F2-C031-4B1E-91B9-FCD6B1B14F7D}" type="presOf" srcId="{E96D569B-A3D7-4646-840F-0F2EEC2EE77A}" destId="{22CD1D4E-792B-41B7-B501-2A39C658880B}" srcOrd="1" destOrd="0" presId="urn:microsoft.com/office/officeart/2008/layout/HorizontalMultiLevelHierarchy"/>
    <dgm:cxn modelId="{E39E8BEE-CF48-488D-8018-15566E78C26C}" type="presOf" srcId="{DFD64BF1-407A-4C8D-9080-71FC238993E8}" destId="{F4D4DC1A-A62C-4F23-9DDB-B13869FB4A22}" srcOrd="1" destOrd="0" presId="urn:microsoft.com/office/officeart/2008/layout/HorizontalMultiLevelHierarchy"/>
    <dgm:cxn modelId="{D7F9D449-0134-49C3-B20C-3EC7F9983B91}" srcId="{18ACD1ED-EACB-458F-A5B4-71AD60573929}" destId="{0E19B260-4630-4D97-8136-15F483A389F9}" srcOrd="1" destOrd="0" parTransId="{2AFC832C-DE0B-4A0D-901F-6E15CA140038}" sibTransId="{BF278464-3996-4320-B747-A3516ABE47F0}"/>
    <dgm:cxn modelId="{5E5F4D1E-FAEF-4EB4-AFAD-4305422CFB57}" type="presOf" srcId="{DFD64BF1-407A-4C8D-9080-71FC238993E8}" destId="{E0128ABB-1DF7-4B78-80F5-8BC87AEFA9A0}" srcOrd="0" destOrd="0" presId="urn:microsoft.com/office/officeart/2008/layout/HorizontalMultiLevelHierarchy"/>
    <dgm:cxn modelId="{0C084082-52BE-4906-A068-0876BE3E3E67}" srcId="{18ACD1ED-EACB-458F-A5B4-71AD60573929}" destId="{E764C6F7-7EFD-4D04-A9FD-90E29BC209C8}" srcOrd="0" destOrd="0" parTransId="{DFD64BF1-407A-4C8D-9080-71FC238993E8}" sibTransId="{E5B31DAA-03DC-4BB9-8620-E9C74CF19B88}"/>
    <dgm:cxn modelId="{49AFC591-2395-4AF2-987E-7A3240ECA3C5}" type="presParOf" srcId="{7B49B2FA-0176-461D-A0D1-D889890077D7}" destId="{0FFB5281-732F-4789-9F78-40D8BC11C904}" srcOrd="0" destOrd="0" presId="urn:microsoft.com/office/officeart/2008/layout/HorizontalMultiLevelHierarchy"/>
    <dgm:cxn modelId="{A23B7F43-5279-46E9-9C5B-2C327C55D1D6}" type="presParOf" srcId="{0FFB5281-732F-4789-9F78-40D8BC11C904}" destId="{28F86F8C-CD67-4F1F-B6F4-652591E6CC9B}" srcOrd="0" destOrd="0" presId="urn:microsoft.com/office/officeart/2008/layout/HorizontalMultiLevelHierarchy"/>
    <dgm:cxn modelId="{BC6E033A-4CCF-4EB1-B32B-AFFC137A3D17}" type="presParOf" srcId="{0FFB5281-732F-4789-9F78-40D8BC11C904}" destId="{DF50CBE1-62EB-43AF-BDB2-0E303B4A51CA}" srcOrd="1" destOrd="0" presId="urn:microsoft.com/office/officeart/2008/layout/HorizontalMultiLevelHierarchy"/>
    <dgm:cxn modelId="{B7E994CB-1786-4C53-9FCA-5EFE58A1A05A}" type="presParOf" srcId="{DF50CBE1-62EB-43AF-BDB2-0E303B4A51CA}" destId="{E0128ABB-1DF7-4B78-80F5-8BC87AEFA9A0}" srcOrd="0" destOrd="0" presId="urn:microsoft.com/office/officeart/2008/layout/HorizontalMultiLevelHierarchy"/>
    <dgm:cxn modelId="{19C8B2B5-45FF-42FC-AB56-902CD5E550CE}" type="presParOf" srcId="{E0128ABB-1DF7-4B78-80F5-8BC87AEFA9A0}" destId="{F4D4DC1A-A62C-4F23-9DDB-B13869FB4A22}" srcOrd="0" destOrd="0" presId="urn:microsoft.com/office/officeart/2008/layout/HorizontalMultiLevelHierarchy"/>
    <dgm:cxn modelId="{90EB4944-3718-4D08-B4B3-061DC8B02CFB}" type="presParOf" srcId="{DF50CBE1-62EB-43AF-BDB2-0E303B4A51CA}" destId="{0363D61F-8CAF-4AE4-AE29-2F6F2F4D744B}" srcOrd="1" destOrd="0" presId="urn:microsoft.com/office/officeart/2008/layout/HorizontalMultiLevelHierarchy"/>
    <dgm:cxn modelId="{3F4CD4DC-B16E-4DFC-919C-C16E80E5A98B}" type="presParOf" srcId="{0363D61F-8CAF-4AE4-AE29-2F6F2F4D744B}" destId="{C94EA589-DB4F-41B9-BCE3-A939D674E918}" srcOrd="0" destOrd="0" presId="urn:microsoft.com/office/officeart/2008/layout/HorizontalMultiLevelHierarchy"/>
    <dgm:cxn modelId="{E5920183-9F22-427B-9A6A-094B5E30756B}" type="presParOf" srcId="{0363D61F-8CAF-4AE4-AE29-2F6F2F4D744B}" destId="{11187D3E-1927-4DFC-AF0E-189783304C81}" srcOrd="1" destOrd="0" presId="urn:microsoft.com/office/officeart/2008/layout/HorizontalMultiLevelHierarchy"/>
    <dgm:cxn modelId="{7F5B2F47-5EDB-4928-B619-BB34182ADDCC}" type="presParOf" srcId="{DF50CBE1-62EB-43AF-BDB2-0E303B4A51CA}" destId="{DB542D89-536E-4665-8EE9-52BE1D3C2D4D}" srcOrd="2" destOrd="0" presId="urn:microsoft.com/office/officeart/2008/layout/HorizontalMultiLevelHierarchy"/>
    <dgm:cxn modelId="{891D0AF9-2A1F-4B95-A539-4A3DF993207B}" type="presParOf" srcId="{DB542D89-536E-4665-8EE9-52BE1D3C2D4D}" destId="{476D7204-23FD-445F-A6E9-6D2F4E938283}" srcOrd="0" destOrd="0" presId="urn:microsoft.com/office/officeart/2008/layout/HorizontalMultiLevelHierarchy"/>
    <dgm:cxn modelId="{2FABFDEE-C228-4398-ADFA-F3857FE527A0}" type="presParOf" srcId="{DF50CBE1-62EB-43AF-BDB2-0E303B4A51CA}" destId="{D2669F00-87F7-4C2F-B3D2-975C0C182801}" srcOrd="3" destOrd="0" presId="urn:microsoft.com/office/officeart/2008/layout/HorizontalMultiLevelHierarchy"/>
    <dgm:cxn modelId="{BF33CE2B-74EA-4F6B-AD1B-A4F93849A1BF}" type="presParOf" srcId="{D2669F00-87F7-4C2F-B3D2-975C0C182801}" destId="{580E72A1-8D9C-43A3-A04E-36513CB3205A}" srcOrd="0" destOrd="0" presId="urn:microsoft.com/office/officeart/2008/layout/HorizontalMultiLevelHierarchy"/>
    <dgm:cxn modelId="{C2E5A133-C281-4FE9-A0D4-2BEA2D3B0107}" type="presParOf" srcId="{D2669F00-87F7-4C2F-B3D2-975C0C182801}" destId="{66561FD4-DDC0-439D-B1C7-A5D0E4692AF2}" srcOrd="1" destOrd="0" presId="urn:microsoft.com/office/officeart/2008/layout/HorizontalMultiLevelHierarchy"/>
    <dgm:cxn modelId="{A28C67B4-B77E-4F00-93C5-446255D34198}" type="presParOf" srcId="{DF50CBE1-62EB-43AF-BDB2-0E303B4A51CA}" destId="{AC68BBA9-2505-4B5F-96D9-C921E9E22DA3}" srcOrd="4" destOrd="0" presId="urn:microsoft.com/office/officeart/2008/layout/HorizontalMultiLevelHierarchy"/>
    <dgm:cxn modelId="{151EF4E5-9CBB-49C8-8C89-11DC28922D4F}" type="presParOf" srcId="{AC68BBA9-2505-4B5F-96D9-C921E9E22DA3}" destId="{22CD1D4E-792B-41B7-B501-2A39C658880B}" srcOrd="0" destOrd="0" presId="urn:microsoft.com/office/officeart/2008/layout/HorizontalMultiLevelHierarchy"/>
    <dgm:cxn modelId="{F93FF0D6-3FDD-4AD6-915F-447EB298255E}" type="presParOf" srcId="{DF50CBE1-62EB-43AF-BDB2-0E303B4A51CA}" destId="{1CBCCEEA-EFB1-47F8-81E1-38B3A90B7F90}" srcOrd="5" destOrd="0" presId="urn:microsoft.com/office/officeart/2008/layout/HorizontalMultiLevelHierarchy"/>
    <dgm:cxn modelId="{F1494793-295E-41C0-91E5-E008F54E34F4}" type="presParOf" srcId="{1CBCCEEA-EFB1-47F8-81E1-38B3A90B7F90}" destId="{783AC436-55B5-4C2A-A4D5-145C7D650E1C}" srcOrd="0" destOrd="0" presId="urn:microsoft.com/office/officeart/2008/layout/HorizontalMultiLevelHierarchy"/>
    <dgm:cxn modelId="{8CE1AE4E-1908-452C-84AD-385D459D6772}" type="presParOf" srcId="{1CBCCEEA-EFB1-47F8-81E1-38B3A90B7F90}" destId="{9809029F-03FF-4E21-847C-991CD79E5269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6B8FC-6B67-4FB0-8D8E-CC404DE8F10A}">
      <dsp:nvSpPr>
        <dsp:cNvPr id="0" name=""/>
        <dsp:cNvSpPr/>
      </dsp:nvSpPr>
      <dsp:spPr>
        <a:xfrm>
          <a:off x="2949" y="508145"/>
          <a:ext cx="2499132" cy="2247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APRESENTAÇÃO DO PROJETO À EQUIPE, COMUNIDADE E GESTORES MUNICIPAIS</a:t>
          </a:r>
          <a:endParaRPr lang="pt-BR" sz="1700" kern="1200" dirty="0"/>
        </a:p>
      </dsp:txBody>
      <dsp:txXfrm>
        <a:off x="2949" y="508145"/>
        <a:ext cx="2499132" cy="2247273"/>
      </dsp:txXfrm>
    </dsp:sp>
    <dsp:sp modelId="{F0B8458A-6A6B-4DA0-8571-7E1BB948240C}">
      <dsp:nvSpPr>
        <dsp:cNvPr id="0" name=""/>
        <dsp:cNvSpPr/>
      </dsp:nvSpPr>
      <dsp:spPr>
        <a:xfrm rot="10800000">
          <a:off x="954850" y="2904251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8C0C0-48FB-4CCF-9EAA-DE3613AFDB9C}">
      <dsp:nvSpPr>
        <dsp:cNvPr id="0" name=""/>
        <dsp:cNvSpPr/>
      </dsp:nvSpPr>
      <dsp:spPr>
        <a:xfrm>
          <a:off x="346360" y="3350750"/>
          <a:ext cx="1812311" cy="183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CAPACITAÇÃO DA EQUIPE</a:t>
          </a:r>
          <a:endParaRPr lang="pt-BR" sz="1300" kern="1200" dirty="0"/>
        </a:p>
      </dsp:txBody>
      <dsp:txXfrm>
        <a:off x="346360" y="3350750"/>
        <a:ext cx="1812311" cy="1835444"/>
      </dsp:txXfrm>
    </dsp:sp>
    <dsp:sp modelId="{205881A7-FCF2-4BD6-AD2D-04BB0B15F4EF}">
      <dsp:nvSpPr>
        <dsp:cNvPr id="0" name=""/>
        <dsp:cNvSpPr/>
      </dsp:nvSpPr>
      <dsp:spPr>
        <a:xfrm rot="5423547">
          <a:off x="2478248" y="4121144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7F46-A7CD-4F25-8C60-A7664B81E665}">
      <dsp:nvSpPr>
        <dsp:cNvPr id="0" name=""/>
        <dsp:cNvSpPr/>
      </dsp:nvSpPr>
      <dsp:spPr>
        <a:xfrm>
          <a:off x="3375296" y="3391978"/>
          <a:ext cx="1773521" cy="1794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CADASTRO DAS CRIANÇAS ENTRE ZERO E 72 MESES</a:t>
          </a:r>
          <a:endParaRPr lang="pt-BR" sz="1300" kern="1200" dirty="0"/>
        </a:p>
      </dsp:txBody>
      <dsp:txXfrm>
        <a:off x="3375296" y="3391978"/>
        <a:ext cx="1773521" cy="1794215"/>
      </dsp:txXfrm>
    </dsp:sp>
    <dsp:sp modelId="{AB98AB0F-221F-4BB4-988D-097231CFE3DB}">
      <dsp:nvSpPr>
        <dsp:cNvPr id="0" name=""/>
        <dsp:cNvSpPr/>
      </dsp:nvSpPr>
      <dsp:spPr>
        <a:xfrm>
          <a:off x="3964391" y="2927620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09FA-E8BB-4422-A214-1ACB967463C1}">
      <dsp:nvSpPr>
        <dsp:cNvPr id="0" name=""/>
        <dsp:cNvSpPr/>
      </dsp:nvSpPr>
      <dsp:spPr>
        <a:xfrm>
          <a:off x="3352555" y="832320"/>
          <a:ext cx="1819005" cy="1964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ATENDIMENTO CLINICO</a:t>
          </a:r>
          <a:endParaRPr lang="pt-BR" sz="1300" kern="1200" dirty="0"/>
        </a:p>
      </dsp:txBody>
      <dsp:txXfrm>
        <a:off x="3352555" y="832320"/>
        <a:ext cx="1819005" cy="1964327"/>
      </dsp:txXfrm>
    </dsp:sp>
    <dsp:sp modelId="{D8F7C610-480B-440E-B8DF-D78DA310F633}">
      <dsp:nvSpPr>
        <dsp:cNvPr id="0" name=""/>
        <dsp:cNvSpPr/>
      </dsp:nvSpPr>
      <dsp:spPr>
        <a:xfrm rot="5306459">
          <a:off x="5308097" y="1620150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F4FE4-9ABB-43EB-B5B6-B2D700DFE655}">
      <dsp:nvSpPr>
        <dsp:cNvPr id="0" name=""/>
        <dsp:cNvSpPr/>
      </dsp:nvSpPr>
      <dsp:spPr>
        <a:xfrm>
          <a:off x="6022033" y="832320"/>
          <a:ext cx="1873281" cy="1817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BUSCA ATIVA DAS CRIANÇAS FALTOSAS</a:t>
          </a:r>
          <a:endParaRPr lang="pt-BR" sz="1300" kern="1200" dirty="0"/>
        </a:p>
      </dsp:txBody>
      <dsp:txXfrm>
        <a:off x="6022033" y="832320"/>
        <a:ext cx="1873281" cy="1817541"/>
      </dsp:txXfrm>
    </dsp:sp>
    <dsp:sp modelId="{F2F59B9E-5F5E-431C-80D3-0EF0C8F24ED7}">
      <dsp:nvSpPr>
        <dsp:cNvPr id="0" name=""/>
        <dsp:cNvSpPr/>
      </dsp:nvSpPr>
      <dsp:spPr>
        <a:xfrm rot="10800000">
          <a:off x="6661008" y="2798694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CE070-2228-47AF-983A-E9D547CF07EA}">
      <dsp:nvSpPr>
        <dsp:cNvPr id="0" name=""/>
        <dsp:cNvSpPr/>
      </dsp:nvSpPr>
      <dsp:spPr>
        <a:xfrm>
          <a:off x="6033310" y="3245193"/>
          <a:ext cx="1850726" cy="1901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SALAS DE ESPERA</a:t>
          </a:r>
          <a:endParaRPr lang="pt-BR" sz="1300" kern="1200" dirty="0"/>
        </a:p>
      </dsp:txBody>
      <dsp:txXfrm>
        <a:off x="6033310" y="3245193"/>
        <a:ext cx="1850726" cy="1901984"/>
      </dsp:txXfrm>
    </dsp:sp>
    <dsp:sp modelId="{657BA9A9-A626-4BA6-934E-AA77BC2F1514}">
      <dsp:nvSpPr>
        <dsp:cNvPr id="0" name=""/>
        <dsp:cNvSpPr/>
      </dsp:nvSpPr>
      <dsp:spPr>
        <a:xfrm rot="5428073">
          <a:off x="8290366" y="4051728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E517-45B0-4A3B-B78C-02F89BA30F60}">
      <dsp:nvSpPr>
        <dsp:cNvPr id="0" name=""/>
        <dsp:cNvSpPr/>
      </dsp:nvSpPr>
      <dsp:spPr>
        <a:xfrm>
          <a:off x="9274166" y="3272875"/>
          <a:ext cx="1902722" cy="1899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REGISTRO DAS INFORMAÇÕES</a:t>
          </a:r>
          <a:endParaRPr lang="pt-BR" sz="1300" kern="1200" dirty="0"/>
        </a:p>
      </dsp:txBody>
      <dsp:txXfrm>
        <a:off x="9274166" y="3272875"/>
        <a:ext cx="1902722" cy="1899976"/>
      </dsp:txXfrm>
    </dsp:sp>
    <dsp:sp modelId="{3FC7C8F9-F9B2-4BC0-BFBE-73E680D1F3FD}">
      <dsp:nvSpPr>
        <dsp:cNvPr id="0" name=""/>
        <dsp:cNvSpPr/>
      </dsp:nvSpPr>
      <dsp:spPr>
        <a:xfrm rot="21588628">
          <a:off x="9923662" y="2795680"/>
          <a:ext cx="595331" cy="31552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77C4B-09FC-4787-9229-30C8F11C9721}">
      <dsp:nvSpPr>
        <dsp:cNvPr id="0" name=""/>
        <dsp:cNvSpPr/>
      </dsp:nvSpPr>
      <dsp:spPr>
        <a:xfrm>
          <a:off x="8745787" y="203613"/>
          <a:ext cx="2940986" cy="2448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INCORPORAÇÃO DA AÇÃO À ROTINA DE TRABALHO DA USF</a:t>
          </a:r>
          <a:endParaRPr lang="pt-BR" sz="1700" kern="1200" dirty="0"/>
        </a:p>
      </dsp:txBody>
      <dsp:txXfrm>
        <a:off x="8745787" y="203613"/>
        <a:ext cx="2940986" cy="24482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DF89C8-F013-47CE-8E28-F953457BD5E3}">
      <dsp:nvSpPr>
        <dsp:cNvPr id="0" name=""/>
        <dsp:cNvSpPr/>
      </dsp:nvSpPr>
      <dsp:spPr>
        <a:xfrm rot="3072037">
          <a:off x="4050528" y="4558942"/>
          <a:ext cx="591248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591248" y="25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7E7F-DDCA-4C5B-8D3A-C0EFDCC9CBDF}">
      <dsp:nvSpPr>
        <dsp:cNvPr id="0" name=""/>
        <dsp:cNvSpPr/>
      </dsp:nvSpPr>
      <dsp:spPr>
        <a:xfrm rot="21490990">
          <a:off x="4383233" y="3117744"/>
          <a:ext cx="2359902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2359902" y="25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F9E8B-F4B0-4476-B906-1E1689C830F9}">
      <dsp:nvSpPr>
        <dsp:cNvPr id="0" name=""/>
        <dsp:cNvSpPr/>
      </dsp:nvSpPr>
      <dsp:spPr>
        <a:xfrm rot="18622905">
          <a:off x="4108417" y="1825897"/>
          <a:ext cx="598659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598659" y="25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54D62-1086-4873-8E1C-42324A6203E0}">
      <dsp:nvSpPr>
        <dsp:cNvPr id="0" name=""/>
        <dsp:cNvSpPr/>
      </dsp:nvSpPr>
      <dsp:spPr>
        <a:xfrm>
          <a:off x="215291" y="1483922"/>
          <a:ext cx="3941688" cy="3319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AAE44-2280-4351-A62D-D8A68E035F64}">
      <dsp:nvSpPr>
        <dsp:cNvPr id="0" name=""/>
        <dsp:cNvSpPr/>
      </dsp:nvSpPr>
      <dsp:spPr>
        <a:xfrm>
          <a:off x="4237441" y="2876"/>
          <a:ext cx="1937453" cy="181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ESF</a:t>
          </a:r>
          <a:endParaRPr lang="pt-BR" sz="1400" kern="1200" dirty="0"/>
        </a:p>
      </dsp:txBody>
      <dsp:txXfrm>
        <a:off x="4237441" y="2876"/>
        <a:ext cx="1937453" cy="1819085"/>
      </dsp:txXfrm>
    </dsp:sp>
    <dsp:sp modelId="{32CB378D-4B8A-4FBB-91DE-7C29C4B852CF}">
      <dsp:nvSpPr>
        <dsp:cNvPr id="0" name=""/>
        <dsp:cNvSpPr/>
      </dsp:nvSpPr>
      <dsp:spPr>
        <a:xfrm>
          <a:off x="6208843" y="2876"/>
          <a:ext cx="2906180" cy="181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QUALIFICAÇÃO DA EQUIPE 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INTERCAMBIO COM A COMUNIDADE</a:t>
          </a:r>
          <a:endParaRPr lang="pt-BR" sz="1500" kern="1200" dirty="0"/>
        </a:p>
      </dsp:txBody>
      <dsp:txXfrm>
        <a:off x="6208843" y="2876"/>
        <a:ext cx="2906180" cy="1819085"/>
      </dsp:txXfrm>
    </dsp:sp>
    <dsp:sp modelId="{BF498298-7DC4-4D0A-A1C4-73F27F791346}">
      <dsp:nvSpPr>
        <dsp:cNvPr id="0" name=""/>
        <dsp:cNvSpPr/>
      </dsp:nvSpPr>
      <dsp:spPr>
        <a:xfrm>
          <a:off x="6741987" y="2165285"/>
          <a:ext cx="1941528" cy="181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SERVIÇO</a:t>
          </a:r>
          <a:endParaRPr lang="pt-BR" sz="1400" kern="1200" dirty="0"/>
        </a:p>
      </dsp:txBody>
      <dsp:txXfrm>
        <a:off x="6741987" y="2165285"/>
        <a:ext cx="1941528" cy="1819085"/>
      </dsp:txXfrm>
    </dsp:sp>
    <dsp:sp modelId="{F396117F-CB27-4517-B586-01EC0F98BDB6}">
      <dsp:nvSpPr>
        <dsp:cNvPr id="0" name=""/>
        <dsp:cNvSpPr/>
      </dsp:nvSpPr>
      <dsp:spPr>
        <a:xfrm>
          <a:off x="8712370" y="2165285"/>
          <a:ext cx="2912292" cy="181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MELHORIA NO AGENDAMENTO E ATENDIMENTO DAS CRIANÇAS.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MELHORIA NO REGISTRO DAS INFORMAÇÕES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MELHOR VISUALIZAÇÃO DO PROCESSO DE TRABALHO</a:t>
          </a:r>
          <a:endParaRPr lang="pt-BR" sz="1500" kern="1200" dirty="0"/>
        </a:p>
      </dsp:txBody>
      <dsp:txXfrm>
        <a:off x="8712370" y="2165285"/>
        <a:ext cx="2912292" cy="1819085"/>
      </dsp:txXfrm>
    </dsp:sp>
    <dsp:sp modelId="{D9CAD38F-D9CD-46F1-8270-D0CD0B32F3A8}">
      <dsp:nvSpPr>
        <dsp:cNvPr id="0" name=""/>
        <dsp:cNvSpPr/>
      </dsp:nvSpPr>
      <dsp:spPr>
        <a:xfrm>
          <a:off x="4191761" y="4613908"/>
          <a:ext cx="1819085" cy="1819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COMUNIDADE</a:t>
          </a:r>
          <a:endParaRPr lang="pt-BR" sz="1400" kern="1200" dirty="0"/>
        </a:p>
      </dsp:txBody>
      <dsp:txXfrm>
        <a:off x="4191761" y="4613908"/>
        <a:ext cx="1819085" cy="1819085"/>
      </dsp:txXfrm>
    </dsp:sp>
    <dsp:sp modelId="{5EC7CAD4-1956-4047-9BBC-C02AB7FFDB81}">
      <dsp:nvSpPr>
        <dsp:cNvPr id="0" name=""/>
        <dsp:cNvSpPr/>
      </dsp:nvSpPr>
      <dsp:spPr>
        <a:xfrm>
          <a:off x="6192755" y="4613908"/>
          <a:ext cx="2728628" cy="181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FORTALECIMENTO DAS RELAÇÕES ENTRE A EQUIPE E A COMUNIDADE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MELHORIA NA PARICIPAÇÃO SOCIAL E NO ENGAJAMENTO PUBLICO</a:t>
          </a:r>
          <a:endParaRPr lang="pt-BR" sz="1500" kern="1200" dirty="0"/>
        </a:p>
      </dsp:txBody>
      <dsp:txXfrm>
        <a:off x="6192755" y="4613908"/>
        <a:ext cx="2728628" cy="18190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68BBA9-2505-4B5F-96D9-C921E9E22DA3}">
      <dsp:nvSpPr>
        <dsp:cNvPr id="0" name=""/>
        <dsp:cNvSpPr/>
      </dsp:nvSpPr>
      <dsp:spPr>
        <a:xfrm>
          <a:off x="3012642" y="3306650"/>
          <a:ext cx="824281" cy="157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2140" y="0"/>
              </a:lnTo>
              <a:lnTo>
                <a:pt x="412140" y="1570658"/>
              </a:lnTo>
              <a:lnTo>
                <a:pt x="824281" y="15706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380438" y="4047634"/>
        <a:ext cx="88690" cy="88690"/>
      </dsp:txXfrm>
    </dsp:sp>
    <dsp:sp modelId="{DB542D89-536E-4665-8EE9-52BE1D3C2D4D}">
      <dsp:nvSpPr>
        <dsp:cNvPr id="0" name=""/>
        <dsp:cNvSpPr/>
      </dsp:nvSpPr>
      <dsp:spPr>
        <a:xfrm>
          <a:off x="3012642" y="3260930"/>
          <a:ext cx="8242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428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04176" y="3286043"/>
        <a:ext cx="41214" cy="41214"/>
      </dsp:txXfrm>
    </dsp:sp>
    <dsp:sp modelId="{E0128ABB-1DF7-4B78-80F5-8BC87AEFA9A0}">
      <dsp:nvSpPr>
        <dsp:cNvPr id="0" name=""/>
        <dsp:cNvSpPr/>
      </dsp:nvSpPr>
      <dsp:spPr>
        <a:xfrm>
          <a:off x="3012642" y="1735991"/>
          <a:ext cx="824281" cy="1570658"/>
        </a:xfrm>
        <a:custGeom>
          <a:avLst/>
          <a:gdLst/>
          <a:ahLst/>
          <a:cxnLst/>
          <a:rect l="0" t="0" r="0" b="0"/>
          <a:pathLst>
            <a:path>
              <a:moveTo>
                <a:pt x="0" y="1570658"/>
              </a:moveTo>
              <a:lnTo>
                <a:pt x="412140" y="1570658"/>
              </a:lnTo>
              <a:lnTo>
                <a:pt x="412140" y="0"/>
              </a:lnTo>
              <a:lnTo>
                <a:pt x="82428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3380438" y="2476975"/>
        <a:ext cx="88690" cy="88690"/>
      </dsp:txXfrm>
    </dsp:sp>
    <dsp:sp modelId="{28F86F8C-CD67-4F1F-B6F4-652591E6CC9B}">
      <dsp:nvSpPr>
        <dsp:cNvPr id="0" name=""/>
        <dsp:cNvSpPr/>
      </dsp:nvSpPr>
      <dsp:spPr>
        <a:xfrm rot="16200000">
          <a:off x="-922271" y="2678386"/>
          <a:ext cx="6613301" cy="1256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dirty="0" smtClean="0"/>
            <a:t>INCORPORAÇÃO DA INTERVENÇÃO</a:t>
          </a:r>
          <a:endParaRPr lang="pt-BR" sz="4200" kern="1200" dirty="0"/>
        </a:p>
      </dsp:txBody>
      <dsp:txXfrm rot="16200000">
        <a:off x="-922271" y="2678386"/>
        <a:ext cx="6613301" cy="1256527"/>
      </dsp:txXfrm>
    </dsp:sp>
    <dsp:sp modelId="{C94EA589-DB4F-41B9-BCE3-A939D674E918}">
      <dsp:nvSpPr>
        <dsp:cNvPr id="0" name=""/>
        <dsp:cNvSpPr/>
      </dsp:nvSpPr>
      <dsp:spPr>
        <a:xfrm>
          <a:off x="3836924" y="1107727"/>
          <a:ext cx="4121409" cy="1256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FICHAS ESPELHO COMO COMPLEMENTO DOS PRONTUARIOS INDIVIDUAIS</a:t>
          </a:r>
          <a:endParaRPr lang="pt-BR" sz="2200" kern="1200" dirty="0"/>
        </a:p>
      </dsp:txBody>
      <dsp:txXfrm>
        <a:off x="3836924" y="1107727"/>
        <a:ext cx="4121409" cy="1256527"/>
      </dsp:txXfrm>
    </dsp:sp>
    <dsp:sp modelId="{580E72A1-8D9C-43A3-A04E-36513CB3205A}">
      <dsp:nvSpPr>
        <dsp:cNvPr id="0" name=""/>
        <dsp:cNvSpPr/>
      </dsp:nvSpPr>
      <dsp:spPr>
        <a:xfrm>
          <a:off x="3836924" y="2678386"/>
          <a:ext cx="4121409" cy="1256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SALAS DE ESPERA SEMANAL COM TEMAS DE PROMOÇÃO DE SAUDE</a:t>
          </a:r>
          <a:endParaRPr lang="pt-BR" sz="2200" kern="1200" dirty="0"/>
        </a:p>
      </dsp:txBody>
      <dsp:txXfrm>
        <a:off x="3836924" y="2678386"/>
        <a:ext cx="4121409" cy="1256527"/>
      </dsp:txXfrm>
    </dsp:sp>
    <dsp:sp modelId="{783AC436-55B5-4C2A-A4D5-145C7D650E1C}">
      <dsp:nvSpPr>
        <dsp:cNvPr id="0" name=""/>
        <dsp:cNvSpPr/>
      </dsp:nvSpPr>
      <dsp:spPr>
        <a:xfrm>
          <a:off x="3836924" y="4249045"/>
          <a:ext cx="4121409" cy="1256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BUSCA ATIVA DAS CRIANÇAS FALTOSAS AS CONSULTAS DE ACOMPANHAMENTO</a:t>
          </a:r>
          <a:endParaRPr lang="pt-BR" sz="2200" kern="1200" dirty="0"/>
        </a:p>
      </dsp:txBody>
      <dsp:txXfrm>
        <a:off x="3836924" y="4249045"/>
        <a:ext cx="4121409" cy="125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4" y="360609"/>
            <a:ext cx="7662369" cy="194470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/>
              <a:t>Universidade Aberta do SUS</a:t>
            </a:r>
            <a:br>
              <a:rPr lang="pt-BR" sz="2400" dirty="0" smtClean="0"/>
            </a:br>
            <a:r>
              <a:rPr lang="pt-BR" sz="2400" dirty="0" smtClean="0"/>
              <a:t>Universidade Federal de Pelotas</a:t>
            </a:r>
            <a:br>
              <a:rPr lang="pt-BR" sz="2400" dirty="0" smtClean="0"/>
            </a:br>
            <a:r>
              <a:rPr lang="pt-BR" sz="2400" dirty="0" smtClean="0"/>
              <a:t>Departamento de Medicina Social</a:t>
            </a:r>
            <a:br>
              <a:rPr lang="pt-BR" sz="2400" dirty="0" smtClean="0"/>
            </a:br>
            <a:r>
              <a:rPr lang="pt-BR" sz="2400" dirty="0" smtClean="0"/>
              <a:t>Curso de Especialização em Saúde da Família </a:t>
            </a:r>
            <a:br>
              <a:rPr lang="pt-BR" sz="2400" dirty="0" smtClean="0"/>
            </a:br>
            <a:r>
              <a:rPr lang="pt-BR" sz="2400" dirty="0" smtClean="0"/>
              <a:t>Modalidade à Distância</a:t>
            </a:r>
            <a:br>
              <a:rPr lang="pt-BR" sz="2400" dirty="0" smtClean="0"/>
            </a:br>
            <a:r>
              <a:rPr lang="pt-BR" sz="2400" dirty="0" smtClean="0"/>
              <a:t>Turma 07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5877" y="2485622"/>
            <a:ext cx="8963137" cy="40053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2800" b="1" dirty="0"/>
              <a:t>Melhoria </a:t>
            </a:r>
            <a:r>
              <a:rPr lang="pt-BR" sz="2800" b="1" dirty="0" smtClean="0"/>
              <a:t>do Programa de Atenção ao adolescente na UBS Luiz Ferreira de Lacerda,Afonso Bezerra/RN.  </a:t>
            </a:r>
            <a:endParaRPr lang="pt-BR" sz="2800" b="1" dirty="0"/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Dra. Massiel Machado Diaz </a:t>
            </a:r>
          </a:p>
          <a:p>
            <a:pPr algn="ctr"/>
            <a:r>
              <a:rPr lang="pt-BR" sz="2800" dirty="0" smtClean="0"/>
              <a:t>Orientador: Sergio Vinicius Cardoso de Miranda </a:t>
            </a:r>
          </a:p>
          <a:p>
            <a:pPr algn="ctr"/>
            <a:endParaRPr lang="pt-BR" sz="2800" dirty="0"/>
          </a:p>
        </p:txBody>
      </p:sp>
      <p:pic>
        <p:nvPicPr>
          <p:cNvPr id="4" name="Picture 3" descr="logo1_100_f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689" y="357166"/>
            <a:ext cx="961184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823" y="318529"/>
            <a:ext cx="1139283" cy="88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81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7618" y="3278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LOGÍSTICA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1977" y="1133342"/>
            <a:ext cx="10319756" cy="54928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Disponibilização do caderno nº 24. saúde na escola , ano 2009.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Atualização do livro de registro do cadastro dos adolescentes  e inserção da ficha espelho nos prontuários individuais das crianças.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Registro das informações nas fichas espelho e planilha eletrônica.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Disponibilização periódica das avaliações clínica e odontológica dos adolescentes.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Realizar palestras educativas na UBS e no Centro Educacional sobre temas de interesse para os participantes.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585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6711" y="27877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/>
              <a:t>Resultados</a:t>
            </a:r>
            <a:endParaRPr lang="pt-BR" sz="5400" b="1" dirty="0"/>
          </a:p>
        </p:txBody>
      </p:sp>
    </p:spTree>
    <p:extLst>
      <p:ext uri="{BB962C8B-B14F-4D97-AF65-F5344CB8AC3E}">
        <p14:creationId xmlns="" xmlns:p14="http://schemas.microsoft.com/office/powerpoint/2010/main" val="16046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071" y="340774"/>
            <a:ext cx="10393249" cy="1280890"/>
          </a:xfrm>
        </p:spPr>
        <p:txBody>
          <a:bodyPr>
            <a:noAutofit/>
          </a:bodyPr>
          <a:lstStyle/>
          <a:p>
            <a:r>
              <a:rPr lang="pt-BR" sz="2800" dirty="0"/>
              <a:t>Ampliar a cobertura do programa de saúde </a:t>
            </a:r>
            <a:r>
              <a:rPr lang="pt-BR" sz="2800" dirty="0" smtClean="0"/>
              <a:t>dos adolescentes  </a:t>
            </a:r>
            <a:r>
              <a:rPr lang="pt-BR" sz="2800" dirty="0"/>
              <a:t>pertencentes a área de abrangência.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623297" y="1489656"/>
            <a:ext cx="10135114" cy="751268"/>
          </a:xfrm>
        </p:spPr>
        <p:txBody>
          <a:bodyPr/>
          <a:lstStyle/>
          <a:p>
            <a:r>
              <a:rPr lang="pt-BR" sz="2000" b="1" dirty="0" smtClean="0"/>
              <a:t>Meta1: </a:t>
            </a:r>
            <a:r>
              <a:rPr lang="pt-BR" sz="2000" dirty="0" smtClean="0"/>
              <a:t>Ampliar para 90% a cobertura dos adolescentes de 12 a 18 anos com acompanhamento na unidade de saúde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09860" y="2240924"/>
            <a:ext cx="954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rgbClr val="FF0000"/>
                </a:solidFill>
              </a:rPr>
              <a:t>Foram cadastrados, avaliados e incorporados ao programa na UBS os 86 adolescentes da área de abrangência.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37938" y="4069724"/>
            <a:ext cx="280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n=57</a:t>
            </a:r>
          </a:p>
          <a:p>
            <a:r>
              <a:rPr lang="pt-BR" b="1" dirty="0" smtClean="0"/>
              <a:t>Mês 2: n= 79</a:t>
            </a:r>
          </a:p>
          <a:p>
            <a:r>
              <a:rPr lang="pt-BR" b="1" dirty="0" smtClean="0"/>
              <a:t> Mês 3: n= 86</a:t>
            </a:r>
            <a:endParaRPr lang="pt-BR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9 Gráfico"/>
          <p:cNvGraphicFramePr/>
          <p:nvPr/>
        </p:nvGraphicFramePr>
        <p:xfrm>
          <a:off x="3060192" y="3791712"/>
          <a:ext cx="535305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6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3" y="321972"/>
            <a:ext cx="9881874" cy="1024385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Melhorar a qualidade do atendimento à saúde das crianças entre zero e 72 meses.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096" y="1287887"/>
            <a:ext cx="11140226" cy="77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Meta </a:t>
            </a:r>
            <a:r>
              <a:rPr lang="pt-BR" sz="2000" b="1" dirty="0" smtClean="0"/>
              <a:t>2</a:t>
            </a:r>
            <a:r>
              <a:rPr lang="pt-BR" sz="2000" dirty="0" smtClean="0"/>
              <a:t>. Fazer busca ativa de 100% dos adolescentes faltosos às consultas. </a:t>
            </a:r>
            <a:endParaRPr lang="pt-BR" sz="2000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834907" y="4365939"/>
            <a:ext cx="280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n= 0</a:t>
            </a:r>
          </a:p>
          <a:p>
            <a:r>
              <a:rPr lang="pt-BR" b="1" dirty="0" smtClean="0"/>
              <a:t>Mês 2: n= 0</a:t>
            </a:r>
          </a:p>
          <a:p>
            <a:r>
              <a:rPr lang="pt-BR" b="1" dirty="0" smtClean="0"/>
              <a:t>Mês 3: n= 0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11368" y="1918953"/>
            <a:ext cx="1068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Não foi necessário pois a equipe crio a estratégia de busca ativa pelos ACS no dia da consulta e acompanhamento por eles desde a comunidade até a UBS.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2"/>
          <p:cNvGraphicFramePr/>
          <p:nvPr/>
        </p:nvGraphicFramePr>
        <p:xfrm>
          <a:off x="3090111" y="3067898"/>
          <a:ext cx="5353410" cy="335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777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1934" y="652529"/>
            <a:ext cx="8872984" cy="1614153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 3</a:t>
            </a:r>
            <a:r>
              <a:rPr lang="pt-BR" sz="2000" dirty="0" smtClean="0"/>
              <a:t>. Atualizar a aplicação de Imunobiológicos em 100% dos adolescentes na escola.</a:t>
            </a:r>
          </a:p>
          <a:p>
            <a:pPr algn="ctr">
              <a:buNone/>
            </a:pPr>
            <a:r>
              <a:rPr lang="pt-BR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Em todos os adolescentes foram avaliados os cartões de vacina para verificar o calendário vacinal atualizado </a:t>
            </a:r>
          </a:p>
          <a:p>
            <a:pPr>
              <a:buNone/>
            </a:pPr>
            <a:endParaRPr lang="pt-BR" sz="2000" dirty="0" smtClean="0"/>
          </a:p>
          <a:p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11 Gráfico"/>
          <p:cNvGraphicFramePr/>
          <p:nvPr/>
        </p:nvGraphicFramePr>
        <p:xfrm>
          <a:off x="3374898" y="2688145"/>
          <a:ext cx="5295900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1934" y="382074"/>
            <a:ext cx="8915400" cy="3777622"/>
          </a:xfrm>
        </p:spPr>
        <p:txBody>
          <a:bodyPr/>
          <a:lstStyle/>
          <a:p>
            <a:r>
              <a:rPr lang="pt-BR" sz="2000" b="1" dirty="0" smtClean="0"/>
              <a:t>Meta 4:</a:t>
            </a:r>
            <a:r>
              <a:rPr lang="pt-BR" sz="2000" dirty="0" smtClean="0"/>
              <a:t>Realizar avaliação da saúde bucal em 100% dos adolescentes cadastrados no programa.</a:t>
            </a:r>
          </a:p>
          <a:p>
            <a:pPr algn="ctr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b="1" dirty="0" smtClean="0">
                <a:solidFill>
                  <a:srgbClr val="FF0000"/>
                </a:solidFill>
              </a:rPr>
              <a:t>100% dos adolescentes  cadastrados foram avaliadas pela equipe odontológica </a:t>
            </a:r>
          </a:p>
          <a:p>
            <a:pPr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5"/>
          <p:cNvGraphicFramePr/>
          <p:nvPr/>
        </p:nvGraphicFramePr>
        <p:xfrm>
          <a:off x="3104672" y="2592843"/>
          <a:ext cx="5397440" cy="264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55115" y="446468"/>
            <a:ext cx="9491171" cy="1240664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 5: </a:t>
            </a:r>
            <a:r>
              <a:rPr lang="pt-BR" dirty="0" smtClean="0"/>
              <a:t>Distribuir a Caderneta de Saúde do adolescente a 100% dos adolescentes.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57600" y="1442434"/>
            <a:ext cx="491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16804" y="1341121"/>
            <a:ext cx="962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Todos os adolescentes receberam a caderneta do adolescente durante o processo de pré-cadastramento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602473" y="2759475"/>
          <a:ext cx="5328429" cy="277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7995" y="588135"/>
            <a:ext cx="8872985" cy="1021724"/>
          </a:xfrm>
        </p:spPr>
        <p:txBody>
          <a:bodyPr/>
          <a:lstStyle/>
          <a:p>
            <a:r>
              <a:rPr lang="pt-BR" sz="2000" b="1" dirty="0" smtClean="0"/>
              <a:t>Meta 9: </a:t>
            </a:r>
            <a:r>
              <a:rPr lang="pt-BR" dirty="0" smtClean="0"/>
              <a:t>Classificar conforme o IMC de 100%.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899301" y="3116689"/>
            <a:ext cx="280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n=3</a:t>
            </a:r>
          </a:p>
          <a:p>
            <a:r>
              <a:rPr lang="pt-BR" b="1" dirty="0" smtClean="0"/>
              <a:t>Mês 2: n= 4</a:t>
            </a:r>
          </a:p>
          <a:p>
            <a:r>
              <a:rPr lang="pt-BR" b="1" dirty="0" smtClean="0"/>
              <a:t>Mês 3: n= 4</a:t>
            </a:r>
            <a:endParaRPr lang="pt-BR" b="1" dirty="0"/>
          </a:p>
        </p:txBody>
      </p:sp>
      <p:graphicFrame>
        <p:nvGraphicFramePr>
          <p:cNvPr id="7" name="Chart 9"/>
          <p:cNvGraphicFramePr/>
          <p:nvPr/>
        </p:nvGraphicFramePr>
        <p:xfrm>
          <a:off x="2584704" y="1853185"/>
          <a:ext cx="6188001" cy="301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7466" y="430927"/>
            <a:ext cx="8911687" cy="1280890"/>
          </a:xfrm>
        </p:spPr>
        <p:txBody>
          <a:bodyPr>
            <a:noAutofit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6783" y="755904"/>
            <a:ext cx="9426777" cy="4575769"/>
          </a:xfrm>
        </p:spPr>
        <p:txBody>
          <a:bodyPr/>
          <a:lstStyle/>
          <a:p>
            <a:r>
              <a:rPr lang="pt-BR" sz="2000" b="1" dirty="0" smtClean="0"/>
              <a:t>Meta 10: </a:t>
            </a:r>
            <a:r>
              <a:rPr lang="pt-BR" sz="2000" dirty="0" smtClean="0"/>
              <a:t> </a:t>
            </a:r>
            <a:r>
              <a:rPr lang="pt-BR" dirty="0" smtClean="0"/>
              <a:t>Classificar conforme a pressão arterial 100% dos adolescentes. 	</a:t>
            </a:r>
          </a:p>
          <a:p>
            <a:pPr>
              <a:buNone/>
            </a:pP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6" name="Chart 10"/>
          <p:cNvGraphicFramePr/>
          <p:nvPr/>
        </p:nvGraphicFramePr>
        <p:xfrm>
          <a:off x="3423159" y="2242868"/>
          <a:ext cx="5345682" cy="237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708" y="701383"/>
            <a:ext cx="8911687" cy="1280890"/>
          </a:xfrm>
        </p:spPr>
        <p:txBody>
          <a:bodyPr>
            <a:noAutofit/>
          </a:bodyPr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9707" y="585216"/>
            <a:ext cx="10109915" cy="4656305"/>
          </a:xfrm>
        </p:spPr>
        <p:txBody>
          <a:bodyPr/>
          <a:lstStyle/>
          <a:p>
            <a:pPr>
              <a:buNone/>
            </a:pPr>
            <a:endParaRPr lang="pt-BR" sz="2000" b="1" dirty="0" smtClean="0"/>
          </a:p>
          <a:p>
            <a:r>
              <a:rPr lang="pt-BR" sz="2000" b="1" dirty="0" smtClean="0"/>
              <a:t>Meta 11: </a:t>
            </a:r>
            <a:r>
              <a:rPr lang="pt-BR" sz="2000" dirty="0" smtClean="0"/>
              <a:t>Rastrear 100% adolescentes com gravidez precoce na área de abrangência.</a:t>
            </a:r>
          </a:p>
          <a:p>
            <a:pPr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100% das grávidas adolescentes ( 7)  foram cadastradas e avaliadas durante o estudo durante o primeiro mês da intervenção, sendo 6 cadastradas no primeiro trimestre  da gravidez e só uma no segundo trimestre.</a:t>
            </a:r>
          </a:p>
          <a:p>
            <a:pPr algn="ctr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magen 10"/>
          <p:cNvGraphicFramePr/>
          <p:nvPr/>
        </p:nvGraphicFramePr>
        <p:xfrm>
          <a:off x="1146049" y="2852928"/>
          <a:ext cx="4632960" cy="323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6364224" y="2865120"/>
          <a:ext cx="5498592" cy="314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345" y="495321"/>
            <a:ext cx="8911687" cy="1280890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18756" y="1296473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pt-BR" sz="3000" b="1" dirty="0" smtClean="0"/>
              <a:t>IMPORTÂNCIA DA AÇÃO PROGRAMÁTICA</a:t>
            </a:r>
          </a:p>
          <a:p>
            <a:pPr>
              <a:buNone/>
            </a:pPr>
            <a:endParaRPr lang="pt-BR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Prevenção de má-nutrição por defeito e/ou excesso.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Identificação e cadastro precoce das grávidas adolescentes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Diagnostico oportuno dos fatores de risco clínicos e odontológicos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Acompanhamento do crescimento e desenvolvimento.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Promoção de saúde.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7161" y="418048"/>
            <a:ext cx="8911687" cy="1280890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dirty="0"/>
              <a:t>Promover a saúde </a:t>
            </a:r>
            <a:r>
              <a:rPr lang="pt-BR" dirty="0" smtClean="0"/>
              <a:t>dos adolescentes na escola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9054" y="1621536"/>
            <a:ext cx="10225267" cy="4279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/>
              <a:t>Meta 12: </a:t>
            </a:r>
            <a:r>
              <a:rPr lang="pt-BR" dirty="0" smtClean="0"/>
              <a:t>Garantir orientação nutricional para hábitos alimentares saudáveis a 100% dos adolescentes.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100% dos adolescentes receberam orientações sobre o tema .</a:t>
            </a:r>
          </a:p>
          <a:p>
            <a:pPr marL="0" indent="0">
              <a:buNone/>
            </a:pPr>
            <a:r>
              <a:rPr lang="pt-BR" b="1" dirty="0" smtClean="0"/>
              <a:t>Meta 13: </a:t>
            </a:r>
            <a:r>
              <a:rPr lang="pt-BR" dirty="0" smtClean="0"/>
              <a:t>Realizar orientações coletivas sobre higiene corporal a 100% dos adolescentes.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100% dos adolescentes receberam orientações sobre o tema .</a:t>
            </a:r>
          </a:p>
          <a:p>
            <a:pPr marL="0" indent="0">
              <a:buNone/>
            </a:pPr>
            <a:r>
              <a:rPr lang="pt-BR" b="1" dirty="0" smtClean="0"/>
              <a:t>Meta 14: </a:t>
            </a:r>
            <a:r>
              <a:rPr lang="pt-BR" dirty="0" smtClean="0"/>
              <a:t>Garantir orientação para a prática de atividade física regular a 100 % adolescentes.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100% dos adolescentes receberam orientações sobre o tema 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Meta 15: </a:t>
            </a:r>
            <a:r>
              <a:rPr lang="pt-BR" dirty="0" smtClean="0"/>
              <a:t>Garantir orientações individuais e coletivas sobre higiene bucal para 100% dos adolescentes cadastrados com primeira consulta odontológica programática.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100% dos adolescentes receberam orientações sobre o tema 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0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085" y="938784"/>
            <a:ext cx="8915400" cy="48889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Meta 16: </a:t>
            </a:r>
            <a:r>
              <a:rPr lang="pt-BR" sz="2000" dirty="0" smtClean="0"/>
              <a:t>Garantir orientações de educação sexual e prevenção da gravidez na adolescência para 100% dos adolescentes. 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100% dos adolescentes receberam orientações sobre o tema.</a:t>
            </a:r>
          </a:p>
          <a:p>
            <a:pPr marL="0" indent="0">
              <a:buNone/>
            </a:pPr>
            <a:r>
              <a:rPr lang="pt-BR" sz="2000" b="1" dirty="0" smtClean="0"/>
              <a:t>Meta 17: </a:t>
            </a:r>
            <a:r>
              <a:rPr lang="pt-BR" sz="2000" dirty="0" smtClean="0"/>
              <a:t>Garantir orientações sobre doenças sexualmente transmissíveis para 100% dos adolescentes cadastrados na unidade.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100% dos adolescentes receberam orientações sobre o tema .</a:t>
            </a:r>
            <a:endParaRPr lang="pt-BR" sz="2000" dirty="0" smtClean="0"/>
          </a:p>
          <a:p>
            <a:pPr>
              <a:buNone/>
            </a:pPr>
            <a:r>
              <a:rPr lang="pt-BR" b="1" dirty="0" smtClean="0"/>
              <a:t>Meta 18: </a:t>
            </a:r>
            <a:r>
              <a:rPr lang="pt-BR" dirty="0" smtClean="0"/>
              <a:t>Garantir orientações coletivas sobre a prevenção da violência contra o adolescente e </a:t>
            </a:r>
            <a:r>
              <a:rPr lang="pt-BR" i="1" dirty="0" smtClean="0"/>
              <a:t>bullying</a:t>
            </a:r>
            <a:r>
              <a:rPr lang="pt-BR" dirty="0" smtClean="0"/>
              <a:t> a 100% dos adolescentes.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 100% dos adolescentes receberam orientações sobre o tema 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Meta 19: </a:t>
            </a:r>
            <a:r>
              <a:rPr lang="pt-BR" dirty="0" smtClean="0"/>
              <a:t>Garantir orientação sobre prevenção do uso de drogas e álcool para 100</a:t>
            </a:r>
            <a:r>
              <a:rPr lang="pt-BR" u="sng" dirty="0" smtClean="0"/>
              <a:t> </a:t>
            </a:r>
            <a:r>
              <a:rPr lang="pt-BR" dirty="0" smtClean="0"/>
              <a:t>% dos adolescentes.  </a:t>
            </a:r>
            <a:r>
              <a:rPr lang="pt-BR" b="1" dirty="0" smtClean="0">
                <a:solidFill>
                  <a:srgbClr val="FF0000"/>
                </a:solidFill>
              </a:rPr>
              <a:t>100% dos adolescentes receberam orientações sobre o tema 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6329" y="380270"/>
            <a:ext cx="8911687" cy="1280890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Proporção de adolescentes que receberam orientação sobre os temas de promoção de saúde propostos no projeto educativo.</a:t>
            </a:r>
            <a:endParaRPr lang="pt-BR" sz="1800" b="1" dirty="0"/>
          </a:p>
        </p:txBody>
      </p:sp>
      <p:graphicFrame>
        <p:nvGraphicFramePr>
          <p:cNvPr id="4" name="Chart 17"/>
          <p:cNvGraphicFramePr>
            <a:graphicFrameLocks noGrp="1"/>
          </p:cNvGraphicFramePr>
          <p:nvPr>
            <p:ph idx="1"/>
          </p:nvPr>
        </p:nvGraphicFramePr>
        <p:xfrm>
          <a:off x="1889760" y="1706880"/>
          <a:ext cx="9602661" cy="440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434" y="26708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RESULTADOS</a:t>
            </a:r>
            <a:endParaRPr lang="pt-BR" sz="4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74213" y="1327826"/>
            <a:ext cx="3992732" cy="576262"/>
          </a:xfrm>
        </p:spPr>
        <p:txBody>
          <a:bodyPr/>
          <a:lstStyle/>
          <a:p>
            <a:r>
              <a:rPr lang="pt-BR" b="1" dirty="0" smtClean="0"/>
              <a:t>ANTES DA INTERVENÇÃO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61334" y="1940431"/>
            <a:ext cx="4775072" cy="431226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COBERTURA DO PROGRAMA: </a:t>
            </a:r>
          </a:p>
          <a:p>
            <a:pPr>
              <a:buNone/>
            </a:pPr>
            <a:r>
              <a:rPr lang="pt-BR" dirty="0" smtClean="0"/>
              <a:t>	inexistente .</a:t>
            </a:r>
          </a:p>
          <a:p>
            <a:r>
              <a:rPr lang="pt-BR" dirty="0" smtClean="0"/>
              <a:t>QUALIDADE DO ATENDIMENTO:</a:t>
            </a:r>
          </a:p>
          <a:p>
            <a:pPr>
              <a:buNone/>
            </a:pPr>
            <a:r>
              <a:rPr lang="pt-BR" dirty="0" smtClean="0"/>
              <a:t>	não registrado.</a:t>
            </a:r>
          </a:p>
          <a:p>
            <a:r>
              <a:rPr lang="pt-BR" dirty="0" smtClean="0"/>
              <a:t>ADESÃO AO PROGRAMA:</a:t>
            </a:r>
          </a:p>
          <a:p>
            <a:pPr>
              <a:buNone/>
            </a:pPr>
            <a:r>
              <a:rPr lang="pt-BR" dirty="0" smtClean="0"/>
              <a:t>	 não registrado.</a:t>
            </a:r>
          </a:p>
          <a:p>
            <a:r>
              <a:rPr lang="pt-BR" dirty="0" smtClean="0"/>
              <a:t>REGISTRO DAS INFORMAÇÕES:</a:t>
            </a:r>
          </a:p>
          <a:p>
            <a:pPr>
              <a:buNone/>
            </a:pPr>
            <a:r>
              <a:rPr lang="pt-BR" dirty="0" smtClean="0"/>
              <a:t>	não avaliável.</a:t>
            </a:r>
          </a:p>
          <a:p>
            <a:r>
              <a:rPr lang="pt-BR" dirty="0" smtClean="0"/>
              <a:t>AVALIAÇÃO DE RISCO:</a:t>
            </a:r>
          </a:p>
          <a:p>
            <a:pPr>
              <a:buNone/>
            </a:pPr>
            <a:r>
              <a:rPr lang="pt-BR" dirty="0" smtClean="0"/>
              <a:t>	não realizado</a:t>
            </a:r>
          </a:p>
          <a:p>
            <a:r>
              <a:rPr lang="pt-BR" dirty="0" smtClean="0"/>
              <a:t>PROMOÇÃO DE SAUDE:</a:t>
            </a:r>
          </a:p>
          <a:p>
            <a:pPr>
              <a:buNone/>
            </a:pPr>
            <a:r>
              <a:rPr lang="pt-BR" dirty="0" smtClean="0"/>
              <a:t>	 não registrado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506630" y="1361122"/>
            <a:ext cx="3999001" cy="576262"/>
          </a:xfrm>
        </p:spPr>
        <p:txBody>
          <a:bodyPr/>
          <a:lstStyle/>
          <a:p>
            <a:r>
              <a:rPr lang="pt-BR" b="1" dirty="0" smtClean="0"/>
              <a:t>DEPOIS DA INTERVENÇÃO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244229" y="1953310"/>
            <a:ext cx="4539939" cy="403536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COBERTURA DO PROGRAMA:</a:t>
            </a:r>
          </a:p>
          <a:p>
            <a:pPr>
              <a:buNone/>
            </a:pPr>
            <a:r>
              <a:rPr lang="pt-BR" dirty="0" smtClean="0"/>
              <a:t>	86 adolescentes cadastrados e avaliados clínica e odontológica com 100%  dos participantes 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dirty="0" smtClean="0"/>
              <a:t>QUALIDADE DO ATENDIMENTO: 100%.</a:t>
            </a:r>
          </a:p>
          <a:p>
            <a:r>
              <a:rPr lang="pt-BR" dirty="0" smtClean="0"/>
              <a:t>ADESÃO AO PROGRAMA:</a:t>
            </a:r>
          </a:p>
          <a:p>
            <a:pPr>
              <a:buNone/>
            </a:pPr>
            <a:r>
              <a:rPr lang="pt-BR" dirty="0" smtClean="0"/>
              <a:t>	 100%.</a:t>
            </a:r>
          </a:p>
          <a:p>
            <a:r>
              <a:rPr lang="pt-BR" dirty="0" smtClean="0"/>
              <a:t>REGISTRO DAS INFORMAÇÕES:</a:t>
            </a:r>
          </a:p>
          <a:p>
            <a:pPr>
              <a:buNone/>
            </a:pPr>
            <a:r>
              <a:rPr lang="pt-BR" dirty="0" smtClean="0"/>
              <a:t>	100%.</a:t>
            </a:r>
          </a:p>
          <a:p>
            <a:r>
              <a:rPr lang="pt-BR" dirty="0" smtClean="0"/>
              <a:t>AVALIAÇÃO DE RISCO:</a:t>
            </a:r>
          </a:p>
          <a:p>
            <a:pPr>
              <a:buNone/>
            </a:pPr>
            <a:r>
              <a:rPr lang="pt-BR" dirty="0" smtClean="0"/>
              <a:t>	 100%.</a:t>
            </a:r>
          </a:p>
          <a:p>
            <a:r>
              <a:rPr lang="pt-BR" dirty="0" smtClean="0"/>
              <a:t>PROMOÇÃO DE SAUDE:</a:t>
            </a:r>
          </a:p>
          <a:p>
            <a:pPr>
              <a:buNone/>
            </a:pPr>
            <a:r>
              <a:rPr lang="pt-BR" dirty="0" smtClean="0"/>
              <a:t>	100%.</a:t>
            </a:r>
          </a:p>
        </p:txBody>
      </p:sp>
    </p:spTree>
    <p:extLst>
      <p:ext uri="{BB962C8B-B14F-4D97-AF65-F5344CB8AC3E}">
        <p14:creationId xmlns="" xmlns:p14="http://schemas.microsoft.com/office/powerpoint/2010/main" val="15505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ASPECTOS QUALITATIVOS MAIS RELEVANTES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9814" y="152829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O mais significativo para implementar o programa dentro das UBS do município é a dificuldade na disponibilidade das cadernetas da saúde do adolescente assim como nas fichas espelhos. Materiais que devem de ser providenciados pela secretaria de saúde com periodicidade para todas a Unidades de saúde.  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623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4067122"/>
              </p:ext>
            </p:extLst>
          </p:nvPr>
        </p:nvGraphicFramePr>
        <p:xfrm>
          <a:off x="618186" y="425003"/>
          <a:ext cx="11573813" cy="643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1120263"/>
              </p:ext>
            </p:extLst>
          </p:nvPr>
        </p:nvGraphicFramePr>
        <p:xfrm>
          <a:off x="1790163" y="244699"/>
          <a:ext cx="9714449" cy="661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83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REFLEXÃO CRITICA SOBRE O PROCESSO PESSOAL DE APRENDIZAGEM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005" y="1837386"/>
            <a:ext cx="10998558" cy="38550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PRIMEIRA EXPERIENCIA DE POS-GRADUAÇÃO NO EXTRANGEIRO.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INTRODUÇÃO AO CONHECIMENTO DA LINGUAGEM TECNICA MEDICA EM PORTUGUÊS.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DESAFIO NO ENSINO DA MODALIDADE A DISTÂNCIA.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INTERCÂMBIO DE CONHECIMENTOS ENTRE OS SITEMAS DE SAÚDE CUBANO E BRASILEIRO.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783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ssiel\Desktop\equipo de traba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" y="0"/>
            <a:ext cx="3950208" cy="257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massiel\AppData\Local\Microsoft\Windows\INetCache\Content.Word\20150422_100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3312" y="3681984"/>
            <a:ext cx="4657344" cy="1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6 Imagen" descr="C:\Users\massiel\AppData\Local\Microsoft\Windows\INetCache\Content.Word\20150429_103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34254" y="-208466"/>
            <a:ext cx="2621283" cy="30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massiel\Desktop\fotos del proyecto\IMG-20150506-WA000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908" y="2584704"/>
            <a:ext cx="3846068" cy="427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massiel\Desktop\fotos del proyecto\IMG-20150506-WA003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3388" y="2590622"/>
            <a:ext cx="3199892" cy="42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massiel\Desktop\fotos del proyecto\IMG-20150506-WA002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5500" y="0"/>
            <a:ext cx="2675636" cy="26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massiel\Desktop\fotos del proyecto\IMG-20150506-WA002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7545" y="2622186"/>
            <a:ext cx="3199057" cy="42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massiel\Desktop\20150527_11152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26752" y="0"/>
            <a:ext cx="2365248" cy="25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2" y="1072166"/>
            <a:ext cx="8915399" cy="2276341"/>
          </a:xfrm>
        </p:spPr>
        <p:txBody>
          <a:bodyPr>
            <a:normAutofit/>
          </a:bodyPr>
          <a:lstStyle/>
          <a:p>
            <a:r>
              <a:rPr lang="pt-BR" sz="6600" dirty="0" smtClean="0"/>
              <a:t>MUITO OBRIGADA!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5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8497" y="321972"/>
            <a:ext cx="9856116" cy="11075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CARACTERIZAÇÃO </a:t>
            </a:r>
            <a:r>
              <a:rPr lang="pt-BR" sz="3200" b="1" dirty="0"/>
              <a:t>DO </a:t>
            </a:r>
            <a:r>
              <a:rPr lang="pt-BR" sz="3200" b="1" dirty="0" smtClean="0"/>
              <a:t>MUNICÍPIO AFONSO BEZERRA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8496" y="1429555"/>
            <a:ext cx="9856116" cy="5428445"/>
          </a:xfrm>
        </p:spPr>
        <p:txBody>
          <a:bodyPr/>
          <a:lstStyle/>
          <a:p>
            <a:r>
              <a:rPr lang="pt-BR" sz="2400" dirty="0" smtClean="0"/>
              <a:t>População total: 11 227 habitantes, </a:t>
            </a:r>
          </a:p>
          <a:p>
            <a:r>
              <a:rPr lang="pt-BR" sz="2400" dirty="0" smtClean="0"/>
              <a:t>Predomínio da faixa etária de 20 a 39 anos, sexo feminino,</a:t>
            </a:r>
            <a:r>
              <a:rPr lang="pt-BR" dirty="0" smtClean="0"/>
              <a:t>     </a:t>
            </a:r>
          </a:p>
          <a:p>
            <a:r>
              <a:rPr lang="pt-BR" sz="2400" dirty="0" smtClean="0"/>
              <a:t>Serviços de saúde compostos por: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- Hospital Maternidade Dr. Teodulo Avelino , de baixa complexidade e filantrópico .</a:t>
            </a:r>
          </a:p>
          <a:p>
            <a:pPr marL="0" indent="0">
              <a:buNone/>
            </a:pPr>
            <a:r>
              <a:rPr lang="pt-BR" sz="2400" dirty="0" smtClean="0"/>
              <a:t>                            </a:t>
            </a:r>
            <a:r>
              <a:rPr lang="pt-BR" sz="2400" b="1" u="sng" dirty="0" smtClean="0"/>
              <a:t>Equipes de Saúde da Família</a:t>
            </a:r>
            <a:endParaRPr lang="pt-BR" sz="2400" b="1" u="sng" dirty="0"/>
          </a:p>
        </p:txBody>
      </p:sp>
      <p:sp>
        <p:nvSpPr>
          <p:cNvPr id="4" name="Elipse 3"/>
          <p:cNvSpPr/>
          <p:nvPr/>
        </p:nvSpPr>
        <p:spPr>
          <a:xfrm>
            <a:off x="1803040" y="4754880"/>
            <a:ext cx="2240922" cy="950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UBS LUIZ FERREIRA DE LACERDA 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5145108" y="4752301"/>
            <a:ext cx="21894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UBS CLOVIS AVELINO</a:t>
            </a:r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8551573" y="4765182"/>
            <a:ext cx="20477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UBS CABUGI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046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43" y="624110"/>
            <a:ext cx="9701570" cy="1280890"/>
          </a:xfrm>
        </p:spPr>
        <p:txBody>
          <a:bodyPr>
            <a:normAutofit/>
          </a:bodyPr>
          <a:lstStyle/>
          <a:p>
            <a:r>
              <a:rPr lang="pt-BR" b="1" dirty="0" smtClean="0"/>
              <a:t>CARACTERIZAÇÃO DA </a:t>
            </a:r>
            <a:r>
              <a:rPr lang="pt-BR" b="1" dirty="0" smtClean="0"/>
              <a:t>UBS LUIZ FERREIRA DE LACERDA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2890" y="1609859"/>
            <a:ext cx="9791722" cy="430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b="1" dirty="0" smtClean="0"/>
              <a:t>Dados Demográficos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200" dirty="0" smtClean="0"/>
              <a:t>Localizada na zona urbana do município.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200" dirty="0" smtClean="0"/>
              <a:t>População total de 2.300 pessoas.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3200" dirty="0" smtClean="0"/>
              <a:t>Maior grupo populacional de &gt; 60 anos, 528 pessoas, delas 323 do sexo feminino.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5" y="624110"/>
            <a:ext cx="949550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>CARACTERIZAÇÃO </a:t>
            </a:r>
            <a:r>
              <a:rPr lang="pt-BR" sz="4000" b="1" dirty="0"/>
              <a:t>DA </a:t>
            </a:r>
            <a:r>
              <a:rPr lang="pt-BR" sz="4000" b="1" dirty="0" smtClean="0"/>
              <a:t>USB LUIZ FERREIRA DE LACERDA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2136" y="1596979"/>
            <a:ext cx="9353840" cy="47458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 smtClean="0"/>
              <a:t>Distribuição da população por programas priorizados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Diabetes Mellitus: 37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Hipertensão Arterial:213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Idosos: 528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Gestantes: 12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Menores de 1 ano: 24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/>
              <a:t>Adolescentes : 86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77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921" y="624110"/>
            <a:ext cx="9688691" cy="1280890"/>
          </a:xfrm>
        </p:spPr>
        <p:txBody>
          <a:bodyPr>
            <a:normAutofit/>
          </a:bodyPr>
          <a:lstStyle/>
          <a:p>
            <a:r>
              <a:rPr lang="pt-BR" b="1" dirty="0" smtClean="0"/>
              <a:t>Situação da saúde dos adolescentes  antes da intervenção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791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O cadastro era desatualizado ou inexistente 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O acompanhamento e avaliação clínica e odontológica não acontecia.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Não se monitorava a curva de peso.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Os acompanhamentos não eram agendados periodicamente de acordo com o programa 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Não se realizava busca ativa dos faltosos.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t-BR" sz="2600" dirty="0" smtClean="0"/>
              <a:t>Não eram realizadas palestras educativas dentro nem fora da unidade sobre temas de interesse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73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1326" y="244699"/>
            <a:ext cx="6747971" cy="110690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Objetivo Geral:</a:t>
            </a:r>
            <a:endParaRPr lang="pt-BR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2086" y="1235690"/>
            <a:ext cx="8950258" cy="11597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</a:rPr>
              <a:t>Melhorar o Programa de Atenção </a:t>
            </a:r>
            <a:r>
              <a:rPr lang="pt-BR" sz="2200" dirty="0">
                <a:solidFill>
                  <a:schemeClr val="tx1"/>
                </a:solidFill>
              </a:rPr>
              <a:t>à saúde </a:t>
            </a:r>
            <a:r>
              <a:rPr lang="pt-BR" sz="2200" dirty="0" smtClean="0">
                <a:solidFill>
                  <a:schemeClr val="tx1"/>
                </a:solidFill>
              </a:rPr>
              <a:t>do Adolescente  , </a:t>
            </a:r>
            <a:r>
              <a:rPr lang="pt-BR" sz="2200" dirty="0">
                <a:solidFill>
                  <a:schemeClr val="tx1"/>
                </a:solidFill>
              </a:rPr>
              <a:t>na Unidade </a:t>
            </a:r>
            <a:r>
              <a:rPr lang="pt-BR" sz="2200" dirty="0" smtClean="0">
                <a:solidFill>
                  <a:schemeClr val="tx1"/>
                </a:solidFill>
              </a:rPr>
              <a:t> Básica de </a:t>
            </a:r>
            <a:r>
              <a:rPr lang="pt-BR" sz="2200" dirty="0">
                <a:solidFill>
                  <a:schemeClr val="tx1"/>
                </a:solidFill>
              </a:rPr>
              <a:t>Saúde </a:t>
            </a:r>
            <a:r>
              <a:rPr lang="pt-BR" sz="2200" dirty="0" smtClean="0">
                <a:solidFill>
                  <a:schemeClr val="tx1"/>
                </a:solidFill>
              </a:rPr>
              <a:t>  Luiz Ferreira de Lacerda, Afonso Bezerra /RN.</a:t>
            </a:r>
            <a:endParaRPr lang="pt-BR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1373" y="2331077"/>
            <a:ext cx="552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Objetivos Específicos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28799" y="2949261"/>
            <a:ext cx="9633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Amplia a cobertura de acompanhamento do adolescente.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Melhorar a adesão dos adolescentes ao Programa de Atenção à Saúde do Adolescente.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Melhorar a qualidade da atenção ao adolescente na unidade de saúde.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Melhorar registros das informações.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Mapear adolescentes em situação de Risco.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Promover a saúde do adolescente.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011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6894" y="930499"/>
            <a:ext cx="8915399" cy="2262781"/>
          </a:xfrm>
        </p:spPr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31841" y="3760631"/>
            <a:ext cx="6027313" cy="2790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Organização e Gestão do Serviço;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Engajamento Público;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Qualificação da Prática Clínica;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Monitoramento e Avaliação</a:t>
            </a:r>
          </a:p>
          <a:p>
            <a:pPr>
              <a:lnSpc>
                <a:spcPct val="150000"/>
              </a:lnSpc>
            </a:pP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64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9437" y="5339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AÇÕES REALIZADAS</a:t>
            </a:r>
            <a:endParaRPr 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1839923"/>
              </p:ext>
            </p:extLst>
          </p:nvPr>
        </p:nvGraphicFramePr>
        <p:xfrm>
          <a:off x="502276" y="1339403"/>
          <a:ext cx="11689724" cy="538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87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685</TotalTime>
  <Words>1334</Words>
  <Application>Microsoft Office PowerPoint</Application>
  <PresentationFormat>Personalizado</PresentationFormat>
  <Paragraphs>184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Cacho</vt:lpstr>
      <vt:lpstr>Universidade Aberta do SUS Universidade Federal de Pelotas Departamento de Medicina Social Curso de Especialização em Saúde da Família  Modalidade à Distância Turma 07</vt:lpstr>
      <vt:lpstr>INTRODUÇÃO</vt:lpstr>
      <vt:lpstr>CARACTERIZAÇÃO DO MUNICÍPIO AFONSO BEZERRA</vt:lpstr>
      <vt:lpstr>CARACTERIZAÇÃO DA UBS LUIZ FERREIRA DE LACERDA</vt:lpstr>
      <vt:lpstr>CARACTERIZAÇÃO DA USB LUIZ FERREIRA DE LACERDA </vt:lpstr>
      <vt:lpstr>Situação da saúde dos adolescentes  antes da intervenção</vt:lpstr>
      <vt:lpstr>Objetivo Geral:</vt:lpstr>
      <vt:lpstr>METODOLOGIA</vt:lpstr>
      <vt:lpstr>AÇÕES REALIZADAS</vt:lpstr>
      <vt:lpstr>LOGÍSTICA</vt:lpstr>
      <vt:lpstr>Resultados</vt:lpstr>
      <vt:lpstr>Ampliar a cobertura do programa de saúde dos adolescentes  pertencentes a área de abrangência. </vt:lpstr>
      <vt:lpstr>Melhorar a qualidade do atendimento à saúde das crianças entre zero e 72 meses. </vt:lpstr>
      <vt:lpstr>Diapositiva 14</vt:lpstr>
      <vt:lpstr>Diapositiva 15</vt:lpstr>
      <vt:lpstr>Diapositiva 16</vt:lpstr>
      <vt:lpstr>Diapositiva 17</vt:lpstr>
      <vt:lpstr> </vt:lpstr>
      <vt:lpstr> </vt:lpstr>
      <vt:lpstr> Promover a saúde dos adolescentes na escola </vt:lpstr>
      <vt:lpstr>Diapositiva 21</vt:lpstr>
      <vt:lpstr>Proporção de adolescentes que receberam orientação sobre os temas de promoção de saúde propostos no projeto educativo.</vt:lpstr>
      <vt:lpstr>RESULTADOS</vt:lpstr>
      <vt:lpstr>ASPECTOS QUALITATIVOS MAIS RELEVANTES</vt:lpstr>
      <vt:lpstr>Diapositiva 25</vt:lpstr>
      <vt:lpstr>Diapositiva 26</vt:lpstr>
      <vt:lpstr>REFLEXÃO CRITICA SOBRE O PROCESSO PESSOAL DE APRENDIZAGEM</vt:lpstr>
      <vt:lpstr>Diapositiva 28</vt:lpstr>
      <vt:lpstr>MUITO 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CONCLUSAO DE CURSO DE ESPECIALIZAÇAO EM SAUDE DA FAMILIA</dc:title>
  <dc:creator>nuvia maria ramirez puig</dc:creator>
  <cp:lastModifiedBy>massiel machado diaz</cp:lastModifiedBy>
  <cp:revision>51</cp:revision>
  <dcterms:created xsi:type="dcterms:W3CDTF">2015-05-27T02:02:00Z</dcterms:created>
  <dcterms:modified xsi:type="dcterms:W3CDTF">2015-07-01T00:12:17Z</dcterms:modified>
</cp:coreProperties>
</file>