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</p:sldMasterIdLst>
  <p:notesMasterIdLst>
    <p:notesMasterId r:id="rId43"/>
  </p:notesMasterIdLst>
  <p:sldIdLst>
    <p:sldId id="256" r:id="rId3"/>
    <p:sldId id="257" r:id="rId4"/>
    <p:sldId id="309" r:id="rId5"/>
    <p:sldId id="260" r:id="rId6"/>
    <p:sldId id="310" r:id="rId7"/>
    <p:sldId id="328" r:id="rId8"/>
    <p:sldId id="261" r:id="rId9"/>
    <p:sldId id="307" r:id="rId10"/>
    <p:sldId id="308" r:id="rId11"/>
    <p:sldId id="262" r:id="rId12"/>
    <p:sldId id="286" r:id="rId13"/>
    <p:sldId id="287" r:id="rId14"/>
    <p:sldId id="288" r:id="rId15"/>
    <p:sldId id="289" r:id="rId16"/>
    <p:sldId id="290" r:id="rId17"/>
    <p:sldId id="291" r:id="rId18"/>
    <p:sldId id="264" r:id="rId19"/>
    <p:sldId id="266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68" r:id="rId28"/>
    <p:sldId id="305" r:id="rId29"/>
    <p:sldId id="270" r:id="rId30"/>
    <p:sldId id="306" r:id="rId31"/>
    <p:sldId id="304" r:id="rId32"/>
    <p:sldId id="331" r:id="rId33"/>
    <p:sldId id="332" r:id="rId34"/>
    <p:sldId id="333" r:id="rId35"/>
    <p:sldId id="273" r:id="rId36"/>
    <p:sldId id="299" r:id="rId37"/>
    <p:sldId id="301" r:id="rId38"/>
    <p:sldId id="274" r:id="rId39"/>
    <p:sldId id="330" r:id="rId40"/>
    <p:sldId id="329" r:id="rId41"/>
    <p:sldId id="283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dro Cortes" initials="JC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272" autoAdjust="0"/>
    <p:restoredTop sz="94660"/>
  </p:normalViewPr>
  <p:slideViewPr>
    <p:cSldViewPr>
      <p:cViewPr varScale="1">
        <p:scale>
          <a:sx n="69" d="100"/>
          <a:sy n="69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8-09T05:24:22.710" idx="22">
    <p:pos x="5454" y="1000"/>
    <p:text>veja o meu texto no feedback em relação ao item discussão.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66611-CF72-44FF-A142-CA03283A7D55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A4B95-A942-4F0E-A519-3612712E7E4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1728F8-76D3-4B01-B872-8044E7C99906}" type="datetimeFigureOut">
              <a:rPr lang="pt-BR" smtClean="0"/>
              <a:pPr/>
              <a:t>09/11/2013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3C9656-7F57-4B98-8F64-02FAA596F24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ude%20da%20mulher&amp;source=images&amp;cd=&amp;cad=rja&amp;docid=0BCa-i1UYOIGXM&amp;tbnid=jNplxPTMGK0EfM:&amp;ved=0CAUQjRw&amp;url=http://www.expressomt.com.br/matogrosso/diamantino-trabalha-campanha-da-saude-da-mulher-para-todo-o-mes-de-marco-4788.html&amp;ei=3vULUsqrNKHc4AOc0oD4Cg&amp;bvm=bv.50723672,d.aWc&amp;psig=AFQjCNEa_vfOL2dOZufMnaveT7_W1hDt8w&amp;ust=1376587773429157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321578" cy="2406129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MELHORIA NA ATENÇÃO À SAÚDE DA MULHER: 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PREVENÇÃO E CONTROLE DOS CÂNCERES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DE COLO UTERINO E DE MAMA 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PELO AMBULATÓRIO MÉDICO DE ITAARA - RS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4714884"/>
            <a:ext cx="7200800" cy="1752600"/>
          </a:xfrm>
          <a:noFill/>
          <a:ln>
            <a:noFill/>
          </a:ln>
        </p:spPr>
        <p:txBody>
          <a:bodyPr>
            <a:noAutofit/>
          </a:bodyPr>
          <a:lstStyle/>
          <a:p>
            <a:endParaRPr lang="pt-BR" sz="2400" b="1" dirty="0" smtClean="0">
              <a:solidFill>
                <a:srgbClr val="002060"/>
              </a:solidFill>
            </a:endParaRPr>
          </a:p>
          <a:p>
            <a:r>
              <a:rPr lang="pt-BR" sz="2400" b="1" dirty="0" smtClean="0">
                <a:solidFill>
                  <a:srgbClr val="002060"/>
                </a:solidFill>
              </a:rPr>
              <a:t>Especialização em Saúde da Família – </a:t>
            </a:r>
            <a:r>
              <a:rPr lang="pt-BR" sz="2400" b="1" dirty="0" err="1" smtClean="0">
                <a:solidFill>
                  <a:srgbClr val="002060"/>
                </a:solidFill>
              </a:rPr>
              <a:t>UFPel</a:t>
            </a:r>
            <a:endParaRPr lang="pt-BR" sz="2400" b="1" dirty="0" smtClean="0">
              <a:solidFill>
                <a:srgbClr val="002060"/>
              </a:solidFill>
            </a:endParaRPr>
          </a:p>
          <a:p>
            <a:r>
              <a:rPr lang="pt-BR" sz="2400" b="1" dirty="0" smtClean="0">
                <a:solidFill>
                  <a:srgbClr val="002060"/>
                </a:solidFill>
              </a:rPr>
              <a:t>Mateus C. Zinhani</a:t>
            </a:r>
          </a:p>
          <a:p>
            <a:r>
              <a:rPr lang="pt-BR" sz="2400" b="1" dirty="0" smtClean="0">
                <a:solidFill>
                  <a:srgbClr val="002060"/>
                </a:solidFill>
              </a:rPr>
              <a:t>Orientador: </a:t>
            </a:r>
            <a:r>
              <a:rPr lang="pt-BR" sz="2400" b="1" dirty="0" err="1" smtClean="0">
                <a:solidFill>
                  <a:srgbClr val="002060"/>
                </a:solidFill>
              </a:rPr>
              <a:t>Jandro</a:t>
            </a:r>
            <a:r>
              <a:rPr lang="pt-BR" sz="2400" b="1" dirty="0" smtClean="0">
                <a:solidFill>
                  <a:srgbClr val="002060"/>
                </a:solidFill>
              </a:rPr>
              <a:t> Moraes Cortes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 lvl="0"/>
            <a:r>
              <a:rPr lang="pt-BR" sz="2400" dirty="0" smtClean="0"/>
              <a:t>Ampliar em 20% a </a:t>
            </a:r>
            <a:r>
              <a:rPr lang="pt-BR" sz="2400" dirty="0"/>
              <a:t>cobertura de detecção precoce do câncer de colo uterino das mulheres </a:t>
            </a:r>
            <a:r>
              <a:rPr lang="pt-BR" sz="2400" dirty="0" smtClean="0"/>
              <a:t>entre </a:t>
            </a:r>
            <a:r>
              <a:rPr lang="pt-BR" sz="2400" dirty="0"/>
              <a:t>25 e 64 </a:t>
            </a:r>
            <a:r>
              <a:rPr lang="pt-BR" sz="2400" dirty="0" smtClean="0"/>
              <a:t>anos de idade.</a:t>
            </a:r>
          </a:p>
          <a:p>
            <a:pPr lvl="1"/>
            <a:r>
              <a:rPr lang="pt-BR" sz="2000" dirty="0" smtClean="0"/>
              <a:t>Meta </a:t>
            </a:r>
            <a:r>
              <a:rPr lang="pt-BR" sz="2000" dirty="0" smtClean="0">
                <a:sym typeface="Wingdings" pitchFamily="2" charset="2"/>
              </a:rPr>
              <a:t> 117 </a:t>
            </a:r>
            <a:r>
              <a:rPr lang="pt-BR" sz="2000" dirty="0" smtClean="0">
                <a:sym typeface="Wingdings" pitchFamily="2" charset="2"/>
              </a:rPr>
              <a:t>atendimentos (ano 2012)</a:t>
            </a:r>
            <a:endParaRPr lang="pt-BR" sz="2000" dirty="0" smtClean="0">
              <a:sym typeface="Wingdings" pitchFamily="2" charset="2"/>
            </a:endParaRPr>
          </a:p>
          <a:p>
            <a:pPr lvl="1"/>
            <a:r>
              <a:rPr lang="pt-BR" sz="2000" dirty="0" smtClean="0">
                <a:sym typeface="Wingdings" pitchFamily="2" charset="2"/>
              </a:rPr>
              <a:t>Resultado: </a:t>
            </a:r>
            <a:r>
              <a:rPr lang="pt-BR" sz="2000" dirty="0" smtClean="0">
                <a:sym typeface="Wingdings" pitchFamily="2" charset="2"/>
              </a:rPr>
              <a:t>244 </a:t>
            </a:r>
            <a:r>
              <a:rPr lang="pt-BR" sz="2000" dirty="0" smtClean="0">
                <a:sym typeface="Wingdings" pitchFamily="2" charset="2"/>
              </a:rPr>
              <a:t>atendimentos</a:t>
            </a:r>
          </a:p>
          <a:p>
            <a:pPr lvl="1"/>
            <a:r>
              <a:rPr lang="pt-BR" sz="2000" dirty="0" smtClean="0">
                <a:sym typeface="Wingdings" pitchFamily="2" charset="2"/>
              </a:rPr>
              <a:t>Indicador: </a:t>
            </a:r>
            <a:r>
              <a:rPr lang="pt-BR" sz="2000" dirty="0" smtClean="0">
                <a:sym typeface="Wingdings" pitchFamily="2" charset="2"/>
              </a:rPr>
              <a:t>18,6% </a:t>
            </a:r>
            <a:r>
              <a:rPr lang="pt-BR" sz="2000" dirty="0" smtClean="0">
                <a:sym typeface="Wingdings" pitchFamily="2" charset="2"/>
              </a:rPr>
              <a:t>(total 1313 mulheres)</a:t>
            </a:r>
            <a:endParaRPr lang="pt-BR" sz="2000" dirty="0"/>
          </a:p>
        </p:txBody>
      </p:sp>
      <p:pic>
        <p:nvPicPr>
          <p:cNvPr id="5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83582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400" dirty="0" smtClean="0"/>
              <a:t>Ampliar em 20% a cobertura de detecção precoce do câncer de mama das mulheres entre 50 e 69 anos de idade.</a:t>
            </a:r>
          </a:p>
          <a:p>
            <a:pPr lvl="1"/>
            <a:r>
              <a:rPr lang="pt-BR" sz="2000" dirty="0" smtClean="0"/>
              <a:t>Meta </a:t>
            </a:r>
            <a:r>
              <a:rPr lang="pt-BR" sz="2000" dirty="0" smtClean="0">
                <a:sym typeface="Wingdings" pitchFamily="2" charset="2"/>
              </a:rPr>
              <a:t> 43 </a:t>
            </a:r>
            <a:r>
              <a:rPr lang="pt-BR" sz="2000" dirty="0" smtClean="0">
                <a:sym typeface="Wingdings" pitchFamily="2" charset="2"/>
              </a:rPr>
              <a:t>atendimentos (ano 2012)</a:t>
            </a:r>
            <a:endParaRPr lang="pt-BR" sz="2000" dirty="0" smtClean="0">
              <a:sym typeface="Wingdings" pitchFamily="2" charset="2"/>
            </a:endParaRPr>
          </a:p>
          <a:p>
            <a:pPr lvl="1"/>
            <a:r>
              <a:rPr lang="pt-BR" sz="2000" dirty="0" smtClean="0">
                <a:sym typeface="Wingdings" pitchFamily="2" charset="2"/>
              </a:rPr>
              <a:t>Resultado: </a:t>
            </a:r>
            <a:r>
              <a:rPr lang="pt-BR" sz="2000" dirty="0" smtClean="0">
                <a:sym typeface="Wingdings" pitchFamily="2" charset="2"/>
              </a:rPr>
              <a:t>91 </a:t>
            </a:r>
            <a:r>
              <a:rPr lang="pt-BR" sz="2000" dirty="0" smtClean="0">
                <a:sym typeface="Wingdings" pitchFamily="2" charset="2"/>
              </a:rPr>
              <a:t>atendimentos</a:t>
            </a:r>
          </a:p>
          <a:p>
            <a:pPr lvl="1"/>
            <a:r>
              <a:rPr lang="pt-BR" sz="2000" dirty="0" smtClean="0">
                <a:sym typeface="Wingdings" pitchFamily="2" charset="2"/>
              </a:rPr>
              <a:t>Indicador: </a:t>
            </a:r>
            <a:r>
              <a:rPr lang="pt-BR" sz="2000" dirty="0" smtClean="0">
                <a:sym typeface="Wingdings" pitchFamily="2" charset="2"/>
              </a:rPr>
              <a:t>17,9% </a:t>
            </a:r>
            <a:r>
              <a:rPr lang="pt-BR" sz="2000" dirty="0" smtClean="0">
                <a:sym typeface="Wingdings" pitchFamily="2" charset="2"/>
              </a:rPr>
              <a:t>(total 509 mulheres)</a:t>
            </a:r>
            <a:endParaRPr lang="pt-BR" sz="2000" dirty="0" smtClean="0"/>
          </a:p>
        </p:txBody>
      </p:sp>
      <p:pic>
        <p:nvPicPr>
          <p:cNvPr id="5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842968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400" dirty="0" smtClean="0"/>
              <a:t>Aplicar a periodicidade de rastreamento por meio do exame citopatológico de colo uterino, recomendada pelo Ministério da Saúde, a 100% das mulheres de 25 a 64 anos de idade.</a:t>
            </a:r>
          </a:p>
          <a:p>
            <a:pPr lvl="1"/>
            <a:r>
              <a:rPr lang="pt-BR" sz="2000" dirty="0" smtClean="0"/>
              <a:t>Resultado: 100% (</a:t>
            </a:r>
            <a:r>
              <a:rPr lang="pt-BR" sz="2000" dirty="0" smtClean="0"/>
              <a:t>244 </a:t>
            </a:r>
            <a:r>
              <a:rPr lang="pt-BR" sz="2000" dirty="0" smtClean="0"/>
              <a:t>mulheres)</a:t>
            </a:r>
          </a:p>
        </p:txBody>
      </p:sp>
      <p:pic>
        <p:nvPicPr>
          <p:cNvPr id="5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00438"/>
            <a:ext cx="84296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400" dirty="0" smtClean="0"/>
              <a:t>Aplicar a periodicidade de rastreamento por meio da mamografia, recomendada pelo Ministério da Saúde, a 100% das mulheres de 50 a 69 anos de idade.</a:t>
            </a:r>
          </a:p>
          <a:p>
            <a:pPr lvl="1"/>
            <a:r>
              <a:rPr lang="pt-BR" sz="2000" dirty="0" smtClean="0"/>
              <a:t>Resultado: 100% (</a:t>
            </a:r>
            <a:r>
              <a:rPr lang="pt-BR" sz="2000" dirty="0" smtClean="0"/>
              <a:t>91 </a:t>
            </a:r>
            <a:r>
              <a:rPr lang="pt-BR" sz="2000" dirty="0" smtClean="0"/>
              <a:t>mulheres)</a:t>
            </a:r>
          </a:p>
        </p:txBody>
      </p:sp>
      <p:pic>
        <p:nvPicPr>
          <p:cNvPr id="6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14686"/>
            <a:ext cx="84296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Captar 90% das mulheres de 25 a 64 anos de idade do município que nunca realizaram citopatológico de colo uterino.</a:t>
            </a:r>
          </a:p>
          <a:p>
            <a:pPr lvl="0"/>
            <a:endParaRPr lang="pt-BR" dirty="0" smtClean="0"/>
          </a:p>
          <a:p>
            <a:pPr lvl="1"/>
            <a:r>
              <a:rPr lang="pt-BR" dirty="0" smtClean="0"/>
              <a:t>Cadastramento </a:t>
            </a:r>
            <a:r>
              <a:rPr lang="pt-BR" dirty="0" smtClean="0"/>
              <a:t>244 </a:t>
            </a:r>
            <a:r>
              <a:rPr lang="pt-BR" dirty="0" smtClean="0"/>
              <a:t>mulheres </a:t>
            </a:r>
            <a:r>
              <a:rPr lang="pt-BR" dirty="0" smtClean="0">
                <a:sym typeface="Wingdings" pitchFamily="2" charset="2"/>
              </a:rPr>
              <a:t> 07 nunca coletaram: </a:t>
            </a:r>
            <a:r>
              <a:rPr lang="pt-BR" dirty="0" smtClean="0">
                <a:sym typeface="Wingdings" pitchFamily="2" charset="2"/>
              </a:rPr>
              <a:t>2,87</a:t>
            </a:r>
            <a:r>
              <a:rPr lang="pt-BR" dirty="0" smtClean="0">
                <a:sym typeface="Wingdings" pitchFamily="2" charset="2"/>
              </a:rPr>
              <a:t>%</a:t>
            </a:r>
          </a:p>
          <a:p>
            <a:pPr lvl="1"/>
            <a:endParaRPr lang="pt-BR" dirty="0" smtClean="0">
              <a:sym typeface="Wingdings" pitchFamily="2" charset="2"/>
            </a:endParaRPr>
          </a:p>
          <a:p>
            <a:pPr lvl="1"/>
            <a:r>
              <a:rPr lang="pt-BR" dirty="0" smtClean="0">
                <a:sym typeface="Wingdings" pitchFamily="2" charset="2"/>
              </a:rPr>
              <a:t>População: 1313 mulheres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Estimativa: </a:t>
            </a:r>
            <a:r>
              <a:rPr lang="pt-BR" dirty="0" smtClean="0">
                <a:sym typeface="Wingdings" pitchFamily="2" charset="2"/>
              </a:rPr>
              <a:t>38 </a:t>
            </a:r>
            <a:r>
              <a:rPr lang="pt-BR" dirty="0" smtClean="0">
                <a:sym typeface="Wingdings" pitchFamily="2" charset="2"/>
              </a:rPr>
              <a:t>mulheres nunca realizaram CP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Resultado: </a:t>
            </a:r>
            <a:r>
              <a:rPr lang="pt-BR" dirty="0" smtClean="0">
                <a:sym typeface="Wingdings" pitchFamily="2" charset="2"/>
              </a:rPr>
              <a:t>38 </a:t>
            </a:r>
            <a:r>
              <a:rPr lang="pt-BR" dirty="0" smtClean="0">
                <a:sym typeface="Wingdings" pitchFamily="2" charset="2"/>
              </a:rPr>
              <a:t>mulheres  07 captadas = </a:t>
            </a:r>
            <a:r>
              <a:rPr lang="pt-BR" b="1" dirty="0" smtClean="0">
                <a:sym typeface="Wingdings" pitchFamily="2" charset="2"/>
              </a:rPr>
              <a:t>18,42</a:t>
            </a:r>
            <a:r>
              <a:rPr lang="pt-BR" b="1" dirty="0" smtClean="0">
                <a:sym typeface="Wingdings" pitchFamily="2" charset="2"/>
              </a:rPr>
              <a:t>%</a:t>
            </a:r>
            <a:endParaRPr lang="pt-BR" b="1" dirty="0" smtClean="0">
              <a:sym typeface="Wingdings" pitchFamily="2" charset="2"/>
            </a:endParaRPr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Captar 90% das mulheres de 50 a 69 anos de idade do município que nunca realizaram mamografia.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Cadastramento </a:t>
            </a:r>
            <a:r>
              <a:rPr lang="pt-BR" dirty="0" smtClean="0"/>
              <a:t>91 </a:t>
            </a:r>
            <a:r>
              <a:rPr lang="pt-BR" dirty="0" smtClean="0"/>
              <a:t>mulheres </a:t>
            </a:r>
            <a:r>
              <a:rPr lang="pt-BR" dirty="0" smtClean="0">
                <a:sym typeface="Wingdings" pitchFamily="2" charset="2"/>
              </a:rPr>
              <a:t> 16 nunca realizaram: </a:t>
            </a:r>
            <a:r>
              <a:rPr lang="pt-BR" dirty="0" smtClean="0">
                <a:sym typeface="Wingdings" pitchFamily="2" charset="2"/>
              </a:rPr>
              <a:t>17,58%</a:t>
            </a:r>
            <a:endParaRPr lang="pt-BR" dirty="0">
              <a:sym typeface="Wingdings" pitchFamily="2" charset="2"/>
            </a:endParaRPr>
          </a:p>
          <a:p>
            <a:pPr lvl="1"/>
            <a:endParaRPr lang="pt-BR" dirty="0" smtClean="0">
              <a:sym typeface="Wingdings" pitchFamily="2" charset="2"/>
            </a:endParaRPr>
          </a:p>
          <a:p>
            <a:pPr lvl="1"/>
            <a:r>
              <a:rPr lang="pt-BR" dirty="0" smtClean="0">
                <a:sym typeface="Wingdings" pitchFamily="2" charset="2"/>
              </a:rPr>
              <a:t>População: 509 mulheres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Estimativa: </a:t>
            </a:r>
            <a:r>
              <a:rPr lang="pt-BR" dirty="0" smtClean="0">
                <a:sym typeface="Wingdings" pitchFamily="2" charset="2"/>
              </a:rPr>
              <a:t>89 </a:t>
            </a:r>
            <a:r>
              <a:rPr lang="pt-BR" dirty="0" smtClean="0">
                <a:sym typeface="Wingdings" pitchFamily="2" charset="2"/>
              </a:rPr>
              <a:t>mulheres nunca realizaram mamografia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Resultado: </a:t>
            </a:r>
            <a:r>
              <a:rPr lang="pt-BR" dirty="0" smtClean="0">
                <a:sym typeface="Wingdings" pitchFamily="2" charset="2"/>
              </a:rPr>
              <a:t>89 </a:t>
            </a:r>
            <a:r>
              <a:rPr lang="pt-BR" dirty="0" smtClean="0">
                <a:sym typeface="Wingdings" pitchFamily="2" charset="2"/>
              </a:rPr>
              <a:t>mulheres  16 captadas = </a:t>
            </a:r>
            <a:r>
              <a:rPr lang="pt-BR" b="1" dirty="0" smtClean="0">
                <a:sym typeface="Wingdings" pitchFamily="2" charset="2"/>
              </a:rPr>
              <a:t>17,98%</a:t>
            </a:r>
            <a:endParaRPr lang="pt-BR" b="1" dirty="0" smtClean="0">
              <a:sym typeface="Wingdings" pitchFamily="2" charset="2"/>
            </a:endParaRPr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Buscar 100% das mulheres </a:t>
            </a:r>
            <a:r>
              <a:rPr lang="pt-BR" dirty="0" smtClean="0"/>
              <a:t> do município faltosas </a:t>
            </a:r>
            <a:r>
              <a:rPr lang="pt-BR" dirty="0"/>
              <a:t>à realização dos exames conforme periodicidade </a:t>
            </a:r>
            <a:r>
              <a:rPr lang="pt-BR" dirty="0" smtClean="0"/>
              <a:t>recomendada pelo MS.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Citopatológico de colo uterino</a:t>
            </a:r>
          </a:p>
          <a:p>
            <a:pPr lvl="2"/>
            <a:r>
              <a:rPr lang="pt-BR" dirty="0" smtClean="0"/>
              <a:t>244 </a:t>
            </a:r>
            <a:r>
              <a:rPr lang="pt-BR" dirty="0" smtClean="0"/>
              <a:t>mulheres cadastradas </a:t>
            </a:r>
            <a:r>
              <a:rPr lang="pt-BR" dirty="0" smtClean="0">
                <a:sym typeface="Wingdings" pitchFamily="2" charset="2"/>
              </a:rPr>
              <a:t> 49 em atraso: </a:t>
            </a:r>
            <a:r>
              <a:rPr lang="pt-BR" dirty="0" smtClean="0">
                <a:sym typeface="Wingdings" pitchFamily="2" charset="2"/>
              </a:rPr>
              <a:t>20,08%</a:t>
            </a:r>
            <a:endParaRPr lang="pt-BR" dirty="0" smtClean="0">
              <a:sym typeface="Wingdings" pitchFamily="2" charset="2"/>
            </a:endParaRPr>
          </a:p>
          <a:p>
            <a:pPr lvl="2"/>
            <a:r>
              <a:rPr lang="pt-BR" dirty="0" smtClean="0">
                <a:sym typeface="Wingdings" pitchFamily="2" charset="2"/>
              </a:rPr>
              <a:t>1313 mulheres  meta: </a:t>
            </a:r>
            <a:r>
              <a:rPr lang="pt-BR" dirty="0" smtClean="0">
                <a:sym typeface="Wingdings" pitchFamily="2" charset="2"/>
              </a:rPr>
              <a:t>264 </a:t>
            </a:r>
            <a:r>
              <a:rPr lang="pt-BR" dirty="0" smtClean="0">
                <a:sym typeface="Wingdings" pitchFamily="2" charset="2"/>
              </a:rPr>
              <a:t>mulheres  49 captadas = </a:t>
            </a:r>
            <a:r>
              <a:rPr lang="pt-BR" b="1" dirty="0" smtClean="0">
                <a:sym typeface="Wingdings" pitchFamily="2" charset="2"/>
              </a:rPr>
              <a:t>18,56%</a:t>
            </a:r>
            <a:endParaRPr lang="pt-BR" b="1" dirty="0" smtClean="0">
              <a:sym typeface="Wingdings" pitchFamily="2" charset="2"/>
            </a:endParaRPr>
          </a:p>
          <a:p>
            <a:pPr lvl="2"/>
            <a:endParaRPr lang="pt-BR" dirty="0" smtClean="0"/>
          </a:p>
          <a:p>
            <a:pPr lvl="1"/>
            <a:r>
              <a:rPr lang="pt-BR" dirty="0" smtClean="0"/>
              <a:t>Mamografia</a:t>
            </a:r>
          </a:p>
          <a:p>
            <a:pPr lvl="2"/>
            <a:r>
              <a:rPr lang="pt-BR" dirty="0" smtClean="0"/>
              <a:t>91 </a:t>
            </a:r>
            <a:r>
              <a:rPr lang="pt-BR" dirty="0" smtClean="0"/>
              <a:t>mulheres cadastradas </a:t>
            </a:r>
            <a:r>
              <a:rPr lang="pt-BR" dirty="0" smtClean="0">
                <a:sym typeface="Wingdings" pitchFamily="2" charset="2"/>
              </a:rPr>
              <a:t> 28 em atraso: </a:t>
            </a:r>
            <a:r>
              <a:rPr lang="pt-BR" dirty="0" smtClean="0">
                <a:sym typeface="Wingdings" pitchFamily="2" charset="2"/>
              </a:rPr>
              <a:t>30,7</a:t>
            </a:r>
            <a:r>
              <a:rPr lang="pt-BR" dirty="0" smtClean="0">
                <a:sym typeface="Wingdings" pitchFamily="2" charset="2"/>
              </a:rPr>
              <a:t>7</a:t>
            </a:r>
            <a:r>
              <a:rPr lang="pt-BR" dirty="0" smtClean="0">
                <a:sym typeface="Wingdings" pitchFamily="2" charset="2"/>
              </a:rPr>
              <a:t>%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509 mulheres  meta: </a:t>
            </a:r>
            <a:r>
              <a:rPr lang="pt-BR" dirty="0" smtClean="0">
                <a:sym typeface="Wingdings" pitchFamily="2" charset="2"/>
              </a:rPr>
              <a:t>157 </a:t>
            </a:r>
            <a:r>
              <a:rPr lang="pt-BR" dirty="0" smtClean="0">
                <a:sym typeface="Wingdings" pitchFamily="2" charset="2"/>
              </a:rPr>
              <a:t>mulheres  28 captadas= </a:t>
            </a:r>
            <a:r>
              <a:rPr lang="pt-BR" b="1" dirty="0" smtClean="0">
                <a:sym typeface="Wingdings" pitchFamily="2" charset="2"/>
              </a:rPr>
              <a:t>17,83%</a:t>
            </a:r>
            <a:endParaRPr lang="pt-BR" b="1" dirty="0" smtClean="0">
              <a:sym typeface="Wingdings" pitchFamily="2" charset="2"/>
            </a:endParaRPr>
          </a:p>
          <a:p>
            <a:pPr lvl="2"/>
            <a:endParaRPr lang="pt-BR" dirty="0"/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Implantar </a:t>
            </a:r>
            <a:r>
              <a:rPr lang="pt-BR" dirty="0" smtClean="0"/>
              <a:t>Programa </a:t>
            </a:r>
            <a:r>
              <a:rPr lang="pt-BR" dirty="0"/>
              <a:t>de </a:t>
            </a:r>
            <a:r>
              <a:rPr lang="pt-BR" dirty="0" smtClean="0"/>
              <a:t>Prevenção </a:t>
            </a:r>
            <a:r>
              <a:rPr lang="pt-BR" dirty="0"/>
              <a:t>do </a:t>
            </a:r>
            <a:r>
              <a:rPr lang="pt-BR" dirty="0" smtClean="0"/>
              <a:t>Câncer </a:t>
            </a:r>
            <a:r>
              <a:rPr lang="pt-BR" dirty="0"/>
              <a:t>de </a:t>
            </a:r>
            <a:r>
              <a:rPr lang="pt-BR" dirty="0" smtClean="0"/>
              <a:t>Colo </a:t>
            </a:r>
            <a:r>
              <a:rPr lang="pt-BR" dirty="0"/>
              <a:t>U</a:t>
            </a:r>
            <a:r>
              <a:rPr lang="pt-BR" dirty="0" smtClean="0"/>
              <a:t>terino </a:t>
            </a:r>
            <a:r>
              <a:rPr lang="pt-BR" dirty="0"/>
              <a:t>na UBS</a:t>
            </a:r>
            <a:r>
              <a:rPr lang="pt-BR" dirty="0" smtClean="0"/>
              <a:t>.</a:t>
            </a:r>
          </a:p>
          <a:p>
            <a:pPr lvl="0"/>
            <a:endParaRPr lang="pt-BR" dirty="0" smtClean="0"/>
          </a:p>
          <a:p>
            <a:pPr lvl="1"/>
            <a:r>
              <a:rPr lang="pt-BR" sz="2400" dirty="0" smtClean="0"/>
              <a:t>Antes da implantação do projeto não havia um programa de ações.</a:t>
            </a:r>
          </a:p>
          <a:p>
            <a:pPr lvl="1"/>
            <a:r>
              <a:rPr lang="pt-BR" sz="2400" dirty="0" smtClean="0"/>
              <a:t>Depois do projeto implantado, as ações se tornaram rotinas da UBS: agendamento, avaliações integrais a saúde, orientações direcionadas, registro adequado, acompanhamento, encaminhamentos oportunos.</a:t>
            </a:r>
          </a:p>
          <a:p>
            <a:pPr lvl="1"/>
            <a:r>
              <a:rPr lang="pt-BR" sz="2400" dirty="0" smtClean="0"/>
              <a:t>100% realizado.</a:t>
            </a:r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Implantar Programa </a:t>
            </a:r>
            <a:r>
              <a:rPr lang="pt-BR" dirty="0"/>
              <a:t>de </a:t>
            </a:r>
            <a:r>
              <a:rPr lang="pt-BR" dirty="0" smtClean="0"/>
              <a:t>Prevenção </a:t>
            </a:r>
            <a:r>
              <a:rPr lang="pt-BR" dirty="0"/>
              <a:t>do </a:t>
            </a:r>
            <a:r>
              <a:rPr lang="pt-BR" dirty="0" smtClean="0"/>
              <a:t>Câncer </a:t>
            </a:r>
            <a:r>
              <a:rPr lang="pt-BR" dirty="0"/>
              <a:t>de </a:t>
            </a:r>
            <a:r>
              <a:rPr lang="pt-BR" dirty="0" smtClean="0"/>
              <a:t>Mama </a:t>
            </a:r>
            <a:r>
              <a:rPr lang="pt-BR" dirty="0"/>
              <a:t>na UBS</a:t>
            </a:r>
            <a:r>
              <a:rPr lang="pt-BR" dirty="0" smtClean="0"/>
              <a:t>.</a:t>
            </a:r>
          </a:p>
          <a:p>
            <a:pPr lvl="0"/>
            <a:endParaRPr lang="pt-BR" dirty="0" smtClean="0"/>
          </a:p>
          <a:p>
            <a:pPr lvl="1"/>
            <a:r>
              <a:rPr lang="pt-BR" sz="2400" dirty="0" smtClean="0"/>
              <a:t>Antes da implantação do projeto não havia um programa de ações.</a:t>
            </a:r>
          </a:p>
          <a:p>
            <a:pPr lvl="1"/>
            <a:r>
              <a:rPr lang="pt-BR" sz="2400" dirty="0" smtClean="0"/>
              <a:t>Depois do projeto implantado, as ações se tornaram rotinas da UBS: agendamento, avaliações integrais a saúde, orientações direcionadas, registro adequado, acompanhamento, encaminhamentos oportunos.</a:t>
            </a:r>
          </a:p>
          <a:p>
            <a:pPr lvl="1"/>
            <a:r>
              <a:rPr lang="pt-BR" sz="2400" dirty="0" smtClean="0"/>
              <a:t>100% realizado.</a:t>
            </a:r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 err="1" smtClean="0"/>
              <a:t>Itaara</a:t>
            </a:r>
            <a:r>
              <a:rPr lang="pt-BR" b="1" dirty="0" smtClean="0"/>
              <a:t>/RS</a:t>
            </a:r>
            <a:r>
              <a:rPr lang="pt-BR" dirty="0" smtClean="0"/>
              <a:t> – 5010 habitantes</a:t>
            </a:r>
          </a:p>
          <a:p>
            <a:r>
              <a:rPr lang="pt-BR" b="1" dirty="0" smtClean="0"/>
              <a:t>Saúde</a:t>
            </a:r>
            <a:r>
              <a:rPr lang="pt-BR" dirty="0" smtClean="0"/>
              <a:t> - Ambulatório Médico</a:t>
            </a:r>
          </a:p>
          <a:p>
            <a:pPr lvl="1"/>
            <a:r>
              <a:rPr lang="pt-BR" dirty="0" smtClean="0"/>
              <a:t>UBS</a:t>
            </a:r>
          </a:p>
          <a:p>
            <a:pPr lvl="2"/>
            <a:r>
              <a:rPr lang="pt-BR" dirty="0" smtClean="0"/>
              <a:t>EACS (4 ACS – 40%)</a:t>
            </a:r>
          </a:p>
          <a:p>
            <a:pPr lvl="1"/>
            <a:r>
              <a:rPr lang="pt-BR" dirty="0" smtClean="0"/>
              <a:t>Serviços ambulatoriais</a:t>
            </a:r>
          </a:p>
          <a:p>
            <a:pPr lvl="1"/>
            <a:r>
              <a:rPr lang="pt-BR" dirty="0" smtClean="0"/>
              <a:t>Urgências e emergências</a:t>
            </a:r>
          </a:p>
          <a:p>
            <a:r>
              <a:rPr lang="pt-BR" dirty="0" smtClean="0"/>
              <a:t>Principais fragilidades</a:t>
            </a:r>
          </a:p>
          <a:p>
            <a:pPr lvl="2"/>
            <a:r>
              <a:rPr lang="pt-BR" dirty="0" smtClean="0"/>
              <a:t>Saúde da Mulher – CA mama e colo uterino</a:t>
            </a:r>
          </a:p>
          <a:p>
            <a:pPr lvl="3"/>
            <a:r>
              <a:rPr lang="pt-BR" dirty="0" smtClean="0"/>
              <a:t>Ações centradas no médico</a:t>
            </a:r>
          </a:p>
          <a:p>
            <a:pPr lvl="3"/>
            <a:r>
              <a:rPr lang="pt-BR" dirty="0" smtClean="0"/>
              <a:t>Demanda reprimida</a:t>
            </a:r>
          </a:p>
        </p:txBody>
      </p:sp>
      <p:pic>
        <p:nvPicPr>
          <p:cNvPr id="3891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Capacitar </a:t>
            </a:r>
            <a:r>
              <a:rPr lang="pt-BR" dirty="0"/>
              <a:t>profissionais para a prevenção do câncer de colo de útero e do câncer de mama de acordo com os protocolos adotados pela UBS</a:t>
            </a:r>
            <a:r>
              <a:rPr lang="pt-BR" dirty="0" smtClean="0"/>
              <a:t>.</a:t>
            </a:r>
          </a:p>
          <a:p>
            <a:pPr lvl="0"/>
            <a:endParaRPr lang="pt-BR" dirty="0" smtClean="0"/>
          </a:p>
          <a:p>
            <a:pPr lvl="1"/>
            <a:r>
              <a:rPr lang="pt-BR" dirty="0" smtClean="0"/>
              <a:t>Total: 15 profissionais</a:t>
            </a:r>
          </a:p>
          <a:p>
            <a:pPr lvl="1"/>
            <a:r>
              <a:rPr lang="pt-BR" dirty="0" smtClean="0"/>
              <a:t>Capacitados: 10 profissionais (66,7%)</a:t>
            </a:r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Manter </a:t>
            </a:r>
            <a:r>
              <a:rPr lang="pt-BR" dirty="0"/>
              <a:t>a coleta de amostras satisfatórias do exame </a:t>
            </a:r>
            <a:r>
              <a:rPr lang="pt-BR" dirty="0" err="1" smtClean="0"/>
              <a:t>citopatológico</a:t>
            </a:r>
            <a:r>
              <a:rPr lang="pt-BR" dirty="0" smtClean="0"/>
              <a:t> </a:t>
            </a:r>
            <a:r>
              <a:rPr lang="pt-BR" dirty="0"/>
              <a:t>de colo uterino</a:t>
            </a:r>
            <a:r>
              <a:rPr lang="pt-BR" dirty="0" smtClean="0"/>
              <a:t>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Resultado</a:t>
            </a:r>
          </a:p>
          <a:p>
            <a:pPr lvl="2"/>
            <a:r>
              <a:rPr lang="pt-BR" dirty="0" smtClean="0"/>
              <a:t>Primeiro mês: 100% amostras satisfatórias</a:t>
            </a:r>
          </a:p>
          <a:p>
            <a:pPr lvl="2"/>
            <a:r>
              <a:rPr lang="pt-BR" dirty="0" smtClean="0"/>
              <a:t>Segundo mês:  100% amostras satisfatórias</a:t>
            </a:r>
          </a:p>
          <a:p>
            <a:pPr lvl="2"/>
            <a:r>
              <a:rPr lang="pt-BR" dirty="0" smtClean="0"/>
              <a:t>Terceiro mês:  100% amostras satisfatórias</a:t>
            </a:r>
          </a:p>
          <a:p>
            <a:pPr lvl="2"/>
            <a:r>
              <a:rPr lang="pt-BR" dirty="0" smtClean="0"/>
              <a:t>Quarto mês:  100% amostras satisfatórias</a:t>
            </a:r>
          </a:p>
          <a:p>
            <a:pPr lvl="2"/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5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Facilitar </a:t>
            </a:r>
            <a:r>
              <a:rPr lang="pt-BR" dirty="0"/>
              <a:t>o acesso das mulheres ao resultado do exame citopatológico de colo de útero e da mamografia</a:t>
            </a:r>
            <a:r>
              <a:rPr lang="pt-BR" dirty="0" smtClean="0"/>
              <a:t>.</a:t>
            </a:r>
          </a:p>
          <a:p>
            <a:pPr lvl="0"/>
            <a:endParaRPr lang="pt-BR" dirty="0" smtClean="0"/>
          </a:p>
          <a:p>
            <a:pPr lvl="1"/>
            <a:r>
              <a:rPr lang="pt-BR" dirty="0" smtClean="0"/>
              <a:t>Antes: apenas retiravam os resultados sem orientação alguma.</a:t>
            </a:r>
          </a:p>
          <a:p>
            <a:pPr lvl="1"/>
            <a:r>
              <a:rPr lang="pt-BR" dirty="0" smtClean="0"/>
              <a:t>Depois do projeto: reavaliações e orientações são realizados.</a:t>
            </a:r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800" dirty="0" smtClean="0"/>
              <a:t>Garantir </a:t>
            </a:r>
            <a:r>
              <a:rPr lang="pt-BR" sz="2800" dirty="0"/>
              <a:t>a adoção de condutas terapêuticas </a:t>
            </a:r>
            <a:r>
              <a:rPr lang="pt-BR" sz="2800" dirty="0" smtClean="0"/>
              <a:t>em </a:t>
            </a:r>
            <a:r>
              <a:rPr lang="pt-BR" sz="2800" dirty="0"/>
              <a:t>100% das mulheres, conforme fluxograma do Caderno de Atenção Básica nº 13, do </a:t>
            </a:r>
            <a:r>
              <a:rPr lang="pt-BR" sz="2800" dirty="0" smtClean="0"/>
              <a:t>MS.</a:t>
            </a:r>
          </a:p>
          <a:p>
            <a:pPr lvl="1">
              <a:buNone/>
            </a:pPr>
            <a:endParaRPr lang="pt-BR" sz="2400" dirty="0" smtClean="0"/>
          </a:p>
          <a:p>
            <a:pPr lvl="1"/>
            <a:r>
              <a:rPr lang="pt-BR" sz="2400" dirty="0" smtClean="0"/>
              <a:t>Resultado: 100% nos quatro meses.</a:t>
            </a:r>
          </a:p>
          <a:p>
            <a:pPr lvl="1"/>
            <a:r>
              <a:rPr lang="pt-BR" sz="2400" dirty="0" smtClean="0"/>
              <a:t>Sempre que identificavam-se casos alterados, discutia-se com profissionais médicos sobre conduta recomendada pelo MS e aplicava-se a terapêutica adequada.</a:t>
            </a:r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800" dirty="0" smtClean="0"/>
              <a:t>Realizar </a:t>
            </a:r>
            <a:r>
              <a:rPr lang="pt-BR" sz="2800" dirty="0"/>
              <a:t>encaminhamento de 100% das mulheres com exame </a:t>
            </a:r>
            <a:r>
              <a:rPr lang="pt-BR" sz="2800" dirty="0" err="1"/>
              <a:t>citopatológico</a:t>
            </a:r>
            <a:r>
              <a:rPr lang="pt-BR" sz="2800" dirty="0"/>
              <a:t> alterado</a:t>
            </a:r>
            <a:r>
              <a:rPr lang="pt-BR" sz="2800" dirty="0" smtClean="0"/>
              <a:t>.</a:t>
            </a:r>
          </a:p>
          <a:p>
            <a:pPr lvl="1"/>
            <a:r>
              <a:rPr lang="pt-BR" sz="2400" dirty="0" smtClean="0"/>
              <a:t>Resultado: 0%, </a:t>
            </a:r>
            <a:r>
              <a:rPr lang="pt-BR" sz="2400" dirty="0" smtClean="0"/>
              <a:t>0</a:t>
            </a:r>
            <a:r>
              <a:rPr lang="pt-BR" sz="2400" dirty="0" smtClean="0"/>
              <a:t>%, </a:t>
            </a:r>
            <a:r>
              <a:rPr lang="pt-BR" sz="2400" dirty="0" smtClean="0"/>
              <a:t>0</a:t>
            </a:r>
            <a:r>
              <a:rPr lang="pt-BR" sz="2400" dirty="0" smtClean="0"/>
              <a:t>%, 100%</a:t>
            </a:r>
            <a:endParaRPr lang="pt-BR" sz="2400" dirty="0"/>
          </a:p>
        </p:txBody>
      </p:sp>
      <p:pic>
        <p:nvPicPr>
          <p:cNvPr id="5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86124"/>
            <a:ext cx="842968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Garantir </a:t>
            </a:r>
            <a:r>
              <a:rPr lang="pt-BR" sz="2800" dirty="0"/>
              <a:t>referência e </a:t>
            </a:r>
            <a:r>
              <a:rPr lang="pt-BR" sz="2800" dirty="0" err="1"/>
              <a:t>contrarreferência</a:t>
            </a:r>
            <a:r>
              <a:rPr lang="pt-BR" sz="2800" dirty="0"/>
              <a:t> para 100% das mulheres com mamografia alterada</a:t>
            </a:r>
            <a:r>
              <a:rPr lang="pt-BR" sz="2800" dirty="0" smtClean="0"/>
              <a:t>.</a:t>
            </a:r>
          </a:p>
          <a:p>
            <a:pPr lvl="1"/>
            <a:r>
              <a:rPr lang="pt-BR" sz="2400" dirty="0" smtClean="0"/>
              <a:t>Resultado: 0%, 100%, </a:t>
            </a:r>
            <a:r>
              <a:rPr lang="pt-BR" sz="2400" dirty="0" smtClean="0"/>
              <a:t>100</a:t>
            </a:r>
            <a:r>
              <a:rPr lang="pt-BR" sz="2400" dirty="0" smtClean="0"/>
              <a:t>%, </a:t>
            </a:r>
            <a:r>
              <a:rPr lang="pt-BR" sz="2400" dirty="0" smtClean="0"/>
              <a:t>100</a:t>
            </a:r>
            <a:r>
              <a:rPr lang="pt-BR" sz="2400" dirty="0" smtClean="0"/>
              <a:t>%</a:t>
            </a:r>
            <a:endParaRPr lang="pt-BR" sz="2400" dirty="0"/>
          </a:p>
        </p:txBody>
      </p:sp>
      <p:pic>
        <p:nvPicPr>
          <p:cNvPr id="5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143248"/>
            <a:ext cx="835824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Manter registro de 100% das coletas de exame citopatológico de colo uterino e realização da mamografia na planilha ou no registro específico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  <a:p>
            <a:pPr lvl="1"/>
            <a:r>
              <a:rPr lang="pt-BR" sz="2400" dirty="0" smtClean="0"/>
              <a:t>Utilizaram-se planilhas e ficha-espelho</a:t>
            </a:r>
          </a:p>
          <a:p>
            <a:pPr lvl="1"/>
            <a:r>
              <a:rPr lang="pt-BR" sz="2400" dirty="0" smtClean="0"/>
              <a:t>Resultado: 100%, 100%, 100%, 100%</a:t>
            </a:r>
          </a:p>
          <a:p>
            <a:pPr lvl="1">
              <a:buNone/>
            </a:pPr>
            <a:endParaRPr lang="pt-BR" sz="2400" dirty="0"/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4</a:t>
            </a:r>
            <a:endParaRPr lang="pt-BR" dirty="0"/>
          </a:p>
        </p:txBody>
      </p:sp>
      <p:pic>
        <p:nvPicPr>
          <p:cNvPr id="6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85011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500174"/>
            <a:ext cx="85011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Realizar avaliação de risco em 100% das mulheres nas faixas etárias alvo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Resultado: </a:t>
            </a:r>
          </a:p>
          <a:p>
            <a:pPr lvl="2"/>
            <a:r>
              <a:rPr lang="pt-BR" dirty="0" smtClean="0"/>
              <a:t>1º mês: 100%</a:t>
            </a:r>
          </a:p>
          <a:p>
            <a:pPr lvl="2"/>
            <a:r>
              <a:rPr lang="pt-BR" dirty="0" smtClean="0"/>
              <a:t>2º mês: 100%</a:t>
            </a:r>
          </a:p>
          <a:p>
            <a:pPr lvl="2"/>
            <a:r>
              <a:rPr lang="pt-BR" dirty="0" smtClean="0"/>
              <a:t>3º mês: 100%</a:t>
            </a:r>
          </a:p>
          <a:p>
            <a:pPr lvl="2"/>
            <a:r>
              <a:rPr lang="pt-BR" dirty="0" smtClean="0"/>
              <a:t>4º mês: 100%</a:t>
            </a:r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029" y="2214554"/>
            <a:ext cx="367674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5</a:t>
            </a:r>
            <a:endParaRPr lang="pt-BR" dirty="0"/>
          </a:p>
        </p:txBody>
      </p:sp>
      <p:pic>
        <p:nvPicPr>
          <p:cNvPr id="6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85725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929066"/>
            <a:ext cx="85725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Localização Geográfica</a:t>
            </a:r>
            <a:endParaRPr lang="pt-BR" dirty="0"/>
          </a:p>
        </p:txBody>
      </p:sp>
      <p:pic>
        <p:nvPicPr>
          <p:cNvPr id="1026" name="Picture 2" descr="Ficheiro:RioGrandedoSul Municip Itaara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571612"/>
            <a:ext cx="4580929" cy="441864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09742"/>
            <a:ext cx="30289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Específico 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Orientar 100% das mulheres </a:t>
            </a:r>
            <a:r>
              <a:rPr lang="pt-BR" dirty="0" smtClean="0"/>
              <a:t>sobre as doenças sexualmente transmissíveis (DST) </a:t>
            </a:r>
            <a:r>
              <a:rPr lang="pt-BR" dirty="0"/>
              <a:t>e importância da detecção </a:t>
            </a:r>
            <a:r>
              <a:rPr lang="pt-BR" dirty="0" smtClean="0"/>
              <a:t>precoce e fatores de risco.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Detecção precoce CA  de mama e colo:  100%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DST: </a:t>
            </a:r>
            <a:r>
              <a:rPr lang="pt-BR" dirty="0" smtClean="0"/>
              <a:t>97,1% e 98,9%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Fatores de Risco: 100%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Detecção Precoce</a:t>
            </a:r>
            <a:endParaRPr lang="pt-BR" dirty="0"/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84296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500174"/>
            <a:ext cx="85011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DST</a:t>
            </a:r>
            <a:endParaRPr lang="pt-BR" dirty="0"/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736"/>
            <a:ext cx="842968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71942"/>
            <a:ext cx="83582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Fatores de Risco</a:t>
            </a:r>
            <a:endParaRPr lang="pt-BR" dirty="0"/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31" y="1500174"/>
            <a:ext cx="849254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71943"/>
            <a:ext cx="8501122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Cobertura da Prevenção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CA mama (</a:t>
            </a:r>
            <a:r>
              <a:rPr lang="pt-BR" dirty="0" smtClean="0"/>
              <a:t>17,9%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509 mulheres de 50 a 69 anos)</a:t>
            </a:r>
          </a:p>
          <a:p>
            <a:pPr lvl="2"/>
            <a:r>
              <a:rPr lang="pt-BR" dirty="0" smtClean="0"/>
              <a:t>Meta: </a:t>
            </a:r>
            <a:r>
              <a:rPr lang="pt-BR" dirty="0" smtClean="0">
                <a:latin typeface="Century Gothic"/>
              </a:rPr>
              <a:t>↑ </a:t>
            </a:r>
            <a:r>
              <a:rPr lang="pt-BR" dirty="0" smtClean="0"/>
              <a:t>20% = 43 mulheres </a:t>
            </a:r>
            <a:r>
              <a:rPr lang="pt-BR" dirty="0" smtClean="0">
                <a:sym typeface="Wingdings" pitchFamily="2" charset="2"/>
              </a:rPr>
              <a:t> 217 atendimentos (2012)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Resultado: </a:t>
            </a:r>
            <a:r>
              <a:rPr lang="pt-BR" dirty="0" smtClean="0">
                <a:sym typeface="Wingdings" pitchFamily="2" charset="2"/>
              </a:rPr>
              <a:t>91 </a:t>
            </a:r>
            <a:r>
              <a:rPr lang="pt-BR" dirty="0" smtClean="0">
                <a:sym typeface="Wingdings" pitchFamily="2" charset="2"/>
              </a:rPr>
              <a:t>atendidas</a:t>
            </a:r>
          </a:p>
          <a:p>
            <a:pPr lvl="2"/>
            <a:endParaRPr lang="pt-BR" dirty="0" smtClean="0"/>
          </a:p>
          <a:p>
            <a:pPr lvl="1"/>
            <a:r>
              <a:rPr lang="pt-BR" dirty="0"/>
              <a:t> </a:t>
            </a:r>
            <a:r>
              <a:rPr lang="pt-BR" dirty="0" smtClean="0"/>
              <a:t>CA colo uterino </a:t>
            </a:r>
            <a:r>
              <a:rPr lang="pt-BR" dirty="0" smtClean="0"/>
              <a:t>(</a:t>
            </a:r>
            <a:r>
              <a:rPr lang="pt-BR" dirty="0" smtClean="0"/>
              <a:t>18,6</a:t>
            </a:r>
            <a:r>
              <a:rPr lang="pt-BR" dirty="0" smtClean="0"/>
              <a:t>%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1313 mulheres de 25 a 64 anos)</a:t>
            </a:r>
          </a:p>
          <a:p>
            <a:pPr lvl="2"/>
            <a:r>
              <a:rPr lang="pt-BR" dirty="0" smtClean="0"/>
              <a:t>Meta: ↑ 20</a:t>
            </a:r>
            <a:r>
              <a:rPr lang="pt-BR" dirty="0" smtClean="0">
                <a:latin typeface="Century Gothic"/>
              </a:rPr>
              <a:t>% =</a:t>
            </a:r>
            <a:r>
              <a:rPr lang="pt-BR" dirty="0" smtClean="0"/>
              <a:t> 117 mulheres </a:t>
            </a:r>
            <a:r>
              <a:rPr lang="pt-BR" dirty="0" smtClean="0">
                <a:sym typeface="Wingdings" pitchFamily="2" charset="2"/>
              </a:rPr>
              <a:t> 586 atendimentos (2012)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Resultado: </a:t>
            </a:r>
            <a:r>
              <a:rPr lang="pt-BR" dirty="0" smtClean="0">
                <a:sym typeface="Wingdings" pitchFamily="2" charset="2"/>
              </a:rPr>
              <a:t>244 </a:t>
            </a:r>
            <a:r>
              <a:rPr lang="pt-BR" dirty="0" smtClean="0">
                <a:sym typeface="Wingdings" pitchFamily="2" charset="2"/>
              </a:rPr>
              <a:t>atendidas</a:t>
            </a:r>
            <a:endParaRPr lang="pt-BR" dirty="0"/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Implantação da Avaliação de Risco</a:t>
            </a:r>
          </a:p>
          <a:p>
            <a:endParaRPr lang="pt-BR" dirty="0" smtClean="0"/>
          </a:p>
          <a:p>
            <a:r>
              <a:rPr lang="pt-BR" dirty="0" smtClean="0"/>
              <a:t>Educação Continuada em Saúde</a:t>
            </a:r>
          </a:p>
          <a:p>
            <a:endParaRPr lang="pt-BR" dirty="0" smtClean="0"/>
          </a:p>
          <a:p>
            <a:r>
              <a:rPr lang="pt-BR" dirty="0" smtClean="0"/>
              <a:t>Protocolo do MS</a:t>
            </a:r>
          </a:p>
          <a:p>
            <a:pPr lvl="1"/>
            <a:r>
              <a:rPr lang="pt-BR" dirty="0" smtClean="0"/>
              <a:t>Caderno de Atenção Básica nº 13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Trabalho em equipe</a:t>
            </a:r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Implantação de rotinas</a:t>
            </a:r>
          </a:p>
          <a:p>
            <a:pPr lvl="1"/>
            <a:r>
              <a:rPr lang="pt-BR" dirty="0" smtClean="0"/>
              <a:t>Agendamento, registro, encaminhamento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Absorção da demanda</a:t>
            </a:r>
          </a:p>
          <a:p>
            <a:endParaRPr lang="pt-BR" dirty="0" smtClean="0"/>
          </a:p>
          <a:p>
            <a:r>
              <a:rPr lang="pt-BR" dirty="0" smtClean="0"/>
              <a:t>Atendimentos individualizados</a:t>
            </a:r>
          </a:p>
          <a:p>
            <a:endParaRPr lang="pt-BR" dirty="0" smtClean="0"/>
          </a:p>
          <a:p>
            <a:r>
              <a:rPr lang="pt-BR" dirty="0" smtClean="0"/>
              <a:t>Proximidade com as comunidades</a:t>
            </a:r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Ampliação e qualificação do olhar para a Atenção Básica</a:t>
            </a:r>
          </a:p>
          <a:p>
            <a:pPr lvl="1"/>
            <a:r>
              <a:rPr lang="pt-BR" dirty="0" smtClean="0"/>
              <a:t>Investigar, diagnosticar, planejar, executar, avaliar</a:t>
            </a:r>
          </a:p>
          <a:p>
            <a:pPr lvl="1"/>
            <a:r>
              <a:rPr lang="pt-BR" dirty="0" smtClean="0"/>
              <a:t>Reconhecer fragilidades</a:t>
            </a:r>
          </a:p>
          <a:p>
            <a:r>
              <a:rPr lang="pt-BR" dirty="0" smtClean="0"/>
              <a:t>Qualificou a prática</a:t>
            </a:r>
          </a:p>
          <a:p>
            <a:r>
              <a:rPr lang="pt-BR" dirty="0" smtClean="0"/>
              <a:t>Estímulo ao estudo</a:t>
            </a:r>
          </a:p>
          <a:p>
            <a:r>
              <a:rPr lang="pt-BR" dirty="0" smtClean="0"/>
              <a:t>Desafio</a:t>
            </a:r>
          </a:p>
          <a:p>
            <a:pPr lvl="1"/>
            <a:endParaRPr lang="pt-BR" dirty="0" smtClean="0"/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mail-attachment.googleusercontent.com/attachment/?ui=2&amp;ik=12cce9d765&amp;view=att&amp;th=140ca96f33b0893c&amp;attid=0.1&amp;disp=inline&amp;safe=1&amp;zw&amp;saduie=AG9B_P_4CCzMfetOwpzXYqFpZqbZ&amp;sadet=1377806068565&amp;sads=Yg3NX98Z8bSNEMx1FJs-HqR-c0g"/>
          <p:cNvSpPr>
            <a:spLocks noChangeAspect="1" noChangeArrowheads="1"/>
          </p:cNvSpPr>
          <p:nvPr/>
        </p:nvSpPr>
        <p:spPr bwMode="auto">
          <a:xfrm>
            <a:off x="155575" y="-2789238"/>
            <a:ext cx="7743825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http://mail-attachment.googleusercontent.com/attachment/?ui=2&amp;ik=12cce9d765&amp;view=att&amp;th=140ca96f33b0893c&amp;attid=0.1&amp;disp=inline&amp;safe=1&amp;zw&amp;saduie=AG9B_P_4CCzMfetOwpzXYqFpZqbZ&amp;sadet=1377806068565&amp;sads=Yg3NX98Z8bSNEMx1FJs-HqR-c0g"/>
          <p:cNvSpPr>
            <a:spLocks noChangeAspect="1" noChangeArrowheads="1"/>
          </p:cNvSpPr>
          <p:nvPr/>
        </p:nvSpPr>
        <p:spPr bwMode="auto">
          <a:xfrm>
            <a:off x="155575" y="-2789238"/>
            <a:ext cx="7743825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http://mail-attachment.googleusercontent.com/attachment/?ui=2&amp;ik=12cce9d765&amp;view=att&amp;th=140ca96f33b0893c&amp;attid=0.1&amp;disp=inline&amp;safe=1&amp;zw&amp;saduie=AG9B_P_4CCzMfetOwpzXYqFpZqbZ&amp;sadet=1377806068565&amp;sads=Yg3NX98Z8bSNEMx1FJs-HqR-c0g"/>
          <p:cNvSpPr>
            <a:spLocks noChangeAspect="1" noChangeArrowheads="1"/>
          </p:cNvSpPr>
          <p:nvPr/>
        </p:nvSpPr>
        <p:spPr bwMode="auto">
          <a:xfrm>
            <a:off x="155575" y="-2789238"/>
            <a:ext cx="7743825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5" name="Picture 7" descr="C:\Users\Cliente\AppData\Local\Temp\20130813_154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91" y="357166"/>
            <a:ext cx="8096275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iente\AppData\Local\Temp\20130420_120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 algn="ctr"/>
            <a:r>
              <a:rPr lang="pt-BR" dirty="0" smtClean="0"/>
              <a:t>Melhorar </a:t>
            </a:r>
            <a:r>
              <a:rPr lang="pt-BR" dirty="0"/>
              <a:t>a Atenção à saúde da mulher na prevenção do câncer de colo uterino e de mama das mulheres residentes na área de abrangência do município de Itaara/RS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Obrigado</a:t>
            </a:r>
            <a:r>
              <a:rPr lang="pt-BR" dirty="0" smtClean="0"/>
              <a:t>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1 - Ampliar </a:t>
            </a:r>
            <a:r>
              <a:rPr lang="pt-BR" dirty="0"/>
              <a:t>a cobertura de detecção precoce do câncer de colo de útero e do câncer de </a:t>
            </a:r>
            <a:r>
              <a:rPr lang="pt-BR" dirty="0" smtClean="0"/>
              <a:t>mama.</a:t>
            </a:r>
          </a:p>
          <a:p>
            <a:pPr lvl="0"/>
            <a:endParaRPr lang="pt-BR" dirty="0" smtClean="0"/>
          </a:p>
          <a:p>
            <a:r>
              <a:rPr lang="pt-BR" dirty="0" smtClean="0"/>
              <a:t>2. Melhorar a adesão das mulheres à realização de exame </a:t>
            </a:r>
            <a:r>
              <a:rPr lang="pt-BR" dirty="0" err="1" smtClean="0"/>
              <a:t>citopatológico</a:t>
            </a:r>
            <a:r>
              <a:rPr lang="pt-BR" dirty="0" smtClean="0"/>
              <a:t> de colo uterino e mamografia</a:t>
            </a:r>
          </a:p>
          <a:p>
            <a:endParaRPr lang="pt-BR" dirty="0" smtClean="0"/>
          </a:p>
          <a:p>
            <a:r>
              <a:rPr lang="pt-BR" dirty="0" smtClean="0"/>
              <a:t>3. Melhorar a qualidade do atendimento das mulheres que realizam detecção precoce de câncer de colo de útero e de mama na UBS</a:t>
            </a:r>
          </a:p>
          <a:p>
            <a:pPr lvl="0"/>
            <a:endParaRPr lang="pt-BR" dirty="0" smtClean="0"/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pt-BR" dirty="0" smtClean="0"/>
              <a:t>4. </a:t>
            </a:r>
            <a:r>
              <a:rPr lang="pt-BR" dirty="0"/>
              <a:t>Melhorar registros das </a:t>
            </a:r>
            <a:r>
              <a:rPr lang="pt-BR" dirty="0" smtClean="0"/>
              <a:t>informações</a:t>
            </a:r>
          </a:p>
          <a:p>
            <a:pPr lvl="0"/>
            <a:endParaRPr lang="pt-BR" dirty="0" smtClean="0"/>
          </a:p>
          <a:p>
            <a:r>
              <a:rPr lang="pt-BR" dirty="0" smtClean="0"/>
              <a:t>5. Mapear as mulheres de risco para câncer de colo de útero e de mama</a:t>
            </a:r>
          </a:p>
          <a:p>
            <a:endParaRPr lang="pt-BR" dirty="0" smtClean="0"/>
          </a:p>
          <a:p>
            <a:r>
              <a:rPr lang="pt-BR" dirty="0" smtClean="0"/>
              <a:t>6. Realizar promoção da saúde</a:t>
            </a:r>
          </a:p>
          <a:p>
            <a:endParaRPr lang="pt-BR" dirty="0" smtClean="0"/>
          </a:p>
          <a:p>
            <a:pPr lvl="0"/>
            <a:endParaRPr lang="pt-BR" dirty="0"/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Caderno de Atenção Básica nº 13 do Ministério da Saúde, 2006</a:t>
            </a:r>
          </a:p>
          <a:p>
            <a:r>
              <a:rPr lang="pt-BR" dirty="0" smtClean="0"/>
              <a:t>Sistema de Informações da Atenção Básica (SIAB)</a:t>
            </a:r>
          </a:p>
          <a:p>
            <a:r>
              <a:rPr lang="pt-BR" dirty="0" smtClean="0"/>
              <a:t>Ficha-espelho</a:t>
            </a:r>
          </a:p>
          <a:p>
            <a:r>
              <a:rPr lang="pt-BR" dirty="0" smtClean="0"/>
              <a:t>Caderno de Ações Programáticas</a:t>
            </a:r>
          </a:p>
          <a:p>
            <a:r>
              <a:rPr lang="pt-BR" dirty="0" smtClean="0"/>
              <a:t>Livro de registro das mamografias e citologias</a:t>
            </a:r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Encontros com a equipe  de saúde</a:t>
            </a:r>
          </a:p>
          <a:p>
            <a:r>
              <a:rPr lang="pt-BR" dirty="0" smtClean="0"/>
              <a:t>Encontros nas comunidades</a:t>
            </a:r>
          </a:p>
          <a:p>
            <a:r>
              <a:rPr lang="pt-BR" dirty="0" smtClean="0"/>
              <a:t>Visitação de associações, entidades, igrejas</a:t>
            </a:r>
          </a:p>
          <a:p>
            <a:r>
              <a:rPr lang="pt-BR" dirty="0" smtClean="0"/>
              <a:t>Visitas domiciliares</a:t>
            </a:r>
          </a:p>
          <a:p>
            <a:r>
              <a:rPr lang="pt-BR" dirty="0" smtClean="0"/>
              <a:t>Monitoramento semanal dos dados</a:t>
            </a:r>
          </a:p>
          <a:p>
            <a:r>
              <a:rPr lang="pt-BR" dirty="0" smtClean="0"/>
              <a:t>Atividades de divulgação (radio, sala de espera, encontros)</a:t>
            </a:r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Informativos impressos</a:t>
            </a:r>
          </a:p>
          <a:p>
            <a:r>
              <a:rPr lang="pt-BR" dirty="0" smtClean="0"/>
              <a:t>Agendamento de avaliações</a:t>
            </a:r>
          </a:p>
          <a:p>
            <a:r>
              <a:rPr lang="pt-BR" dirty="0" smtClean="0"/>
              <a:t>Busca ativa</a:t>
            </a:r>
          </a:p>
          <a:p>
            <a:r>
              <a:rPr lang="pt-BR" dirty="0" smtClean="0"/>
              <a:t>Implementação do Projeto - 04 meses</a:t>
            </a:r>
          </a:p>
          <a:p>
            <a:r>
              <a:rPr lang="pt-BR" dirty="0" smtClean="0"/>
              <a:t>Mulheres na faixa etária de 25 a 69 anos</a:t>
            </a:r>
          </a:p>
          <a:p>
            <a:r>
              <a:rPr lang="pt-BR" dirty="0" smtClean="0"/>
              <a:t>Planilhas eletrônicas</a:t>
            </a:r>
          </a:p>
        </p:txBody>
      </p:sp>
      <p:pic>
        <p:nvPicPr>
          <p:cNvPr id="4" name="Picture 2" descr="http://www.expressomt.com.br/upload/2012/03/08/saude_da_mul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113" y="175037"/>
            <a:ext cx="1766375" cy="109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1300</Words>
  <Application>Microsoft Office PowerPoint</Application>
  <PresentationFormat>Apresentação na tela (4:3)</PresentationFormat>
  <Paragraphs>200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42" baseType="lpstr">
      <vt:lpstr>Tema do Office</vt:lpstr>
      <vt:lpstr>Cívico</vt:lpstr>
      <vt:lpstr>MELHORIA NA ATENÇÃO À SAÚDE DA MULHER: PREVENÇÃO E CONTROLE DOS CÂNCERES DE COLO UTERINO E DE MAMA PELO AMBULATÓRIO MÉDICO DE ITAARA - RS</vt:lpstr>
      <vt:lpstr>Introdução</vt:lpstr>
      <vt:lpstr>Localização Geográfica</vt:lpstr>
      <vt:lpstr>Objetivo Geral</vt:lpstr>
      <vt:lpstr>Objetivos Específicos</vt:lpstr>
      <vt:lpstr>Objetivos Específicos</vt:lpstr>
      <vt:lpstr>Metodologia</vt:lpstr>
      <vt:lpstr>Metodologia</vt:lpstr>
      <vt:lpstr>Metodologia</vt:lpstr>
      <vt:lpstr>Resultados</vt:lpstr>
      <vt:lpstr>Objetivo Específico 1</vt:lpstr>
      <vt:lpstr>Objetivo Específico 1</vt:lpstr>
      <vt:lpstr>Objetivo Específico 1</vt:lpstr>
      <vt:lpstr>Objetivo Específico 1</vt:lpstr>
      <vt:lpstr>Objetivo Específico 1</vt:lpstr>
      <vt:lpstr>Objetivo Específico 1</vt:lpstr>
      <vt:lpstr>Objetivo Específico 2</vt:lpstr>
      <vt:lpstr>Objetivo Específico 3</vt:lpstr>
      <vt:lpstr>Objetivo Específico 3</vt:lpstr>
      <vt:lpstr>Objetivo Específico 3</vt:lpstr>
      <vt:lpstr>Objetivo Específico 3</vt:lpstr>
      <vt:lpstr>Objetivo Específico 3</vt:lpstr>
      <vt:lpstr>Objetivo Específico 3</vt:lpstr>
      <vt:lpstr>Objetivo Específico 3</vt:lpstr>
      <vt:lpstr>Objetivo Específico 3</vt:lpstr>
      <vt:lpstr>Objetivo Específico 4</vt:lpstr>
      <vt:lpstr>Objetivo Específico 4</vt:lpstr>
      <vt:lpstr>Objetivo Específico 5</vt:lpstr>
      <vt:lpstr>Objetivo Específico 5</vt:lpstr>
      <vt:lpstr>Objetivo Específico 6</vt:lpstr>
      <vt:lpstr>Detecção Precoce</vt:lpstr>
      <vt:lpstr>DST</vt:lpstr>
      <vt:lpstr>Fatores de Risco</vt:lpstr>
      <vt:lpstr>Discussão</vt:lpstr>
      <vt:lpstr>Discussão</vt:lpstr>
      <vt:lpstr>Discussão</vt:lpstr>
      <vt:lpstr>Reflexão Crítica</vt:lpstr>
      <vt:lpstr>Slide 38</vt:lpstr>
      <vt:lpstr>Slide 39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PREVENÇÃO DE CÂNCER DE COLO UTERINO E DE MAMA NO MUNICÍPIO DE ITAARA/RS</dc:title>
  <dc:creator>Cliente</dc:creator>
  <cp:lastModifiedBy>Cliente</cp:lastModifiedBy>
  <cp:revision>72</cp:revision>
  <dcterms:created xsi:type="dcterms:W3CDTF">2013-08-07T02:22:34Z</dcterms:created>
  <dcterms:modified xsi:type="dcterms:W3CDTF">2013-11-09T12:09:27Z</dcterms:modified>
</cp:coreProperties>
</file>