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81" r:id="rId2"/>
    <p:sldId id="282" r:id="rId3"/>
    <p:sldId id="283" r:id="rId4"/>
    <p:sldId id="285" r:id="rId5"/>
    <p:sldId id="286" r:id="rId6"/>
    <p:sldId id="287" r:id="rId7"/>
    <p:sldId id="258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271" r:id="rId30"/>
    <p:sldId id="277" r:id="rId31"/>
    <p:sldId id="272" r:id="rId32"/>
    <p:sldId id="31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24" autoAdjust="0"/>
  </p:normalViewPr>
  <p:slideViewPr>
    <p:cSldViewPr snapToGrid="0" snapToObjects="1">
      <p:cViewPr>
        <p:scale>
          <a:sx n="73" d="100"/>
          <a:sy n="73" d="100"/>
        </p:scale>
        <p:origin x="-57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7\MAURA\Past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7\MAURA\Past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7\MAURA\Pasta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7\MAURA\Pasta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7\MAURA\Pasta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7\MAURA\Pasta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7\MAURA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03635223734679E-2"/>
          <c:y val="7.4548702245552628E-2"/>
          <c:w val="0.8635115923009624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2.6000000000000027E-2</c:v>
                </c:pt>
                <c:pt idx="1">
                  <c:v>6.2000000000000055E-2</c:v>
                </c:pt>
                <c:pt idx="2">
                  <c:v>7.2000000000000119E-2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14496"/>
        <c:axId val="103720064"/>
      </c:barChart>
      <c:catAx>
        <c:axId val="743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720064"/>
        <c:crosses val="autoZero"/>
        <c:auto val="1"/>
        <c:lblAlgn val="ctr"/>
        <c:lblOffset val="100"/>
        <c:noMultiLvlLbl val="0"/>
      </c:catAx>
      <c:valAx>
        <c:axId val="1037200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431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87456"/>
        <c:axId val="113983872"/>
      </c:barChart>
      <c:catAx>
        <c:axId val="111187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3983872"/>
        <c:crosses val="autoZero"/>
        <c:auto val="1"/>
        <c:lblAlgn val="ctr"/>
        <c:lblOffset val="100"/>
        <c:noMultiLvlLbl val="0"/>
      </c:catAx>
      <c:valAx>
        <c:axId val="11398387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18745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Plan2!$B$1:$B$3</c:f>
              <c:numCache>
                <c:formatCode>0%</c:formatCode>
                <c:ptCount val="3"/>
                <c:pt idx="0">
                  <c:v>2.1999999999999999E-2</c:v>
                </c:pt>
                <c:pt idx="1">
                  <c:v>6.3E-2</c:v>
                </c:pt>
                <c:pt idx="2">
                  <c:v>8.5000000000000006E-2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50752"/>
        <c:axId val="74315648"/>
      </c:barChart>
      <c:catAx>
        <c:axId val="6945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74315648"/>
        <c:crosses val="autoZero"/>
        <c:auto val="1"/>
        <c:lblAlgn val="ctr"/>
        <c:lblOffset val="100"/>
        <c:noMultiLvlLbl val="0"/>
      </c:catAx>
      <c:valAx>
        <c:axId val="743156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945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51232"/>
        <c:axId val="100752768"/>
      </c:barChart>
      <c:catAx>
        <c:axId val="10075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52768"/>
        <c:crosses val="autoZero"/>
        <c:auto val="1"/>
        <c:lblAlgn val="ctr"/>
        <c:lblOffset val="100"/>
        <c:noMultiLvlLbl val="0"/>
      </c:catAx>
      <c:valAx>
        <c:axId val="10075276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075123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Plan3!$B$1:$B$3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08992"/>
        <c:axId val="103519360"/>
      </c:barChart>
      <c:catAx>
        <c:axId val="10350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19360"/>
        <c:crosses val="autoZero"/>
        <c:auto val="1"/>
        <c:lblAlgn val="ctr"/>
        <c:lblOffset val="100"/>
        <c:noMultiLvlLbl val="0"/>
      </c:catAx>
      <c:valAx>
        <c:axId val="1035193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50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34528"/>
        <c:axId val="100884864"/>
      </c:barChart>
      <c:catAx>
        <c:axId val="6933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84864"/>
        <c:crosses val="autoZero"/>
        <c:auto val="1"/>
        <c:lblAlgn val="ctr"/>
        <c:lblOffset val="100"/>
        <c:noMultiLvlLbl val="0"/>
      </c:catAx>
      <c:valAx>
        <c:axId val="10088486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933452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21280"/>
        <c:axId val="103524992"/>
      </c:barChart>
      <c:catAx>
        <c:axId val="103521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24992"/>
        <c:crosses val="autoZero"/>
        <c:auto val="1"/>
        <c:lblAlgn val="ctr"/>
        <c:lblOffset val="100"/>
        <c:noMultiLvlLbl val="0"/>
      </c:catAx>
      <c:valAx>
        <c:axId val="10352499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52128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41792"/>
        <c:axId val="100906112"/>
      </c:barChart>
      <c:catAx>
        <c:axId val="6944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06112"/>
        <c:crosses val="autoZero"/>
        <c:auto val="1"/>
        <c:lblAlgn val="ctr"/>
        <c:lblOffset val="100"/>
        <c:noMultiLvlLbl val="0"/>
      </c:catAx>
      <c:valAx>
        <c:axId val="1009061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944179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05088"/>
        <c:axId val="104130048"/>
      </c:barChart>
      <c:catAx>
        <c:axId val="10410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130048"/>
        <c:crosses val="autoZero"/>
        <c:auto val="1"/>
        <c:lblAlgn val="ctr"/>
        <c:lblOffset val="100"/>
        <c:noMultiLvlLbl val="0"/>
      </c:catAx>
      <c:valAx>
        <c:axId val="1041300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10508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27904"/>
        <c:axId val="104430976"/>
      </c:barChart>
      <c:catAx>
        <c:axId val="10442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430976"/>
        <c:crosses val="autoZero"/>
        <c:auto val="1"/>
        <c:lblAlgn val="ctr"/>
        <c:lblOffset val="100"/>
        <c:noMultiLvlLbl val="0"/>
      </c:catAx>
      <c:valAx>
        <c:axId val="1044309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42790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43CBA-EB8F-4817-847E-8270A896233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CC8C68-C5EF-441D-A84D-94BAFDCD5CCB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30 UBS</a:t>
          </a:r>
          <a:endParaRPr lang="pt-BR" sz="2400" b="1" dirty="0">
            <a:solidFill>
              <a:schemeClr val="tx1"/>
            </a:solidFill>
          </a:endParaRPr>
        </a:p>
      </dgm:t>
    </dgm:pt>
    <dgm:pt modelId="{BBCD4C31-6709-4A7A-9946-3EEC977A590F}" type="parTrans" cxnId="{EFB73AC2-CC21-4692-8072-B8D747BBED33}">
      <dgm:prSet/>
      <dgm:spPr/>
      <dgm:t>
        <a:bodyPr/>
        <a:lstStyle/>
        <a:p>
          <a:endParaRPr lang="pt-BR"/>
        </a:p>
      </dgm:t>
    </dgm:pt>
    <dgm:pt modelId="{E592FD65-63EC-4E05-9937-C3A9D86D35E1}" type="sibTrans" cxnId="{EFB73AC2-CC21-4692-8072-B8D747BBED33}">
      <dgm:prSet/>
      <dgm:spPr/>
      <dgm:t>
        <a:bodyPr/>
        <a:lstStyle/>
        <a:p>
          <a:endParaRPr lang="pt-BR"/>
        </a:p>
      </dgm:t>
    </dgm:pt>
    <dgm:pt modelId="{3A0E9CD0-7464-46B3-A399-57C7910393B6}">
      <dgm:prSet phldrT="[Texto]"/>
      <dgm:spPr/>
      <dgm:t>
        <a:bodyPr/>
        <a:lstStyle/>
        <a:p>
          <a:r>
            <a:rPr lang="pt-BR" dirty="0" smtClean="0"/>
            <a:t>17 UBSF com 23 equipes</a:t>
          </a:r>
          <a:endParaRPr lang="pt-BR" dirty="0"/>
        </a:p>
      </dgm:t>
    </dgm:pt>
    <dgm:pt modelId="{11F2C6AA-7A5F-4B36-B413-A0B8769CB873}" type="parTrans" cxnId="{663DD534-9B06-4AA6-A077-F9293AFA0FA8}">
      <dgm:prSet/>
      <dgm:spPr/>
      <dgm:t>
        <a:bodyPr/>
        <a:lstStyle/>
        <a:p>
          <a:endParaRPr lang="pt-BR"/>
        </a:p>
      </dgm:t>
    </dgm:pt>
    <dgm:pt modelId="{8EC07C6E-4DD1-4386-9605-626B00F74565}" type="sibTrans" cxnId="{663DD534-9B06-4AA6-A077-F9293AFA0FA8}">
      <dgm:prSet/>
      <dgm:spPr/>
      <dgm:t>
        <a:bodyPr/>
        <a:lstStyle/>
        <a:p>
          <a:endParaRPr lang="pt-BR"/>
        </a:p>
      </dgm:t>
    </dgm:pt>
    <dgm:pt modelId="{9C1B0D3B-E631-428C-9AFA-79794F420375}">
      <dgm:prSet phldrT="[Texto]"/>
      <dgm:spPr/>
      <dgm:t>
        <a:bodyPr/>
        <a:lstStyle/>
        <a:p>
          <a:r>
            <a:rPr lang="pt-BR" dirty="0" smtClean="0"/>
            <a:t>13 UBS Tradicionais</a:t>
          </a:r>
          <a:endParaRPr lang="pt-BR" dirty="0"/>
        </a:p>
      </dgm:t>
    </dgm:pt>
    <dgm:pt modelId="{3598D8A7-8018-4489-9F02-FF258A4B94B4}" type="parTrans" cxnId="{AA31B9E9-4A26-4B96-84E6-F3B81DCC1B3C}">
      <dgm:prSet/>
      <dgm:spPr/>
      <dgm:t>
        <a:bodyPr/>
        <a:lstStyle/>
        <a:p>
          <a:endParaRPr lang="pt-BR"/>
        </a:p>
      </dgm:t>
    </dgm:pt>
    <dgm:pt modelId="{DC399244-7C22-49C1-A876-272029C4E102}" type="sibTrans" cxnId="{AA31B9E9-4A26-4B96-84E6-F3B81DCC1B3C}">
      <dgm:prSet/>
      <dgm:spPr/>
      <dgm:t>
        <a:bodyPr/>
        <a:lstStyle/>
        <a:p>
          <a:endParaRPr lang="pt-BR"/>
        </a:p>
      </dgm:t>
    </dgm:pt>
    <dgm:pt modelId="{FB172F62-F041-4335-B134-D9DC9A5D7535}">
      <dgm:prSet phldrT="[Texto]" custT="1"/>
      <dgm:spPr/>
      <dgm:t>
        <a:bodyPr/>
        <a:lstStyle/>
        <a:p>
          <a:r>
            <a:rPr lang="pt-BR" sz="2400" dirty="0" smtClean="0"/>
            <a:t> </a:t>
          </a:r>
          <a:endParaRPr lang="pt-BR" sz="2400" dirty="0" smtClean="0"/>
        </a:p>
        <a:p>
          <a:r>
            <a:rPr lang="pt-BR" sz="2400" b="1" dirty="0" smtClean="0">
              <a:solidFill>
                <a:schemeClr val="tx1"/>
              </a:solidFill>
            </a:rPr>
            <a:t>S</a:t>
          </a:r>
          <a:r>
            <a:rPr lang="pt-BR" sz="2000" b="1" dirty="0" smtClean="0">
              <a:solidFill>
                <a:schemeClr val="tx1"/>
              </a:solidFill>
            </a:rPr>
            <a:t>ecundária</a:t>
          </a:r>
          <a:r>
            <a:rPr lang="pt-BR" sz="2000" dirty="0" smtClean="0"/>
            <a:t> </a:t>
          </a:r>
          <a:r>
            <a:rPr lang="pt-BR" sz="2400" dirty="0" smtClean="0"/>
            <a:t> </a:t>
          </a:r>
          <a:endParaRPr lang="pt-BR" sz="2400" dirty="0"/>
        </a:p>
      </dgm:t>
    </dgm:pt>
    <dgm:pt modelId="{A004FEFE-8947-4A2E-BE16-FB7E5ED8EE37}" type="parTrans" cxnId="{29585794-E346-4701-8837-7AECE389908F}">
      <dgm:prSet/>
      <dgm:spPr/>
      <dgm:t>
        <a:bodyPr/>
        <a:lstStyle/>
        <a:p>
          <a:endParaRPr lang="pt-BR"/>
        </a:p>
      </dgm:t>
    </dgm:pt>
    <dgm:pt modelId="{6DAED187-B356-40F7-9B69-AF238F79361D}" type="sibTrans" cxnId="{29585794-E346-4701-8837-7AECE389908F}">
      <dgm:prSet/>
      <dgm:spPr/>
      <dgm:t>
        <a:bodyPr/>
        <a:lstStyle/>
        <a:p>
          <a:endParaRPr lang="pt-BR"/>
        </a:p>
      </dgm:t>
    </dgm:pt>
    <dgm:pt modelId="{7BE3EF08-86EA-45ED-9FD2-DE66DF1E87EE}">
      <dgm:prSet phldrT="[Texto]"/>
      <dgm:spPr/>
      <dgm:t>
        <a:bodyPr/>
        <a:lstStyle/>
        <a:p>
          <a:r>
            <a:rPr lang="pt-BR" dirty="0" smtClean="0"/>
            <a:t>CAPS, CEO, SAE, PAMI,CIOM, Centro do idoso, Saúde materno infantil</a:t>
          </a:r>
          <a:endParaRPr lang="pt-BR" dirty="0"/>
        </a:p>
      </dgm:t>
    </dgm:pt>
    <dgm:pt modelId="{50E15580-B978-41C2-A149-A99E4F364639}" type="parTrans" cxnId="{99C8C8D9-788D-41C3-BA00-5338617311B0}">
      <dgm:prSet/>
      <dgm:spPr/>
      <dgm:t>
        <a:bodyPr/>
        <a:lstStyle/>
        <a:p>
          <a:endParaRPr lang="pt-BR"/>
        </a:p>
      </dgm:t>
    </dgm:pt>
    <dgm:pt modelId="{D8376704-8EE7-42EB-8351-161835AC686A}" type="sibTrans" cxnId="{99C8C8D9-788D-41C3-BA00-5338617311B0}">
      <dgm:prSet/>
      <dgm:spPr/>
      <dgm:t>
        <a:bodyPr/>
        <a:lstStyle/>
        <a:p>
          <a:endParaRPr lang="pt-BR"/>
        </a:p>
      </dgm:t>
    </dgm:pt>
    <dgm:pt modelId="{E2AAEDAC-C4B8-4C70-86A4-C0E24C05A968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Terciária</a:t>
          </a:r>
          <a:r>
            <a:rPr lang="pt-BR" dirty="0" smtClean="0"/>
            <a:t> </a:t>
          </a:r>
          <a:endParaRPr lang="pt-BR" dirty="0"/>
        </a:p>
      </dgm:t>
    </dgm:pt>
    <dgm:pt modelId="{2E5DA44F-44FA-4728-99EA-AA4395C78523}" type="parTrans" cxnId="{359FE24C-3668-4A0F-896D-EAD1032EEF5E}">
      <dgm:prSet/>
      <dgm:spPr/>
      <dgm:t>
        <a:bodyPr/>
        <a:lstStyle/>
        <a:p>
          <a:endParaRPr lang="pt-BR"/>
        </a:p>
      </dgm:t>
    </dgm:pt>
    <dgm:pt modelId="{11868564-CCBC-4B8D-BAAC-5A60A1CA6DCF}" type="sibTrans" cxnId="{359FE24C-3668-4A0F-896D-EAD1032EEF5E}">
      <dgm:prSet/>
      <dgm:spPr/>
      <dgm:t>
        <a:bodyPr/>
        <a:lstStyle/>
        <a:p>
          <a:endParaRPr lang="pt-BR"/>
        </a:p>
      </dgm:t>
    </dgm:pt>
    <dgm:pt modelId="{DCBA4F97-06B5-43AD-83E0-1FF2FB83A6D8}">
      <dgm:prSet phldrT="[Texto]"/>
      <dgm:spPr/>
      <dgm:t>
        <a:bodyPr/>
        <a:lstStyle/>
        <a:p>
          <a:r>
            <a:rPr lang="pt-BR" dirty="0" smtClean="0"/>
            <a:t>Hospital Santa Casa, o Hospital Universitário.</a:t>
          </a:r>
          <a:endParaRPr lang="pt-BR" dirty="0"/>
        </a:p>
      </dgm:t>
    </dgm:pt>
    <dgm:pt modelId="{AE7A2F08-0E54-448C-8360-EBD410564C9E}" type="parTrans" cxnId="{46BF8049-EE6F-4E3F-8A6C-DECDF6B19D33}">
      <dgm:prSet/>
      <dgm:spPr/>
      <dgm:t>
        <a:bodyPr/>
        <a:lstStyle/>
        <a:p>
          <a:endParaRPr lang="pt-BR"/>
        </a:p>
      </dgm:t>
    </dgm:pt>
    <dgm:pt modelId="{C17B396D-47DE-4FC5-9B18-3EB72E5C967F}" type="sibTrans" cxnId="{46BF8049-EE6F-4E3F-8A6C-DECDF6B19D33}">
      <dgm:prSet/>
      <dgm:spPr/>
      <dgm:t>
        <a:bodyPr/>
        <a:lstStyle/>
        <a:p>
          <a:endParaRPr lang="pt-BR"/>
        </a:p>
      </dgm:t>
    </dgm:pt>
    <dgm:pt modelId="{A4D91D5E-FC71-4820-9C89-731A481C2AC1}" type="pres">
      <dgm:prSet presAssocID="{3D843CBA-EB8F-4817-847E-8270A8962336}" presName="linearFlow" presStyleCnt="0">
        <dgm:presLayoutVars>
          <dgm:dir/>
          <dgm:animLvl val="lvl"/>
          <dgm:resizeHandles val="exact"/>
        </dgm:presLayoutVars>
      </dgm:prSet>
      <dgm:spPr/>
    </dgm:pt>
    <dgm:pt modelId="{BDFBB6A8-E032-4B2F-A9B5-09329AE26750}" type="pres">
      <dgm:prSet presAssocID="{35CC8C68-C5EF-441D-A84D-94BAFDCD5CCB}" presName="composite" presStyleCnt="0"/>
      <dgm:spPr/>
    </dgm:pt>
    <dgm:pt modelId="{50027A22-8463-4758-B346-75D343362BAF}" type="pres">
      <dgm:prSet presAssocID="{35CC8C68-C5EF-441D-A84D-94BAFDCD5CC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2BC1B59-F702-4A4A-A929-921505CDA778}" type="pres">
      <dgm:prSet presAssocID="{35CC8C68-C5EF-441D-A84D-94BAFDCD5CCB}" presName="descendantText" presStyleLbl="alignAcc1" presStyleIdx="0" presStyleCnt="3">
        <dgm:presLayoutVars>
          <dgm:bulletEnabled val="1"/>
        </dgm:presLayoutVars>
      </dgm:prSet>
      <dgm:spPr/>
    </dgm:pt>
    <dgm:pt modelId="{8E68A819-3D0C-4B8F-B93F-01700B240B25}" type="pres">
      <dgm:prSet presAssocID="{E592FD65-63EC-4E05-9937-C3A9D86D35E1}" presName="sp" presStyleCnt="0"/>
      <dgm:spPr/>
    </dgm:pt>
    <dgm:pt modelId="{C583B00C-3BCD-485A-B973-9766137A2322}" type="pres">
      <dgm:prSet presAssocID="{FB172F62-F041-4335-B134-D9DC9A5D7535}" presName="composite" presStyleCnt="0"/>
      <dgm:spPr/>
    </dgm:pt>
    <dgm:pt modelId="{CB876EAA-4E9D-464C-93DD-23B5BCB8D4B9}" type="pres">
      <dgm:prSet presAssocID="{FB172F62-F041-4335-B134-D9DC9A5D75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CECD59-0B5F-481F-8769-12AD2E83F610}" type="pres">
      <dgm:prSet presAssocID="{FB172F62-F041-4335-B134-D9DC9A5D75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CE721B-0924-4E56-B526-0FFE11508C46}" type="pres">
      <dgm:prSet presAssocID="{6DAED187-B356-40F7-9B69-AF238F79361D}" presName="sp" presStyleCnt="0"/>
      <dgm:spPr/>
    </dgm:pt>
    <dgm:pt modelId="{6F494CCB-F886-4F63-9E6E-0B99ED9CFD73}" type="pres">
      <dgm:prSet presAssocID="{E2AAEDAC-C4B8-4C70-86A4-C0E24C05A968}" presName="composite" presStyleCnt="0"/>
      <dgm:spPr/>
    </dgm:pt>
    <dgm:pt modelId="{0F495D89-9E5F-4CF0-9AF1-94C23ED35CAE}" type="pres">
      <dgm:prSet presAssocID="{E2AAEDAC-C4B8-4C70-86A4-C0E24C05A96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78B50AA-1292-4D6B-AE19-76F5CF0CDC87}" type="pres">
      <dgm:prSet presAssocID="{E2AAEDAC-C4B8-4C70-86A4-C0E24C05A9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3E8943-B43F-4ED6-9D44-241B146B619F}" type="presOf" srcId="{3A0E9CD0-7464-46B3-A399-57C7910393B6}" destId="{A2BC1B59-F702-4A4A-A929-921505CDA778}" srcOrd="0" destOrd="0" presId="urn:microsoft.com/office/officeart/2005/8/layout/chevron2"/>
    <dgm:cxn modelId="{81BC2764-E9D7-4083-ADD6-AC959915EFEE}" type="presOf" srcId="{FB172F62-F041-4335-B134-D9DC9A5D7535}" destId="{CB876EAA-4E9D-464C-93DD-23B5BCB8D4B9}" srcOrd="0" destOrd="0" presId="urn:microsoft.com/office/officeart/2005/8/layout/chevron2"/>
    <dgm:cxn modelId="{AA31B9E9-4A26-4B96-84E6-F3B81DCC1B3C}" srcId="{35CC8C68-C5EF-441D-A84D-94BAFDCD5CCB}" destId="{9C1B0D3B-E631-428C-9AFA-79794F420375}" srcOrd="1" destOrd="0" parTransId="{3598D8A7-8018-4489-9F02-FF258A4B94B4}" sibTransId="{DC399244-7C22-49C1-A876-272029C4E102}"/>
    <dgm:cxn modelId="{A4B6DFB5-4ECE-4CE8-97CF-347B20617EAD}" type="presOf" srcId="{3D843CBA-EB8F-4817-847E-8270A8962336}" destId="{A4D91D5E-FC71-4820-9C89-731A481C2AC1}" srcOrd="0" destOrd="0" presId="urn:microsoft.com/office/officeart/2005/8/layout/chevron2"/>
    <dgm:cxn modelId="{29585794-E346-4701-8837-7AECE389908F}" srcId="{3D843CBA-EB8F-4817-847E-8270A8962336}" destId="{FB172F62-F041-4335-B134-D9DC9A5D7535}" srcOrd="1" destOrd="0" parTransId="{A004FEFE-8947-4A2E-BE16-FB7E5ED8EE37}" sibTransId="{6DAED187-B356-40F7-9B69-AF238F79361D}"/>
    <dgm:cxn modelId="{663DD534-9B06-4AA6-A077-F9293AFA0FA8}" srcId="{35CC8C68-C5EF-441D-A84D-94BAFDCD5CCB}" destId="{3A0E9CD0-7464-46B3-A399-57C7910393B6}" srcOrd="0" destOrd="0" parTransId="{11F2C6AA-7A5F-4B36-B413-A0B8769CB873}" sibTransId="{8EC07C6E-4DD1-4386-9605-626B00F74565}"/>
    <dgm:cxn modelId="{716206AF-D408-4DFA-8B2F-D1D9EBEF5367}" type="presOf" srcId="{DCBA4F97-06B5-43AD-83E0-1FF2FB83A6D8}" destId="{978B50AA-1292-4D6B-AE19-76F5CF0CDC87}" srcOrd="0" destOrd="0" presId="urn:microsoft.com/office/officeart/2005/8/layout/chevron2"/>
    <dgm:cxn modelId="{EFB73AC2-CC21-4692-8072-B8D747BBED33}" srcId="{3D843CBA-EB8F-4817-847E-8270A8962336}" destId="{35CC8C68-C5EF-441D-A84D-94BAFDCD5CCB}" srcOrd="0" destOrd="0" parTransId="{BBCD4C31-6709-4A7A-9946-3EEC977A590F}" sibTransId="{E592FD65-63EC-4E05-9937-C3A9D86D35E1}"/>
    <dgm:cxn modelId="{3F8E6AD2-7814-4109-86C8-A08242C4660F}" type="presOf" srcId="{E2AAEDAC-C4B8-4C70-86A4-C0E24C05A968}" destId="{0F495D89-9E5F-4CF0-9AF1-94C23ED35CAE}" srcOrd="0" destOrd="0" presId="urn:microsoft.com/office/officeart/2005/8/layout/chevron2"/>
    <dgm:cxn modelId="{99C8C8D9-788D-41C3-BA00-5338617311B0}" srcId="{FB172F62-F041-4335-B134-D9DC9A5D7535}" destId="{7BE3EF08-86EA-45ED-9FD2-DE66DF1E87EE}" srcOrd="0" destOrd="0" parTransId="{50E15580-B978-41C2-A149-A99E4F364639}" sibTransId="{D8376704-8EE7-42EB-8351-161835AC686A}"/>
    <dgm:cxn modelId="{726BA881-5D79-4C37-812C-42AB1671F1CB}" type="presOf" srcId="{7BE3EF08-86EA-45ED-9FD2-DE66DF1E87EE}" destId="{D1CECD59-0B5F-481F-8769-12AD2E83F610}" srcOrd="0" destOrd="0" presId="urn:microsoft.com/office/officeart/2005/8/layout/chevron2"/>
    <dgm:cxn modelId="{359FE24C-3668-4A0F-896D-EAD1032EEF5E}" srcId="{3D843CBA-EB8F-4817-847E-8270A8962336}" destId="{E2AAEDAC-C4B8-4C70-86A4-C0E24C05A968}" srcOrd="2" destOrd="0" parTransId="{2E5DA44F-44FA-4728-99EA-AA4395C78523}" sibTransId="{11868564-CCBC-4B8D-BAAC-5A60A1CA6DCF}"/>
    <dgm:cxn modelId="{999A280D-A47B-4625-8A4E-CC8D5D79B531}" type="presOf" srcId="{9C1B0D3B-E631-428C-9AFA-79794F420375}" destId="{A2BC1B59-F702-4A4A-A929-921505CDA778}" srcOrd="0" destOrd="1" presId="urn:microsoft.com/office/officeart/2005/8/layout/chevron2"/>
    <dgm:cxn modelId="{46BF8049-EE6F-4E3F-8A6C-DECDF6B19D33}" srcId="{E2AAEDAC-C4B8-4C70-86A4-C0E24C05A968}" destId="{DCBA4F97-06B5-43AD-83E0-1FF2FB83A6D8}" srcOrd="0" destOrd="0" parTransId="{AE7A2F08-0E54-448C-8360-EBD410564C9E}" sibTransId="{C17B396D-47DE-4FC5-9B18-3EB72E5C967F}"/>
    <dgm:cxn modelId="{BFAD7213-F360-4776-8061-2DC4959F47E0}" type="presOf" srcId="{35CC8C68-C5EF-441D-A84D-94BAFDCD5CCB}" destId="{50027A22-8463-4758-B346-75D343362BAF}" srcOrd="0" destOrd="0" presId="urn:microsoft.com/office/officeart/2005/8/layout/chevron2"/>
    <dgm:cxn modelId="{E33F7A3C-376D-499A-BAA8-8294D5ADC7D9}" type="presParOf" srcId="{A4D91D5E-FC71-4820-9C89-731A481C2AC1}" destId="{BDFBB6A8-E032-4B2F-A9B5-09329AE26750}" srcOrd="0" destOrd="0" presId="urn:microsoft.com/office/officeart/2005/8/layout/chevron2"/>
    <dgm:cxn modelId="{AF094F0F-0536-4D8F-9FE2-2857FCC42300}" type="presParOf" srcId="{BDFBB6A8-E032-4B2F-A9B5-09329AE26750}" destId="{50027A22-8463-4758-B346-75D343362BAF}" srcOrd="0" destOrd="0" presId="urn:microsoft.com/office/officeart/2005/8/layout/chevron2"/>
    <dgm:cxn modelId="{C952A5E6-73C4-462B-93F5-5F91C9454EE6}" type="presParOf" srcId="{BDFBB6A8-E032-4B2F-A9B5-09329AE26750}" destId="{A2BC1B59-F702-4A4A-A929-921505CDA778}" srcOrd="1" destOrd="0" presId="urn:microsoft.com/office/officeart/2005/8/layout/chevron2"/>
    <dgm:cxn modelId="{43F85BCA-A56D-4E3E-8210-C92787EA8A3F}" type="presParOf" srcId="{A4D91D5E-FC71-4820-9C89-731A481C2AC1}" destId="{8E68A819-3D0C-4B8F-B93F-01700B240B25}" srcOrd="1" destOrd="0" presId="urn:microsoft.com/office/officeart/2005/8/layout/chevron2"/>
    <dgm:cxn modelId="{390EE013-2413-4DE2-99E4-01B1A50DDF8F}" type="presParOf" srcId="{A4D91D5E-FC71-4820-9C89-731A481C2AC1}" destId="{C583B00C-3BCD-485A-B973-9766137A2322}" srcOrd="2" destOrd="0" presId="urn:microsoft.com/office/officeart/2005/8/layout/chevron2"/>
    <dgm:cxn modelId="{00AF7BCD-A30B-4592-AC5D-16A91459BBF2}" type="presParOf" srcId="{C583B00C-3BCD-485A-B973-9766137A2322}" destId="{CB876EAA-4E9D-464C-93DD-23B5BCB8D4B9}" srcOrd="0" destOrd="0" presId="urn:microsoft.com/office/officeart/2005/8/layout/chevron2"/>
    <dgm:cxn modelId="{FF25CFF9-B41E-4C5F-B0F5-851DCF7F16A2}" type="presParOf" srcId="{C583B00C-3BCD-485A-B973-9766137A2322}" destId="{D1CECD59-0B5F-481F-8769-12AD2E83F610}" srcOrd="1" destOrd="0" presId="urn:microsoft.com/office/officeart/2005/8/layout/chevron2"/>
    <dgm:cxn modelId="{287042E8-760C-4A9A-A599-07A9C05EF558}" type="presParOf" srcId="{A4D91D5E-FC71-4820-9C89-731A481C2AC1}" destId="{3CCE721B-0924-4E56-B526-0FFE11508C46}" srcOrd="3" destOrd="0" presId="urn:microsoft.com/office/officeart/2005/8/layout/chevron2"/>
    <dgm:cxn modelId="{2AE7A604-0F53-415C-A6FC-CA00B2061D51}" type="presParOf" srcId="{A4D91D5E-FC71-4820-9C89-731A481C2AC1}" destId="{6F494CCB-F886-4F63-9E6E-0B99ED9CFD73}" srcOrd="4" destOrd="0" presId="urn:microsoft.com/office/officeart/2005/8/layout/chevron2"/>
    <dgm:cxn modelId="{9923DEF6-9CA4-490F-BAAC-8A172B19F125}" type="presParOf" srcId="{6F494CCB-F886-4F63-9E6E-0B99ED9CFD73}" destId="{0F495D89-9E5F-4CF0-9AF1-94C23ED35CAE}" srcOrd="0" destOrd="0" presId="urn:microsoft.com/office/officeart/2005/8/layout/chevron2"/>
    <dgm:cxn modelId="{6F29B5B5-949C-4019-A193-219A9217DD94}" type="presParOf" srcId="{6F494CCB-F886-4F63-9E6E-0B99ED9CFD73}" destId="{978B50AA-1292-4D6B-AE19-76F5CF0CDC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7FF2F-E2AA-4B09-8FA6-558E90F190E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4A869B-6D30-41A2-AD6D-0AF4D06D0DFD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MONITORAMENTO E AVALIAÇÃO</a:t>
          </a:r>
          <a:endParaRPr lang="pt-BR" sz="1600" b="1" dirty="0">
            <a:solidFill>
              <a:schemeClr val="tx1"/>
            </a:solidFill>
          </a:endParaRPr>
        </a:p>
      </dgm:t>
    </dgm:pt>
    <dgm:pt modelId="{E0CA663C-6E83-4402-B874-717A0247534B}" type="parTrans" cxnId="{67AEF9BA-F641-4784-969A-DEA25F3E0A08}">
      <dgm:prSet/>
      <dgm:spPr/>
      <dgm:t>
        <a:bodyPr/>
        <a:lstStyle/>
        <a:p>
          <a:endParaRPr lang="pt-BR"/>
        </a:p>
      </dgm:t>
    </dgm:pt>
    <dgm:pt modelId="{EE75BE7E-90BE-4ED6-A5B9-4BD003C9E19A}" type="sibTrans" cxnId="{67AEF9BA-F641-4784-969A-DEA25F3E0A08}">
      <dgm:prSet/>
      <dgm:spPr/>
      <dgm:t>
        <a:bodyPr/>
        <a:lstStyle/>
        <a:p>
          <a:endParaRPr lang="pt-BR"/>
        </a:p>
      </dgm:t>
    </dgm:pt>
    <dgm:pt modelId="{02A13531-85FE-4324-A00C-356326931D3C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ENGAJAMENTO</a:t>
          </a:r>
        </a:p>
        <a:p>
          <a:r>
            <a:rPr lang="pt-BR" b="1" dirty="0" smtClean="0">
              <a:solidFill>
                <a:schemeClr val="tx1"/>
              </a:solidFill>
            </a:rPr>
            <a:t>PÚBLICO</a:t>
          </a:r>
          <a:endParaRPr lang="pt-BR" b="1" dirty="0">
            <a:solidFill>
              <a:schemeClr val="tx1"/>
            </a:solidFill>
          </a:endParaRPr>
        </a:p>
      </dgm:t>
    </dgm:pt>
    <dgm:pt modelId="{349174C3-C901-4ABC-877D-3FF4AAAA3AF0}" type="parTrans" cxnId="{86A76A7B-2B70-4B91-85E6-09E603F0A224}">
      <dgm:prSet/>
      <dgm:spPr/>
      <dgm:t>
        <a:bodyPr/>
        <a:lstStyle/>
        <a:p>
          <a:endParaRPr lang="pt-BR"/>
        </a:p>
      </dgm:t>
    </dgm:pt>
    <dgm:pt modelId="{78DF4FC7-0215-4533-99E2-DFB7A35D26C7}" type="sibTrans" cxnId="{86A76A7B-2B70-4B91-85E6-09E603F0A224}">
      <dgm:prSet/>
      <dgm:spPr/>
      <dgm:t>
        <a:bodyPr/>
        <a:lstStyle/>
        <a:p>
          <a:endParaRPr lang="pt-BR"/>
        </a:p>
      </dgm:t>
    </dgm:pt>
    <dgm:pt modelId="{21B1E34F-62A9-4102-A454-692B6D319EEE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ORGANIZAÇÃO E GESTÃO DO SERVIÇO</a:t>
          </a:r>
          <a:endParaRPr lang="pt-BR" b="1" dirty="0">
            <a:solidFill>
              <a:schemeClr val="tx1"/>
            </a:solidFill>
          </a:endParaRPr>
        </a:p>
      </dgm:t>
    </dgm:pt>
    <dgm:pt modelId="{E4765396-B797-43B5-9FD6-EE750DFE8966}" type="parTrans" cxnId="{E3AA1BEB-03D7-4B24-9E06-C68EF28B441F}">
      <dgm:prSet/>
      <dgm:spPr/>
      <dgm:t>
        <a:bodyPr/>
        <a:lstStyle/>
        <a:p>
          <a:endParaRPr lang="pt-BR"/>
        </a:p>
      </dgm:t>
    </dgm:pt>
    <dgm:pt modelId="{0BF8C9E5-ACCA-4A5C-910B-F2500A0FDF74}" type="sibTrans" cxnId="{E3AA1BEB-03D7-4B24-9E06-C68EF28B441F}">
      <dgm:prSet/>
      <dgm:spPr/>
      <dgm:t>
        <a:bodyPr/>
        <a:lstStyle/>
        <a:p>
          <a:endParaRPr lang="pt-BR"/>
        </a:p>
      </dgm:t>
    </dgm:pt>
    <dgm:pt modelId="{12FB6A59-6950-4D52-8B99-0BB862CF4A0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QUALIFICAÇÃODA PRÁTICA CLÍNICA</a:t>
          </a:r>
          <a:endParaRPr lang="pt-BR" b="1" dirty="0">
            <a:solidFill>
              <a:schemeClr val="tx1"/>
            </a:solidFill>
          </a:endParaRPr>
        </a:p>
      </dgm:t>
    </dgm:pt>
    <dgm:pt modelId="{1CB1AECA-A248-475D-A685-27246A284DC9}" type="parTrans" cxnId="{9A5F4EA0-9554-4777-8BDC-6E4057AF7FDF}">
      <dgm:prSet/>
      <dgm:spPr/>
      <dgm:t>
        <a:bodyPr/>
        <a:lstStyle/>
        <a:p>
          <a:endParaRPr lang="pt-BR"/>
        </a:p>
      </dgm:t>
    </dgm:pt>
    <dgm:pt modelId="{F13497F7-F1BF-4EAC-9A73-EA41651FE6BB}" type="sibTrans" cxnId="{9A5F4EA0-9554-4777-8BDC-6E4057AF7FDF}">
      <dgm:prSet/>
      <dgm:spPr/>
      <dgm:t>
        <a:bodyPr/>
        <a:lstStyle/>
        <a:p>
          <a:endParaRPr lang="pt-BR"/>
        </a:p>
      </dgm:t>
    </dgm:pt>
    <dgm:pt modelId="{371E3B91-8D2F-4254-A2A2-5E7625440E72}" type="pres">
      <dgm:prSet presAssocID="{2867FF2F-E2AA-4B09-8FA6-558E90F190EB}" presName="matrix" presStyleCnt="0">
        <dgm:presLayoutVars>
          <dgm:chMax val="1"/>
          <dgm:dir/>
          <dgm:resizeHandles val="exact"/>
        </dgm:presLayoutVars>
      </dgm:prSet>
      <dgm:spPr/>
    </dgm:pt>
    <dgm:pt modelId="{0D1CED0B-E200-4C0B-8ADF-E3E5C8CC0626}" type="pres">
      <dgm:prSet presAssocID="{2867FF2F-E2AA-4B09-8FA6-558E90F190EB}" presName="diamond" presStyleLbl="bgShp" presStyleIdx="0" presStyleCnt="1" custScaleX="183370"/>
      <dgm:spPr/>
    </dgm:pt>
    <dgm:pt modelId="{10EA7879-884A-4AB3-93DB-43D47F7F1F7E}" type="pres">
      <dgm:prSet presAssocID="{2867FF2F-E2AA-4B09-8FA6-558E90F190EB}" presName="quad1" presStyleLbl="node1" presStyleIdx="0" presStyleCnt="4" custScaleX="112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81F437-D366-408B-8D99-867A3ADEC0F9}" type="pres">
      <dgm:prSet presAssocID="{2867FF2F-E2AA-4B09-8FA6-558E90F190EB}" presName="quad2" presStyleLbl="node1" presStyleIdx="1" presStyleCnt="4" custScaleX="104456">
        <dgm:presLayoutVars>
          <dgm:chMax val="0"/>
          <dgm:chPref val="0"/>
          <dgm:bulletEnabled val="1"/>
        </dgm:presLayoutVars>
      </dgm:prSet>
      <dgm:spPr/>
    </dgm:pt>
    <dgm:pt modelId="{28291F79-9956-4273-88FE-A5A9BB92D09E}" type="pres">
      <dgm:prSet presAssocID="{2867FF2F-E2AA-4B09-8FA6-558E90F190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435626-88BB-493A-B163-BD71046A7237}" type="pres">
      <dgm:prSet presAssocID="{2867FF2F-E2AA-4B09-8FA6-558E90F190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69F4C1-C1C2-4761-829B-F1892F565A4B}" type="presOf" srcId="{02A13531-85FE-4324-A00C-356326931D3C}" destId="{D281F437-D366-408B-8D99-867A3ADEC0F9}" srcOrd="0" destOrd="0" presId="urn:microsoft.com/office/officeart/2005/8/layout/matrix3"/>
    <dgm:cxn modelId="{9A5F4EA0-9554-4777-8BDC-6E4057AF7FDF}" srcId="{2867FF2F-E2AA-4B09-8FA6-558E90F190EB}" destId="{12FB6A59-6950-4D52-8B99-0BB862CF4A0D}" srcOrd="3" destOrd="0" parTransId="{1CB1AECA-A248-475D-A685-27246A284DC9}" sibTransId="{F13497F7-F1BF-4EAC-9A73-EA41651FE6BB}"/>
    <dgm:cxn modelId="{86A76A7B-2B70-4B91-85E6-09E603F0A224}" srcId="{2867FF2F-E2AA-4B09-8FA6-558E90F190EB}" destId="{02A13531-85FE-4324-A00C-356326931D3C}" srcOrd="1" destOrd="0" parTransId="{349174C3-C901-4ABC-877D-3FF4AAAA3AF0}" sibTransId="{78DF4FC7-0215-4533-99E2-DFB7A35D26C7}"/>
    <dgm:cxn modelId="{32058EB0-A0B8-48AD-94E3-A65499A0F24C}" type="presOf" srcId="{21B1E34F-62A9-4102-A454-692B6D319EEE}" destId="{28291F79-9956-4273-88FE-A5A9BB92D09E}" srcOrd="0" destOrd="0" presId="urn:microsoft.com/office/officeart/2005/8/layout/matrix3"/>
    <dgm:cxn modelId="{67AEF9BA-F641-4784-969A-DEA25F3E0A08}" srcId="{2867FF2F-E2AA-4B09-8FA6-558E90F190EB}" destId="{AD4A869B-6D30-41A2-AD6D-0AF4D06D0DFD}" srcOrd="0" destOrd="0" parTransId="{E0CA663C-6E83-4402-B874-717A0247534B}" sibTransId="{EE75BE7E-90BE-4ED6-A5B9-4BD003C9E19A}"/>
    <dgm:cxn modelId="{E3AA1BEB-03D7-4B24-9E06-C68EF28B441F}" srcId="{2867FF2F-E2AA-4B09-8FA6-558E90F190EB}" destId="{21B1E34F-62A9-4102-A454-692B6D319EEE}" srcOrd="2" destOrd="0" parTransId="{E4765396-B797-43B5-9FD6-EE750DFE8966}" sibTransId="{0BF8C9E5-ACCA-4A5C-910B-F2500A0FDF74}"/>
    <dgm:cxn modelId="{1CEA4162-00C3-4B09-B0E2-A0CB3CB442A4}" type="presOf" srcId="{AD4A869B-6D30-41A2-AD6D-0AF4D06D0DFD}" destId="{10EA7879-884A-4AB3-93DB-43D47F7F1F7E}" srcOrd="0" destOrd="0" presId="urn:microsoft.com/office/officeart/2005/8/layout/matrix3"/>
    <dgm:cxn modelId="{6AE472F4-6CF2-4EE9-A2CD-D92DA526D6B8}" type="presOf" srcId="{12FB6A59-6950-4D52-8B99-0BB862CF4A0D}" destId="{A7435626-88BB-493A-B163-BD71046A7237}" srcOrd="0" destOrd="0" presId="urn:microsoft.com/office/officeart/2005/8/layout/matrix3"/>
    <dgm:cxn modelId="{28AE37A2-B39A-4978-91EE-B899EE94EF34}" type="presOf" srcId="{2867FF2F-E2AA-4B09-8FA6-558E90F190EB}" destId="{371E3B91-8D2F-4254-A2A2-5E7625440E72}" srcOrd="0" destOrd="0" presId="urn:microsoft.com/office/officeart/2005/8/layout/matrix3"/>
    <dgm:cxn modelId="{0809CF22-520E-4215-8F46-41C694B7BEC5}" type="presParOf" srcId="{371E3B91-8D2F-4254-A2A2-5E7625440E72}" destId="{0D1CED0B-E200-4C0B-8ADF-E3E5C8CC0626}" srcOrd="0" destOrd="0" presId="urn:microsoft.com/office/officeart/2005/8/layout/matrix3"/>
    <dgm:cxn modelId="{58E4C3D5-083C-4173-84D3-ADBD9899CE46}" type="presParOf" srcId="{371E3B91-8D2F-4254-A2A2-5E7625440E72}" destId="{10EA7879-884A-4AB3-93DB-43D47F7F1F7E}" srcOrd="1" destOrd="0" presId="urn:microsoft.com/office/officeart/2005/8/layout/matrix3"/>
    <dgm:cxn modelId="{1EEBC7B9-6BD1-4F74-B90A-9B0A616C8F8B}" type="presParOf" srcId="{371E3B91-8D2F-4254-A2A2-5E7625440E72}" destId="{D281F437-D366-408B-8D99-867A3ADEC0F9}" srcOrd="2" destOrd="0" presId="urn:microsoft.com/office/officeart/2005/8/layout/matrix3"/>
    <dgm:cxn modelId="{07961505-8BB0-4E27-811F-1937E175564A}" type="presParOf" srcId="{371E3B91-8D2F-4254-A2A2-5E7625440E72}" destId="{28291F79-9956-4273-88FE-A5A9BB92D09E}" srcOrd="3" destOrd="0" presId="urn:microsoft.com/office/officeart/2005/8/layout/matrix3"/>
    <dgm:cxn modelId="{CAF76C6D-3841-4F8C-9AEC-D17141396F4A}" type="presParOf" srcId="{371E3B91-8D2F-4254-A2A2-5E7625440E72}" destId="{A7435626-88BB-493A-B163-BD71046A72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27A22-8463-4758-B346-75D343362BAF}">
      <dsp:nvSpPr>
        <dsp:cNvPr id="0" name=""/>
        <dsp:cNvSpPr/>
      </dsp:nvSpPr>
      <dsp:spPr>
        <a:xfrm rot="5400000">
          <a:off x="-291612" y="295950"/>
          <a:ext cx="1944081" cy="13608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30 UBS</a:t>
          </a:r>
          <a:endParaRPr lang="pt-BR" sz="2400" b="1" kern="1200" dirty="0">
            <a:solidFill>
              <a:schemeClr val="tx1"/>
            </a:solidFill>
          </a:endParaRPr>
        </a:p>
      </dsp:txBody>
      <dsp:txXfrm rot="-5400000">
        <a:off x="1" y="684767"/>
        <a:ext cx="1360857" cy="583224"/>
      </dsp:txXfrm>
    </dsp:sp>
    <dsp:sp modelId="{A2BC1B59-F702-4A4A-A929-921505CDA778}">
      <dsp:nvSpPr>
        <dsp:cNvPr id="0" name=""/>
        <dsp:cNvSpPr/>
      </dsp:nvSpPr>
      <dsp:spPr>
        <a:xfrm rot="5400000">
          <a:off x="5535002" y="-4169806"/>
          <a:ext cx="1263653" cy="9611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 dirty="0" smtClean="0"/>
            <a:t>17 UBSF com 23 equipes</a:t>
          </a:r>
          <a:endParaRPr lang="pt-B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 dirty="0" smtClean="0"/>
            <a:t>13 UBS Tradicionais</a:t>
          </a:r>
          <a:endParaRPr lang="pt-BR" sz="3600" kern="1200" dirty="0"/>
        </a:p>
      </dsp:txBody>
      <dsp:txXfrm rot="-5400000">
        <a:off x="1360858" y="66024"/>
        <a:ext cx="9550256" cy="1140281"/>
      </dsp:txXfrm>
    </dsp:sp>
    <dsp:sp modelId="{CB876EAA-4E9D-464C-93DD-23B5BCB8D4B9}">
      <dsp:nvSpPr>
        <dsp:cNvPr id="0" name=""/>
        <dsp:cNvSpPr/>
      </dsp:nvSpPr>
      <dsp:spPr>
        <a:xfrm rot="5400000">
          <a:off x="-291612" y="2049277"/>
          <a:ext cx="1944081" cy="13608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 </a:t>
          </a: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S</a:t>
          </a:r>
          <a:r>
            <a:rPr lang="pt-BR" sz="2000" b="1" kern="1200" dirty="0" smtClean="0">
              <a:solidFill>
                <a:schemeClr val="tx1"/>
              </a:solidFill>
            </a:rPr>
            <a:t>ecundária</a:t>
          </a:r>
          <a:r>
            <a:rPr lang="pt-BR" sz="2000" kern="1200" dirty="0" smtClean="0"/>
            <a:t> </a:t>
          </a:r>
          <a:r>
            <a:rPr lang="pt-BR" sz="2400" kern="1200" dirty="0" smtClean="0"/>
            <a:t> </a:t>
          </a:r>
          <a:endParaRPr lang="pt-BR" sz="2400" kern="1200" dirty="0"/>
        </a:p>
      </dsp:txBody>
      <dsp:txXfrm rot="-5400000">
        <a:off x="1" y="2438094"/>
        <a:ext cx="1360857" cy="583224"/>
      </dsp:txXfrm>
    </dsp:sp>
    <dsp:sp modelId="{D1CECD59-0B5F-481F-8769-12AD2E83F610}">
      <dsp:nvSpPr>
        <dsp:cNvPr id="0" name=""/>
        <dsp:cNvSpPr/>
      </dsp:nvSpPr>
      <dsp:spPr>
        <a:xfrm rot="5400000">
          <a:off x="5534669" y="-2416146"/>
          <a:ext cx="1264317" cy="9611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 dirty="0" smtClean="0"/>
            <a:t>CAPS, CEO, SAE, PAMI,CIOM, Centro do idoso, Saúde materno infantil</a:t>
          </a:r>
          <a:endParaRPr lang="pt-BR" sz="3600" kern="1200" dirty="0"/>
        </a:p>
      </dsp:txBody>
      <dsp:txXfrm rot="-5400000">
        <a:off x="1360857" y="1819385"/>
        <a:ext cx="9550223" cy="1140879"/>
      </dsp:txXfrm>
    </dsp:sp>
    <dsp:sp modelId="{0F495D89-9E5F-4CF0-9AF1-94C23ED35CAE}">
      <dsp:nvSpPr>
        <dsp:cNvPr id="0" name=""/>
        <dsp:cNvSpPr/>
      </dsp:nvSpPr>
      <dsp:spPr>
        <a:xfrm rot="5400000">
          <a:off x="-291612" y="3802605"/>
          <a:ext cx="1944081" cy="13608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</a:rPr>
            <a:t>Terciária</a:t>
          </a:r>
          <a:r>
            <a:rPr lang="pt-BR" sz="2900" kern="1200" dirty="0" smtClean="0"/>
            <a:t> </a:t>
          </a:r>
          <a:endParaRPr lang="pt-BR" sz="2900" kern="1200" dirty="0"/>
        </a:p>
      </dsp:txBody>
      <dsp:txXfrm rot="-5400000">
        <a:off x="1" y="4191422"/>
        <a:ext cx="1360857" cy="583224"/>
      </dsp:txXfrm>
    </dsp:sp>
    <dsp:sp modelId="{978B50AA-1292-4D6B-AE19-76F5CF0CDC87}">
      <dsp:nvSpPr>
        <dsp:cNvPr id="0" name=""/>
        <dsp:cNvSpPr/>
      </dsp:nvSpPr>
      <dsp:spPr>
        <a:xfrm rot="5400000">
          <a:off x="5535002" y="-663151"/>
          <a:ext cx="1263653" cy="9611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 dirty="0" smtClean="0"/>
            <a:t>Hospital Santa Casa, o Hospital Universitário.</a:t>
          </a:r>
          <a:endParaRPr lang="pt-BR" sz="3600" kern="1200" dirty="0"/>
        </a:p>
      </dsp:txBody>
      <dsp:txXfrm rot="-5400000">
        <a:off x="1360858" y="3572679"/>
        <a:ext cx="9550256" cy="1140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CED0B-E200-4C0B-8ADF-E3E5C8CC0626}">
      <dsp:nvSpPr>
        <dsp:cNvPr id="0" name=""/>
        <dsp:cNvSpPr/>
      </dsp:nvSpPr>
      <dsp:spPr>
        <a:xfrm>
          <a:off x="1336770" y="0"/>
          <a:ext cx="8299258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A7879-884A-4AB3-93DB-43D47F7F1F7E}">
      <dsp:nvSpPr>
        <dsp:cNvPr id="0" name=""/>
        <dsp:cNvSpPr/>
      </dsp:nvSpPr>
      <dsp:spPr>
        <a:xfrm>
          <a:off x="3544388" y="429966"/>
          <a:ext cx="1983118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MONITORAMENTO E AVALIAÇÃO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630554" y="516132"/>
        <a:ext cx="1810786" cy="1592793"/>
      </dsp:txXfrm>
    </dsp:sp>
    <dsp:sp modelId="{D281F437-D366-408B-8D99-867A3ADEC0F9}">
      <dsp:nvSpPr>
        <dsp:cNvPr id="0" name=""/>
        <dsp:cNvSpPr/>
      </dsp:nvSpPr>
      <dsp:spPr>
        <a:xfrm>
          <a:off x="5514962" y="429966"/>
          <a:ext cx="1843779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ENGAJAMENTO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PÚBLICO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5601128" y="516132"/>
        <a:ext cx="1671447" cy="1592793"/>
      </dsp:txXfrm>
    </dsp:sp>
    <dsp:sp modelId="{28291F79-9956-4273-88FE-A5A9BB92D09E}">
      <dsp:nvSpPr>
        <dsp:cNvPr id="0" name=""/>
        <dsp:cNvSpPr/>
      </dsp:nvSpPr>
      <dsp:spPr>
        <a:xfrm>
          <a:off x="36533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ORGANIZAÇÃO E GESTÃO DO SERVIÇO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3739550" y="2417036"/>
        <a:ext cx="1592793" cy="1592793"/>
      </dsp:txXfrm>
    </dsp:sp>
    <dsp:sp modelId="{A7435626-88BB-493A-B163-BD71046A7237}">
      <dsp:nvSpPr>
        <dsp:cNvPr id="0" name=""/>
        <dsp:cNvSpPr/>
      </dsp:nvSpPr>
      <dsp:spPr>
        <a:xfrm>
          <a:off x="55542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QUALIFICAÇÃODA PRÁTICA CLÍNICA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5640455" y="2417036"/>
        <a:ext cx="1592793" cy="15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0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3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6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777" y="0"/>
            <a:ext cx="11826240" cy="2730137"/>
          </a:xfrm>
        </p:spPr>
        <p:txBody>
          <a:bodyPr/>
          <a:lstStyle/>
          <a:p>
            <a:r>
              <a:rPr lang="pt-BR" sz="1000" b="1" dirty="0" smtClean="0"/>
              <a:t/>
            </a:r>
            <a:br>
              <a:rPr lang="pt-BR" sz="1000" b="1" dirty="0" smtClean="0"/>
            </a:br>
            <a:r>
              <a:rPr lang="pt-BR" sz="1000" b="1" dirty="0"/>
              <a:t/>
            </a:r>
            <a:br>
              <a:rPr lang="pt-BR" sz="1000" b="1" dirty="0"/>
            </a:br>
            <a:r>
              <a:rPr lang="pt-BR" sz="1000" b="1" dirty="0" smtClean="0"/>
              <a:t/>
            </a:r>
            <a:br>
              <a:rPr lang="pt-BR" sz="1000" b="1" dirty="0" smtClean="0"/>
            </a:br>
            <a:r>
              <a:rPr lang="pt-BR" sz="1000" b="1" dirty="0"/>
              <a:t/>
            </a:r>
            <a:br>
              <a:rPr lang="pt-BR" sz="1000" b="1" dirty="0"/>
            </a:br>
            <a:r>
              <a:rPr lang="pt-BR" sz="1000" b="1" dirty="0" smtClean="0"/>
              <a:t/>
            </a:r>
            <a:br>
              <a:rPr lang="pt-BR" sz="1000" b="1" dirty="0" smtClean="0"/>
            </a:br>
            <a:r>
              <a:rPr lang="pt-BR" sz="1000" b="1" dirty="0" smtClean="0"/>
              <a:t/>
            </a:r>
            <a:br>
              <a:rPr lang="pt-BR" sz="1000" b="1" dirty="0" smtClean="0"/>
            </a:br>
            <a:r>
              <a:rPr lang="pt-BR" sz="1000" b="1" dirty="0"/>
              <a:t/>
            </a:r>
            <a:br>
              <a:rPr lang="pt-BR" sz="1000" b="1" dirty="0"/>
            </a:br>
            <a:r>
              <a:rPr lang="pt-BR" sz="1000" b="1" dirty="0" smtClean="0"/>
              <a:t/>
            </a:r>
            <a:br>
              <a:rPr lang="pt-BR" sz="1000" b="1" dirty="0" smtClean="0"/>
            </a:br>
            <a:r>
              <a:rPr lang="pt-BR" sz="1000" b="1" dirty="0"/>
              <a:t/>
            </a:r>
            <a:br>
              <a:rPr lang="pt-BR" sz="1000" b="1" dirty="0"/>
            </a:br>
            <a:r>
              <a:rPr lang="pt-BR" sz="3200" b="1" dirty="0" smtClean="0"/>
              <a:t>UNIVERSIDADE ABERTA DO SUS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pt-BR" sz="3200" b="1" dirty="0" smtClean="0"/>
              <a:t>UNIVERSIDADE FEDERAL DE PELOTAS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pt-BR" sz="3200" b="1" dirty="0" smtClean="0"/>
              <a:t>Especialização em Saúde da Família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pt-BR" sz="3200" b="1" dirty="0" smtClean="0"/>
              <a:t>Modalidade a Distância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pt-BR" sz="3200" b="1" dirty="0" smtClean="0"/>
              <a:t>Turma 7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730136"/>
            <a:ext cx="10972800" cy="3513909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Melhoria  na </a:t>
            </a:r>
            <a:r>
              <a:rPr lang="pt-BR" sz="4000" b="1" dirty="0"/>
              <a:t>atenção à </a:t>
            </a:r>
            <a:r>
              <a:rPr lang="pt-BR" sz="4000" b="1" dirty="0" smtClean="0"/>
              <a:t>detecção ao </a:t>
            </a:r>
            <a:r>
              <a:rPr lang="pt-BR" sz="4000" b="1" dirty="0"/>
              <a:t>câncer de colo de útero e de mama</a:t>
            </a:r>
            <a:r>
              <a:rPr lang="pt-BR" sz="4000" b="1" dirty="0" smtClean="0"/>
              <a:t>. UBS </a:t>
            </a:r>
            <a:r>
              <a:rPr lang="pt-BR" sz="4000" b="1" dirty="0" err="1"/>
              <a:t>Damé</a:t>
            </a:r>
            <a:r>
              <a:rPr lang="pt-BR" sz="4000" b="1" dirty="0"/>
              <a:t>. Bagé. RS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Aluna</a:t>
            </a:r>
            <a:r>
              <a:rPr lang="en-US" b="1" dirty="0" smtClean="0"/>
              <a:t> : Maura </a:t>
            </a:r>
            <a:r>
              <a:rPr lang="en-US" b="1" dirty="0"/>
              <a:t>Avila </a:t>
            </a:r>
            <a:r>
              <a:rPr lang="en-US" b="1" dirty="0" smtClean="0"/>
              <a:t>Castro</a:t>
            </a:r>
          </a:p>
          <a:p>
            <a:pPr marL="0" indent="0">
              <a:buNone/>
            </a:pPr>
            <a:r>
              <a:rPr lang="en-US" b="1" dirty="0" err="1" smtClean="0"/>
              <a:t>Orientadora</a:t>
            </a:r>
            <a:r>
              <a:rPr lang="en-US" b="1" dirty="0" smtClean="0"/>
              <a:t>: Elenir </a:t>
            </a:r>
            <a:r>
              <a:rPr lang="en-US" b="1" dirty="0" err="1"/>
              <a:t>T</a:t>
            </a:r>
            <a:r>
              <a:rPr lang="en-US" b="1" dirty="0" err="1" smtClean="0"/>
              <a:t>erezinha</a:t>
            </a:r>
            <a:r>
              <a:rPr lang="en-US" b="1" dirty="0" smtClean="0"/>
              <a:t> </a:t>
            </a:r>
            <a:r>
              <a:rPr lang="en-US" b="1" dirty="0" err="1" smtClean="0"/>
              <a:t>Rizzetti</a:t>
            </a:r>
            <a:r>
              <a:rPr lang="en-US" b="1" dirty="0" smtClean="0"/>
              <a:t> Anversa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65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onversa sobre Cã de colo utero e mam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68234" y="-568234"/>
            <a:ext cx="3474720" cy="4611188"/>
          </a:xfrm>
          <a:prstGeom prst="rect">
            <a:avLst/>
          </a:prstGeom>
        </p:spPr>
      </p:pic>
      <p:pic>
        <p:nvPicPr>
          <p:cNvPr id="5" name="Imagem 4" descr="Reunião com AC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1190" y="-117564"/>
            <a:ext cx="3731758" cy="3592285"/>
          </a:xfrm>
          <a:prstGeom prst="rect">
            <a:avLst/>
          </a:prstGeom>
        </p:spPr>
      </p:pic>
      <p:pic>
        <p:nvPicPr>
          <p:cNvPr id="6" name="Imagem 5" descr="20150520_160214.jpg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8342942" y="-235130"/>
            <a:ext cx="3849053" cy="3709850"/>
          </a:xfrm>
          <a:prstGeom prst="rect">
            <a:avLst/>
          </a:prstGeom>
        </p:spPr>
      </p:pic>
      <p:pic>
        <p:nvPicPr>
          <p:cNvPr id="7" name="Imagem 6" descr="20150717_10092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869" y="3685222"/>
            <a:ext cx="2890839" cy="2962275"/>
          </a:xfrm>
          <a:prstGeom prst="rect">
            <a:avLst/>
          </a:prstGeom>
        </p:spPr>
      </p:pic>
      <p:pic>
        <p:nvPicPr>
          <p:cNvPr id="8" name="Imagem 7" descr="20150717_10101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5826" y="3685222"/>
            <a:ext cx="3673248" cy="2952750"/>
          </a:xfrm>
          <a:prstGeom prst="rect">
            <a:avLst/>
          </a:prstGeom>
        </p:spPr>
      </p:pic>
      <p:pic>
        <p:nvPicPr>
          <p:cNvPr id="9" name="Imagem 8" descr="20150717_101325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94274" y="3685222"/>
            <a:ext cx="3927612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 </a:t>
            </a:r>
            <a:endParaRPr lang="pt-B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" y="1541417"/>
            <a:ext cx="3827417" cy="482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3"/>
          <a:srcRect l="4689" t="17508" r="11555" b="2354"/>
          <a:stretch/>
        </p:blipFill>
        <p:spPr>
          <a:xfrm>
            <a:off x="5197112" y="1672045"/>
            <a:ext cx="5984694" cy="4689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402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110343"/>
            <a:ext cx="10344150" cy="5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2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4"/>
          </a:xfrm>
        </p:spPr>
        <p:txBody>
          <a:bodyPr/>
          <a:lstStyle/>
          <a:p>
            <a:endParaRPr lang="pt-BR" sz="4800" dirty="0" smtClean="0"/>
          </a:p>
          <a:p>
            <a:endParaRPr lang="pt-BR" sz="4800" dirty="0"/>
          </a:p>
          <a:p>
            <a:endParaRPr lang="pt-BR" sz="4800" dirty="0" smtClean="0"/>
          </a:p>
          <a:p>
            <a:pPr marL="0" indent="0">
              <a:buNone/>
            </a:pPr>
            <a:r>
              <a:rPr lang="pt-BR" sz="4800" dirty="0"/>
              <a:t> </a:t>
            </a:r>
            <a:r>
              <a:rPr lang="pt-BR" sz="4800" dirty="0" smtClean="0"/>
              <a:t>   OBJETIVOS METAS E RESULTADOS 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47514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de detecção precoce do câncer de colo e do câncer de mama 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1.1: Ampliar a cobertura de detecção precoce do câncer de colo de útero das mulheres na faixa etária entre 25 e 64 anos de idade para 45%.</a:t>
            </a:r>
            <a:r>
              <a:rPr lang="pt-BR" sz="1600" b="1" dirty="0"/>
              <a:t/>
            </a:r>
            <a:br>
              <a:rPr lang="pt-BR" sz="1600" b="1" dirty="0"/>
            </a:br>
            <a:endParaRPr lang="pt-BR" sz="16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3675017" cy="4525963"/>
          </a:xfrm>
        </p:spPr>
        <p:txBody>
          <a:bodyPr/>
          <a:lstStyle/>
          <a:p>
            <a:r>
              <a:rPr lang="pt-BR" dirty="0"/>
              <a:t>Mês 1: 22 (3%) </a:t>
            </a:r>
          </a:p>
          <a:p>
            <a:r>
              <a:rPr lang="pt-BR" dirty="0"/>
              <a:t>Mês 2: 52 (6%) </a:t>
            </a:r>
          </a:p>
          <a:p>
            <a:r>
              <a:rPr lang="pt-BR" dirty="0"/>
              <a:t>Mês 3 : 61(7 %).</a:t>
            </a:r>
          </a:p>
          <a:p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5524252"/>
              </p:ext>
            </p:extLst>
          </p:nvPr>
        </p:nvGraphicFramePr>
        <p:xfrm>
          <a:off x="4773748" y="1600202"/>
          <a:ext cx="630355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23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9" y="104503"/>
            <a:ext cx="11451771" cy="1313135"/>
          </a:xfrm>
        </p:spPr>
        <p:txBody>
          <a:bodyPr/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1. 2. Ampliar a cobertura de detecção precoce do câncer de mama das mulheres na faixa etária entre 50 e 69 anos de idade para 45%. </a:t>
            </a:r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4680857" cy="45259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ês 1: 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(2%),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2 : 17(6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3: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23 (9%).</a:t>
            </a:r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3014426"/>
              </p:ext>
            </p:extLst>
          </p:nvPr>
        </p:nvGraphicFramePr>
        <p:xfrm>
          <a:off x="5670732" y="1600202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51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19" y="156755"/>
            <a:ext cx="11743509" cy="1685108"/>
          </a:xfrm>
        </p:spPr>
        <p:txBody>
          <a:bodyPr/>
          <a:lstStyle/>
          <a:p>
            <a:pPr algn="l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 Melhorar a qualidade do atendimento das mulheres que realizam detecção precoce de câncer de colo de útero e de mama na unidade de saúde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 1. Obter 100% de coleta de amostras satisfatórias do exame citopatológico de colo de útero.  </a:t>
            </a:r>
            <a:r>
              <a:rPr lang="pt-BR" sz="1000" dirty="0"/>
              <a:t/>
            </a:r>
            <a:br>
              <a:rPr lang="pt-BR" sz="1000" dirty="0"/>
            </a:br>
            <a:r>
              <a:rPr lang="pt-BR" sz="1000" dirty="0"/>
              <a:t/>
            </a:r>
            <a:br>
              <a:rPr lang="pt-BR" sz="1000" dirty="0"/>
            </a:br>
            <a:endParaRPr lang="pt-BR" sz="1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609600" y="1841863"/>
            <a:ext cx="3648891" cy="4284302"/>
          </a:xfrm>
        </p:spPr>
        <p:txBody>
          <a:bodyPr/>
          <a:lstStyle/>
          <a:p>
            <a:r>
              <a:rPr lang="pt-BR" dirty="0" smtClean="0"/>
              <a:t>Mês 1: 22 (100%)</a:t>
            </a:r>
          </a:p>
          <a:p>
            <a:r>
              <a:rPr lang="pt-BR" dirty="0" smtClean="0"/>
              <a:t>Mês 2: 52 (100%) </a:t>
            </a:r>
          </a:p>
          <a:p>
            <a:r>
              <a:rPr lang="pt-BR" dirty="0" smtClean="0"/>
              <a:t>Mês 3: 61 (100%)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084776"/>
              </p:ext>
            </p:extLst>
          </p:nvPr>
        </p:nvGraphicFramePr>
        <p:xfrm>
          <a:off x="4833938" y="1698625"/>
          <a:ext cx="6748462" cy="44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85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" y="143691"/>
            <a:ext cx="11425646" cy="2325189"/>
          </a:xfrm>
        </p:spPr>
        <p:txBody>
          <a:bodyPr/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3 Melhorar a adesão das mulheres à realização de exame citopatológico de colo de útero e mamografia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3.1. Identificar 100% das mulheres com exame citopatológico alterado sem acompanhamento pela unidade de saúde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09600" y="2468880"/>
            <a:ext cx="10972800" cy="3657284"/>
          </a:xfrm>
        </p:spPr>
        <p:txBody>
          <a:bodyPr/>
          <a:lstStyle/>
          <a:p>
            <a:r>
              <a:rPr lang="pt-BR" dirty="0"/>
              <a:t>No primeiro mês não houve nenhum exame alterado, no segundo mês 2 dois exames e no terceiro mês nenhum exame alterado. </a:t>
            </a:r>
            <a:endParaRPr lang="pt-BR" dirty="0" smtClean="0"/>
          </a:p>
          <a:p>
            <a:r>
              <a:rPr lang="pt-BR" dirty="0" smtClean="0"/>
              <a:t>Tivemos </a:t>
            </a:r>
            <a:r>
              <a:rPr lang="pt-BR" dirty="0"/>
              <a:t>2 exames (0,03%) alterados e ambas estão sendo acompanhadas pela UBS.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25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91" y="235131"/>
            <a:ext cx="11438709" cy="1365070"/>
          </a:xfrm>
        </p:spPr>
        <p:txBody>
          <a:bodyPr/>
          <a:lstStyle/>
          <a:p>
            <a:pPr algn="l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Meta 3.2. Identificar 100% das mulheres com mamografia alterada sem acompanhamento pela unidade de saúde</a:t>
            </a:r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Durante </a:t>
            </a:r>
            <a:r>
              <a:rPr lang="pt-BR" dirty="0"/>
              <a:t>os três meses de intervenção nenhuma das mulheres da faixa etária preconizada pelo protocolo tiveram exames alterados.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54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3.3. Realizar busca ativa em 100% de mulheres com exame citopatológico alterado sem acompanhamento pela unidade de saúde.</a:t>
            </a:r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omente </a:t>
            </a:r>
            <a:r>
              <a:rPr lang="pt-BR" dirty="0"/>
              <a:t>no segundo mês houve dois casos alterados e foi realizada a busca ativa em 100%. A meta foi alcançada devido a busca realizada pelos ACS.</a:t>
            </a:r>
          </a:p>
          <a:p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0855490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05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5329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Desafios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alcançar </a:t>
            </a:r>
            <a:r>
              <a:rPr lang="pt-BR" dirty="0">
                <a:latin typeface="Arial" pitchFamily="34" charset="0"/>
                <a:cs typeface="Arial" pitchFamily="34" charset="0"/>
              </a:rPr>
              <a:t>integralidade na assistência à saúde da mulher na Atenção Básica, estão às ações de controle dos cânceres do colo do útero e da mama.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 O câncer está entre as principais causas de morte na população feminina e, a mudança de hábitos, aliada ao estresse gerado pelo estilo de vida do mundo moderno, contribui em diretamente na incidência dessa doença.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955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3.4. Realizar busca ativa em 100% de mulheres com mamografia alterada sem acompanhamento pela unidade de saúde. </a:t>
            </a:r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Nos </a:t>
            </a:r>
            <a:r>
              <a:rPr lang="pt-BR" dirty="0"/>
              <a:t>3 meses de intervenção não ocorreu nenhum caso de mulheres com mamografia alterada, não sendo necessário realizar busca ativa.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24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4 Melhorar o registro das informações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4.1 Manter registro da coleta de exame citopatológico de colo de útero em registro específico em 100% das mulheres cadastradas.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Primeiro </a:t>
            </a:r>
            <a:r>
              <a:rPr lang="pt-BR" dirty="0"/>
              <a:t>mês 22 (100</a:t>
            </a:r>
            <a:r>
              <a:rPr lang="pt-BR" dirty="0" smtClean="0"/>
              <a:t>%)</a:t>
            </a:r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egundo </a:t>
            </a:r>
            <a:r>
              <a:rPr lang="pt-BR" dirty="0"/>
              <a:t>mês 52 (100</a:t>
            </a:r>
            <a:r>
              <a:rPr lang="pt-BR" dirty="0" smtClean="0"/>
              <a:t>%)</a:t>
            </a:r>
          </a:p>
          <a:p>
            <a:endParaRPr lang="pt-BR" dirty="0" smtClean="0"/>
          </a:p>
          <a:p>
            <a:r>
              <a:rPr lang="pt-BR" dirty="0" smtClean="0"/>
              <a:t>Terceiro </a:t>
            </a:r>
            <a:r>
              <a:rPr lang="pt-BR" dirty="0"/>
              <a:t>mês 61 (100%) 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8608509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53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4.2. Manter registro da realização da mamografia em registro específico em 100% das mulheres cadastradas. </a:t>
            </a:r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Primeiro mês: 6 (100%)</a:t>
            </a:r>
          </a:p>
          <a:p>
            <a:endParaRPr lang="pt-BR" dirty="0"/>
          </a:p>
          <a:p>
            <a:r>
              <a:rPr lang="pt-BR" dirty="0" smtClean="0"/>
              <a:t>Segundo mês: 17 (100%)</a:t>
            </a:r>
          </a:p>
          <a:p>
            <a:endParaRPr lang="pt-BR" dirty="0"/>
          </a:p>
          <a:p>
            <a:r>
              <a:rPr lang="pt-BR" dirty="0" smtClean="0"/>
              <a:t>Terceiro mês: 23 (100%)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0022253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89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156754"/>
            <a:ext cx="11399520" cy="1443448"/>
          </a:xfrm>
        </p:spPr>
        <p:txBody>
          <a:bodyPr/>
          <a:lstStyle/>
          <a:p>
            <a:pPr algn="l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5 Mapear as mulheres de risco para câncer de colo de útero e de mama 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5.1. Pesquisar sinais de alerta para câncer de colo de útero em 100% das mulheres entre 25 e 64 anos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400" b="1" dirty="0" smtClean="0"/>
              <a:t>                                                                                                                                                                      </a:t>
            </a:r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881051"/>
            <a:ext cx="5384800" cy="4245114"/>
          </a:xfrm>
        </p:spPr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rimeiro </a:t>
            </a:r>
            <a:r>
              <a:rPr lang="pt-BR" dirty="0"/>
              <a:t>mês 22 (100</a:t>
            </a:r>
            <a:r>
              <a:rPr lang="pt-BR" dirty="0" smtClean="0"/>
              <a:t>%)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S</a:t>
            </a:r>
            <a:r>
              <a:rPr lang="pt-BR" dirty="0" smtClean="0"/>
              <a:t>egundo </a:t>
            </a:r>
            <a:r>
              <a:rPr lang="pt-BR" dirty="0"/>
              <a:t>mês 52 (100%)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T</a:t>
            </a:r>
            <a:r>
              <a:rPr lang="pt-BR" dirty="0" smtClean="0"/>
              <a:t>erceiro </a:t>
            </a:r>
            <a:r>
              <a:rPr lang="pt-BR" dirty="0"/>
              <a:t>mês 61 </a:t>
            </a:r>
            <a:r>
              <a:rPr lang="pt-BR" dirty="0" smtClean="0"/>
              <a:t>(100%)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1825512"/>
              </p:ext>
            </p:extLst>
          </p:nvPr>
        </p:nvGraphicFramePr>
        <p:xfrm>
          <a:off x="6197600" y="1881188"/>
          <a:ext cx="53848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61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5.2. Realizar avaliação de risco para câncer de mama em 100% das mulheres entre 50 e 69 anos.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rimeiro </a:t>
            </a:r>
            <a:r>
              <a:rPr lang="pt-BR" dirty="0"/>
              <a:t>mês 6 (100%)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egundo </a:t>
            </a:r>
            <a:r>
              <a:rPr lang="pt-BR" dirty="0"/>
              <a:t>mês 17 (100%)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T</a:t>
            </a:r>
            <a:r>
              <a:rPr lang="pt-BR" dirty="0" smtClean="0"/>
              <a:t>erceiro </a:t>
            </a:r>
            <a:r>
              <a:rPr lang="pt-BR" dirty="0"/>
              <a:t>mês 23</a:t>
            </a:r>
            <a:r>
              <a:rPr lang="pt-BR" u="sng" dirty="0"/>
              <a:t> </a:t>
            </a:r>
            <a:r>
              <a:rPr lang="pt-BR" dirty="0"/>
              <a:t>(100%) 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2005900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09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406" y="274638"/>
            <a:ext cx="10972800" cy="1580288"/>
          </a:xfrm>
        </p:spPr>
        <p:txBody>
          <a:bodyPr/>
          <a:lstStyle/>
          <a:p>
            <a:pPr algn="l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 Promover a saúde das mulheres que realizam detecção precoce de câncer de colo de útero e de mama  na unidade de saúde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6.1. Orientar 100% das mulheres cadastradas sobre doenças sexualmente transmissíveis (DST) e fatores de risco para câncer de colo de útero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609600" y="2090057"/>
            <a:ext cx="5384800" cy="403610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</a:t>
            </a:r>
            <a:r>
              <a:rPr lang="pt-BR" dirty="0" smtClean="0"/>
              <a:t>rimeiro </a:t>
            </a:r>
            <a:r>
              <a:rPr lang="pt-BR" dirty="0"/>
              <a:t>mês </a:t>
            </a:r>
            <a:r>
              <a:rPr lang="pt-BR" dirty="0" smtClean="0"/>
              <a:t>22 </a:t>
            </a:r>
            <a:r>
              <a:rPr lang="pt-BR" dirty="0"/>
              <a:t>(100</a:t>
            </a:r>
            <a:r>
              <a:rPr lang="pt-BR" dirty="0" smtClean="0"/>
              <a:t>%)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Segundo </a:t>
            </a:r>
            <a:r>
              <a:rPr lang="pt-BR" dirty="0"/>
              <a:t>mês 52(100%)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</a:t>
            </a:r>
            <a:r>
              <a:rPr lang="pt-BR" dirty="0" smtClean="0"/>
              <a:t>erceiro </a:t>
            </a:r>
            <a:r>
              <a:rPr lang="pt-BR" dirty="0"/>
              <a:t>mês 61 (100%). </a:t>
            </a:r>
            <a:endParaRPr lang="pt-BR" dirty="0"/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342871"/>
              </p:ext>
            </p:extLst>
          </p:nvPr>
        </p:nvGraphicFramePr>
        <p:xfrm>
          <a:off x="6197600" y="2260600"/>
          <a:ext cx="5384800" cy="38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128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1200" dirty="0"/>
              <a:t> 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6.2. Orientar 100% das mulheres cadastradas sobre doenças sexualmente transmissíveis (DST) e fatores de risco para câncer de mama.</a:t>
            </a:r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Primeiro </a:t>
            </a:r>
            <a:r>
              <a:rPr lang="pt-BR" dirty="0"/>
              <a:t>mês 6 (100</a:t>
            </a:r>
            <a:r>
              <a:rPr lang="pt-BR" dirty="0" smtClean="0"/>
              <a:t>%)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S</a:t>
            </a:r>
            <a:r>
              <a:rPr lang="pt-BR" dirty="0" smtClean="0"/>
              <a:t>egundo </a:t>
            </a:r>
            <a:r>
              <a:rPr lang="pt-BR" dirty="0"/>
              <a:t>mês 17 (100%)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T</a:t>
            </a:r>
            <a:r>
              <a:rPr lang="pt-BR" dirty="0" smtClean="0"/>
              <a:t>erceiro </a:t>
            </a:r>
            <a:r>
              <a:rPr lang="pt-BR" dirty="0"/>
              <a:t>mês  23 (100</a:t>
            </a:r>
            <a:r>
              <a:rPr lang="pt-BR" dirty="0" smtClean="0"/>
              <a:t>%)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6388572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89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4504"/>
            <a:ext cx="12043954" cy="731519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95943" y="1175657"/>
            <a:ext cx="11848011" cy="556477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intervenção permitiu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ampliação da cobertura da atenção ao câncer de colo de útero e mama, apesar de não termos conseguido a meta proposta muito pelas dificuldades da reforma da UBS que enfrentamos desde o início da intervenção, mesmo assim foi possível melhorar a saúde das mulheres, pois todas as mulheres acompanhadas o cuidado foi qualificado em 100%.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Antes da intervenção não havia registros dos dados na UBS, implementamos a ficha espelho, possibilitando monitorar e avaliar  as ações realizadas.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equipe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tem se proposto aumentar e organizar melhora quantidade dos atendimentos, além dos agendamentos diários.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os cartazes para informar à população sobre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DSTs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as mudanças que houver nos horários de atendimento e conscientizar a população quanto a importância do engajamento público.</a:t>
            </a:r>
          </a:p>
          <a:p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Vamos continuar ampliação da cobertura da atenção a detecção do câncer de mama e colo de útero, pela incorporação da intervenção na rotina da UBS e precisamos fortalecer o engajamento publico.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006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318654"/>
            <a:ext cx="10584872" cy="831273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942110"/>
            <a:ext cx="10584872" cy="543098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Com a realização desta intervenção a nossa equipe adquiriu mais conhecimento sobre a atenção a saúde das mulheres, pois realizamos capacitações abordando este tema e que também apresentamos à comunidade.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 A realização da intervenção e os resultados obtidos significam muito para nossa UBS, pois foi ressaltado o trabalho em equipe.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conseguimos a meta pactuada, mas conseguimos, embora com muitas dificuldades, reorganizar o trabalho, melhorar os atendimentos, e aumentar os acompanhamentos em saúde das mulheres.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4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DO MUNICÍPIO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1" y="1600202"/>
            <a:ext cx="5235539" cy="4643843"/>
          </a:xfrm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931989" y="1600202"/>
            <a:ext cx="565041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Fronteira </a:t>
            </a:r>
            <a:r>
              <a:rPr lang="pt-BR" dirty="0">
                <a:latin typeface="Arial" pitchFamily="34" charset="0"/>
                <a:cs typeface="Arial" pitchFamily="34" charset="0"/>
              </a:rPr>
              <a:t>com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Uruguai,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Clima temperado, com invernos gelados,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Economia: Pecuária e Agricultura.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População: </a:t>
            </a:r>
            <a:r>
              <a:rPr lang="pt-BR" dirty="0">
                <a:latin typeface="Arial" pitchFamily="34" charset="0"/>
                <a:cs typeface="Arial" pitchFamily="34" charset="0"/>
              </a:rPr>
              <a:t>117.090 habitantes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409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457201"/>
            <a:ext cx="9976811" cy="595745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Mesmo que tenhamos terminado a intervenção seguiremos dando continuidade, pois temos muito trabalho pela frente, manteremos as ações programadas a desenvolveremos as ações propostas na intervenção.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Pessoalmente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este projeto me ensinou a perseverar, conhecer os protocolos que regem os atendimentos no Brasil e acima de tudo que é possível realizar mudanças para a melhoria da saúde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mesmo frente as adversidades.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Referencias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327"/>
            <a:ext cx="8596668" cy="47390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/>
          </a:p>
          <a:p>
            <a:pPr algn="just"/>
            <a:r>
              <a:rPr lang="pt-BR" dirty="0" smtClean="0"/>
              <a:t>BRASIL. Ministério da Saúde. </a:t>
            </a:r>
            <a:r>
              <a:rPr lang="pt-BR" b="1" dirty="0" smtClean="0"/>
              <a:t>Controle dos cânceres do colo do útero e da mama</a:t>
            </a:r>
            <a:r>
              <a:rPr lang="pt-BR" dirty="0" smtClean="0"/>
              <a:t>. 2. ed. Brasília: Ministério da Saúde, 2012. (Cadernos de Atenção Básica, 13).</a:t>
            </a:r>
          </a:p>
          <a:p>
            <a:pPr algn="just">
              <a:buNone/>
            </a:pPr>
            <a:r>
              <a:rPr lang="pt-BR" dirty="0" smtClean="0"/>
              <a:t>  </a:t>
            </a:r>
          </a:p>
          <a:p>
            <a:pPr algn="just"/>
            <a:r>
              <a:rPr lang="pt-BR" dirty="0" smtClean="0"/>
              <a:t>BRASIL. </a:t>
            </a:r>
            <a:r>
              <a:rPr lang="pt-BR" b="1" dirty="0" smtClean="0"/>
              <a:t>Caderno de Diretrizes, Objetivos, Metas e Indicadores</a:t>
            </a:r>
            <a:r>
              <a:rPr lang="pt-BR" dirty="0" smtClean="0"/>
              <a:t>: 2013-2015. 2. ed. Brasília: Ministério da Saúde, 2014.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BRASIL. Educação Permanente em Saúde: </a:t>
            </a:r>
            <a:r>
              <a:rPr lang="pt-BR" b="1" dirty="0" smtClean="0"/>
              <a:t>um movimento instituinte de novas práticas no Ministério da Saúde</a:t>
            </a:r>
            <a:r>
              <a:rPr lang="pt-BR" dirty="0" smtClean="0"/>
              <a:t>: Agenda 2014 / Ministério da Saúde, Secretaria-Executiva, Subsecretaria de Assuntos Administrativos. – 1. ed., 1. </a:t>
            </a:r>
            <a:r>
              <a:rPr lang="pt-BR" dirty="0" err="1" smtClean="0"/>
              <a:t>reimpr</a:t>
            </a:r>
            <a:r>
              <a:rPr lang="pt-BR" dirty="0" smtClean="0"/>
              <a:t>. – Brasília: Ministério da Saúde, 2014. 120 p.: i</a:t>
            </a:r>
          </a:p>
          <a:p>
            <a:pPr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14847"/>
            <a:ext cx="10972800" cy="4911318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914400" lvl="2" indent="0" algn="ctr">
              <a:buNone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Obrigada !!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3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807949"/>
              </p:ext>
            </p:extLst>
          </p:nvPr>
        </p:nvGraphicFramePr>
        <p:xfrm>
          <a:off x="609600" y="666750"/>
          <a:ext cx="10972800" cy="545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6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da UBS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9834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/>
              <a:t>Equipe: </a:t>
            </a:r>
          </a:p>
          <a:p>
            <a:pPr marL="0" indent="0">
              <a:buNone/>
            </a:pPr>
            <a:r>
              <a:rPr lang="pt-BR" dirty="0" smtClean="0"/>
              <a:t>1 médico,</a:t>
            </a:r>
          </a:p>
          <a:p>
            <a:pPr marL="0" indent="0">
              <a:buNone/>
            </a:pPr>
            <a:r>
              <a:rPr lang="pt-BR" dirty="0" smtClean="0"/>
              <a:t> 1 enfermeira,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1 técnica de enfermagem,</a:t>
            </a:r>
          </a:p>
          <a:p>
            <a:pPr marL="0" indent="0">
              <a:buNone/>
            </a:pPr>
            <a:r>
              <a:rPr lang="pt-BR" dirty="0" smtClean="0"/>
              <a:t>1 recepcionista</a:t>
            </a:r>
          </a:p>
          <a:p>
            <a:pPr marL="0" indent="0">
              <a:buNone/>
            </a:pPr>
            <a:r>
              <a:rPr lang="pt-BR" dirty="0" smtClean="0"/>
              <a:t>1 auxiliar de farmácia</a:t>
            </a:r>
          </a:p>
          <a:p>
            <a:pPr marL="0" indent="0">
              <a:buNone/>
            </a:pPr>
            <a:r>
              <a:rPr lang="pt-BR" dirty="0" smtClean="0"/>
              <a:t>2 ACS</a:t>
            </a:r>
          </a:p>
          <a:p>
            <a:pPr marL="0" indent="0">
              <a:buNone/>
            </a:pPr>
            <a:r>
              <a:rPr lang="pt-BR" dirty="0" smtClean="0"/>
              <a:t>1 auxiliar de limpeza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/>
              <a:t>População:</a:t>
            </a:r>
            <a:r>
              <a:rPr lang="pt-BR" b="1" dirty="0"/>
              <a:t> </a:t>
            </a:r>
            <a:r>
              <a:rPr lang="pt-BR" dirty="0"/>
              <a:t>3278 pessoas</a:t>
            </a:r>
          </a:p>
        </p:txBody>
      </p:sp>
      <p:pic>
        <p:nvPicPr>
          <p:cNvPr id="6" name="Espaço Reservado para Conteúdo 5" descr="20150622_08291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9086" y="1600203"/>
            <a:ext cx="4753461" cy="48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da ação programática antes da intervenção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Inexistência de registro de dados,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Impossibilidade de avaliar as ações programáticas,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Pouco engajamento da equipe de saúde e comunidade,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59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3236"/>
            <a:ext cx="10337030" cy="789709"/>
          </a:xfrm>
        </p:spPr>
        <p:txBody>
          <a:bodyPr>
            <a:normAutofit/>
          </a:bodyPr>
          <a:lstStyle/>
          <a:p>
            <a:r>
              <a:rPr lang="pt-BR" dirty="0" smtClean="0"/>
              <a:t>Objetivo Geral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6909"/>
            <a:ext cx="10808084" cy="53062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	Melhorar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 detecção de Câncer do Colo de Útero e de Mama, UBS Damé  Bagé/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RS.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8681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510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50610_1543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64622" y="-960119"/>
            <a:ext cx="3278780" cy="5199017"/>
          </a:xfrm>
          <a:prstGeom prst="rect">
            <a:avLst/>
          </a:prstGeom>
        </p:spPr>
      </p:pic>
      <p:pic>
        <p:nvPicPr>
          <p:cNvPr id="5" name="Imagem 4" descr="20150622_0831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9462" y="0"/>
            <a:ext cx="6692538" cy="3174275"/>
          </a:xfrm>
          <a:prstGeom prst="rect">
            <a:avLst/>
          </a:prstGeom>
        </p:spPr>
      </p:pic>
      <p:pic>
        <p:nvPicPr>
          <p:cNvPr id="6" name="Imagem 5" descr="20150609_09152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09405"/>
            <a:ext cx="5003074" cy="3291841"/>
          </a:xfrm>
          <a:prstGeom prst="rect">
            <a:avLst/>
          </a:prstGeom>
        </p:spPr>
      </p:pic>
      <p:pic>
        <p:nvPicPr>
          <p:cNvPr id="7" name="Imagem 6" descr="20150609_083605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132318" y="1776548"/>
            <a:ext cx="3291842" cy="6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8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fp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ufple</Template>
  <TotalTime>547</TotalTime>
  <Words>1032</Words>
  <Application>Microsoft Office PowerPoint</Application>
  <PresentationFormat>Personalizar</PresentationFormat>
  <Paragraphs>148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ufple</vt:lpstr>
      <vt:lpstr>         UNIVERSIDADE ABERTA DO SUS UNIVERSIDADE FEDERAL DE PELOTAS Especialização em Saúde da Família Modalidade a Distância Turma 7   </vt:lpstr>
      <vt:lpstr>INTRODUÇÃO </vt:lpstr>
      <vt:lpstr>CARACTERIZAÇÃO DO MUNICÍPIO</vt:lpstr>
      <vt:lpstr>Apresentação do PowerPoint</vt:lpstr>
      <vt:lpstr>Caracterização da UBS</vt:lpstr>
      <vt:lpstr>Situação da ação programática antes da intervenção</vt:lpstr>
      <vt:lpstr>Objetivo Geral </vt:lpstr>
      <vt:lpstr>Metodologia </vt:lpstr>
      <vt:lpstr>Apresentação do PowerPoint</vt:lpstr>
      <vt:lpstr>Apresentação do PowerPoint</vt:lpstr>
      <vt:lpstr>LOGÍSTICA </vt:lpstr>
      <vt:lpstr>Apresentação do PowerPoint</vt:lpstr>
      <vt:lpstr>Apresentação do PowerPoint</vt:lpstr>
      <vt:lpstr>Objetivo 1. Ampliar a cobertura de detecção precoce do câncer de colo e do câncer de mama  Meta 1.1: Ampliar a cobertura de detecção precoce do câncer de colo de útero das mulheres na faixa etária entre 25 e 64 anos de idade para 45%. </vt:lpstr>
      <vt:lpstr>Meta 1. 2. Ampliar a cobertura de detecção precoce do câncer de mama das mulheres na faixa etária entre 50 e 69 anos de idade para 45%.  </vt:lpstr>
      <vt:lpstr>Objetivo 2 Melhorar a qualidade do atendimento das mulheres que realizam detecção precoce de câncer de colo de útero e de mama na unidade de saúde Meta 2. 1. Obter 100% de coleta de amostras satisfatórias do exame citopatológico de colo de útero.    </vt:lpstr>
      <vt:lpstr>Objetivo 3 Melhorar a adesão das mulheres à realização de exame citopatológico de colo de útero e mamografia Meta 3.1. Identificar 100% das mulheres com exame citopatológico alterado sem acompanhamento pela unidade de saúde. </vt:lpstr>
      <vt:lpstr>Meta 3.2. Identificar 100% das mulheres com mamografia alterada sem acompanhamento pela unidade de saúde </vt:lpstr>
      <vt:lpstr>Meta 3.3. Realizar busca ativa em 100% de mulheres com exame citopatológico alterado sem acompanhamento pela unidade de saúde. </vt:lpstr>
      <vt:lpstr>Meta 3.4. Realizar busca ativa em 100% de mulheres com mamografia alterada sem acompanhamento pela unidade de saúde.  </vt:lpstr>
      <vt:lpstr>Objetivo 4 Melhorar o registro das informações  Meta 4.1 Manter registro da coleta de exame citopatológico de colo de útero em registro específico em 100% das mulheres cadastradas.  </vt:lpstr>
      <vt:lpstr>Meta 4.2. Manter registro da realização da mamografia em registro específico em 100% das mulheres cadastradas.  </vt:lpstr>
      <vt:lpstr>Objetivo 5 Mapear as mulheres de risco para câncer de colo de útero e de mama    Meta 5.1. Pesquisar sinais de alerta para câncer de colo de útero em 100% das mulheres entre 25 e 64 anos                                                                                                                                                                            </vt:lpstr>
      <vt:lpstr>Meta 5.2. Realizar avaliação de risco para câncer de mama em 100% das mulheres entre 50 e 69 anos. </vt:lpstr>
      <vt:lpstr>   Objetivo 6 Promover a saúde das mulheres que realizam detecção precoce de câncer de colo de útero e de mama  na unidade de saúde. Meta 6.1. Orientar 100% das mulheres cadastradas sobre doenças sexualmente transmissíveis (DST) e fatores de risco para câncer de colo de útero  </vt:lpstr>
      <vt:lpstr>  Meta 6.2. Orientar 100% das mulheres cadastradas sobre doenças sexualmente transmissíveis (DST) e fatores de risco para câncer de mama. </vt:lpstr>
      <vt:lpstr>Discussão</vt:lpstr>
      <vt:lpstr>Apresentação do PowerPoint</vt:lpstr>
      <vt:lpstr>Reflexão crítica sobre o processo pessoal de aprendizagem </vt:lpstr>
      <vt:lpstr>Apresentação do PowerPoint</vt:lpstr>
      <vt:lpstr>Referencias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Tiulo: Ampliar a cobertura da atenção pré-natal e atenção às puérperas UBS Vila Gaúcha. Bagé. RS Jenny Reyes Fines</dc:title>
  <dc:creator>Valerie</dc:creator>
  <cp:lastModifiedBy>Elenir</cp:lastModifiedBy>
  <cp:revision>86</cp:revision>
  <dcterms:created xsi:type="dcterms:W3CDTF">2015-08-09T10:12:14Z</dcterms:created>
  <dcterms:modified xsi:type="dcterms:W3CDTF">2015-09-14T01:16:19Z</dcterms:modified>
</cp:coreProperties>
</file>