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7" r:id="rId10"/>
    <p:sldId id="308" r:id="rId11"/>
    <p:sldId id="310" r:id="rId12"/>
    <p:sldId id="309" r:id="rId13"/>
    <p:sldId id="311" r:id="rId14"/>
    <p:sldId id="300" r:id="rId15"/>
    <p:sldId id="264" r:id="rId16"/>
    <p:sldId id="301" r:id="rId17"/>
    <p:sldId id="267" r:id="rId18"/>
    <p:sldId id="302" r:id="rId19"/>
    <p:sldId id="268" r:id="rId20"/>
    <p:sldId id="271" r:id="rId21"/>
    <p:sldId id="314" r:id="rId22"/>
    <p:sldId id="272" r:id="rId23"/>
    <p:sldId id="315" r:id="rId24"/>
    <p:sldId id="273" r:id="rId25"/>
    <p:sldId id="316" r:id="rId26"/>
    <p:sldId id="274" r:id="rId27"/>
    <p:sldId id="317" r:id="rId28"/>
    <p:sldId id="312" r:id="rId29"/>
    <p:sldId id="318" r:id="rId30"/>
    <p:sldId id="313" r:id="rId31"/>
    <p:sldId id="319" r:id="rId32"/>
    <p:sldId id="275" r:id="rId33"/>
    <p:sldId id="320" r:id="rId34"/>
    <p:sldId id="303" r:id="rId35"/>
    <p:sldId id="321" r:id="rId36"/>
    <p:sldId id="304" r:id="rId37"/>
    <p:sldId id="322" r:id="rId38"/>
    <p:sldId id="305" r:id="rId39"/>
    <p:sldId id="323" r:id="rId40"/>
    <p:sldId id="30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mila Dallazen" initials="CD" lastIdx="10" clrIdx="0"/>
  <p:cmAuthor id="1" name="Mauricio Friederich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02" autoAdjust="0"/>
  </p:normalViewPr>
  <p:slideViewPr>
    <p:cSldViewPr snapToGrid="0" snapToObjects="1"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C573E2-D4AF-5B4C-843F-91CA31A28B3D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FEB591-C261-9848-98CC-7E13CB4D0F4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117" y="4566021"/>
            <a:ext cx="7584845" cy="1164921"/>
          </a:xfrm>
        </p:spPr>
        <p:txBody>
          <a:bodyPr>
            <a:normAutofit/>
          </a:bodyPr>
          <a:lstStyle/>
          <a:p>
            <a:pPr algn="r"/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Maurício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Friederich</a:t>
            </a:r>
          </a:p>
          <a:p>
            <a:pPr algn="r"/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Orientadora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Msc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 Camila </a:t>
            </a:r>
            <a:r>
              <a:rPr lang="en-US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Dallazen</a:t>
            </a:r>
            <a:endParaRPr lang="en-US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13329" y="493713"/>
            <a:ext cx="6840537" cy="1168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Universidade Aberta do Sistema Único De Saúde</a:t>
            </a:r>
            <a:endParaRPr lang="pt-BR" altLang="pt-BR" sz="1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t-BR" altLang="pt-BR" sz="1400" b="1" dirty="0" smtClean="0">
                <a:latin typeface="Calibri" panose="020F0502020204030204" pitchFamily="34" charset="0"/>
                <a:ea typeface="Calibri" pitchFamily="34" charset="0"/>
              </a:rPr>
              <a:t>Universidade Federal de Pelotas </a:t>
            </a:r>
          </a:p>
          <a:p>
            <a:pPr algn="ctr">
              <a:defRPr/>
            </a:pPr>
            <a:r>
              <a:rPr lang="pt-BR" altLang="pt-BR" sz="1400" b="1" dirty="0" smtClean="0">
                <a:latin typeface="Calibri" panose="020F0502020204030204" pitchFamily="34" charset="0"/>
                <a:ea typeface="Calibri" pitchFamily="34" charset="0"/>
              </a:rPr>
              <a:t>Departamento de Medicina Social</a:t>
            </a:r>
            <a:br>
              <a:rPr lang="pt-BR" altLang="pt-BR" sz="1400" b="1" dirty="0" smtClean="0">
                <a:latin typeface="Calibri" panose="020F0502020204030204" pitchFamily="34" charset="0"/>
                <a:ea typeface="Calibri" pitchFamily="34" charset="0"/>
              </a:rPr>
            </a:br>
            <a:r>
              <a:rPr lang="pt-BR" altLang="pt-BR" sz="1400" b="1" dirty="0" smtClean="0">
                <a:latin typeface="Calibri" panose="020F0502020204030204" pitchFamily="34" charset="0"/>
                <a:ea typeface="Calibri" pitchFamily="34" charset="0"/>
              </a:rPr>
              <a:t>Curso De Especialização em  Saúde </a:t>
            </a:r>
            <a:r>
              <a:rPr lang="pt-BR" altLang="pt-BR" sz="1400" b="1" dirty="0">
                <a:latin typeface="Calibri" panose="020F0502020204030204" pitchFamily="34" charset="0"/>
                <a:ea typeface="Calibri" pitchFamily="34" charset="0"/>
              </a:rPr>
              <a:t>d</a:t>
            </a:r>
            <a:r>
              <a:rPr lang="pt-BR" altLang="pt-BR" sz="1400" b="1" dirty="0" smtClean="0">
                <a:latin typeface="Calibri" panose="020F0502020204030204" pitchFamily="34" charset="0"/>
                <a:ea typeface="Calibri" pitchFamily="34" charset="0"/>
              </a:rPr>
              <a:t>a Família - Modalidade </a:t>
            </a:r>
            <a:r>
              <a:rPr lang="pt-BR" altLang="pt-BR" sz="1400" b="1" dirty="0">
                <a:latin typeface="Calibri" panose="020F0502020204030204" pitchFamily="34" charset="0"/>
                <a:ea typeface="Calibri" pitchFamily="34" charset="0"/>
              </a:rPr>
              <a:t>à</a:t>
            </a:r>
            <a:r>
              <a:rPr lang="pt-BR" altLang="pt-BR" sz="1400" b="1" dirty="0" smtClean="0">
                <a:latin typeface="Calibri" panose="020F0502020204030204" pitchFamily="34" charset="0"/>
                <a:ea typeface="Calibri" pitchFamily="34" charset="0"/>
              </a:rPr>
              <a:t> Distância </a:t>
            </a:r>
          </a:p>
          <a:p>
            <a:pPr algn="ctr">
              <a:defRPr/>
            </a:pPr>
            <a:r>
              <a:rPr lang="pt-BR" altLang="pt-BR" sz="1400" b="1" dirty="0" smtClean="0">
                <a:latin typeface="Calibri" panose="020F0502020204030204" pitchFamily="34" charset="0"/>
              </a:rPr>
              <a:t>Turma IV</a:t>
            </a:r>
            <a:endParaRPr lang="pt-BR" altLang="pt-BR" sz="1400" dirty="0" smtClean="0">
              <a:latin typeface="Calibri" panose="020F0502020204030204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4405" y="449549"/>
            <a:ext cx="10096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657" y="413675"/>
            <a:ext cx="10795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989512" y="2279590"/>
            <a:ext cx="72898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libri" panose="020F0502020204030204" pitchFamily="34" charset="0"/>
              </a:rPr>
              <a:t> </a:t>
            </a:r>
            <a:r>
              <a:rPr lang="pt-BR" sz="2400" b="1" dirty="0" smtClean="0">
                <a:latin typeface="Calibri" panose="020F0502020204030204" pitchFamily="34" charset="0"/>
              </a:rPr>
              <a:t>Melhoria </a:t>
            </a:r>
            <a:r>
              <a:rPr lang="pt-BR" sz="2400" b="1" dirty="0">
                <a:latin typeface="Calibri" panose="020F0502020204030204" pitchFamily="34" charset="0"/>
              </a:rPr>
              <a:t>da atenção à saúde da mulher com ênfase na prevenção e detecção dos cânceres de colo do útero e de mama Unidade Básica de Saúde CAIC, Esteio, RS.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647666" y="6045962"/>
            <a:ext cx="438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Calibri" panose="020F0502020204030204" pitchFamily="34" charset="0"/>
              </a:rPr>
              <a:t>Pelotas, 2014</a:t>
            </a:r>
            <a:endParaRPr lang="pt-BR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4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144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etodologia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Ações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Engajamento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Público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70848" y="1196396"/>
            <a:ext cx="81408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Esclarecer </a:t>
            </a:r>
            <a:r>
              <a:rPr lang="pt-BR" dirty="0">
                <a:latin typeface="Calibri" panose="020F0502020204030204" pitchFamily="34" charset="0"/>
              </a:rPr>
              <a:t>a comunidade sobre a importância da realização do exame </a:t>
            </a:r>
            <a:r>
              <a:rPr lang="pt-BR" dirty="0" err="1">
                <a:latin typeface="Calibri" panose="020F0502020204030204" pitchFamily="34" charset="0"/>
              </a:rPr>
              <a:t>citopatológico</a:t>
            </a:r>
            <a:r>
              <a:rPr lang="pt-BR" dirty="0">
                <a:latin typeface="Calibri" panose="020F0502020204030204" pitchFamily="34" charset="0"/>
              </a:rPr>
              <a:t> do colo uterino </a:t>
            </a:r>
            <a:r>
              <a:rPr lang="pt-BR" dirty="0" smtClean="0">
                <a:latin typeface="Calibri" panose="020F0502020204030204" pitchFamily="34" charset="0"/>
              </a:rPr>
              <a:t>(25 </a:t>
            </a:r>
            <a:r>
              <a:rPr lang="pt-BR" dirty="0">
                <a:latin typeface="Calibri" panose="020F0502020204030204" pitchFamily="34" charset="0"/>
              </a:rPr>
              <a:t>a 64 </a:t>
            </a:r>
            <a:r>
              <a:rPr lang="pt-BR" dirty="0" smtClean="0">
                <a:latin typeface="Calibri" panose="020F0502020204030204" pitchFamily="34" charset="0"/>
              </a:rPr>
              <a:t>anos)e </a:t>
            </a:r>
            <a:r>
              <a:rPr lang="pt-BR" dirty="0">
                <a:latin typeface="Calibri" panose="020F0502020204030204" pitchFamily="34" charset="0"/>
              </a:rPr>
              <a:t>mamografia </a:t>
            </a:r>
            <a:r>
              <a:rPr lang="pt-BR" dirty="0" smtClean="0">
                <a:latin typeface="Calibri" panose="020F0502020204030204" pitchFamily="34" charset="0"/>
              </a:rPr>
              <a:t>(50 </a:t>
            </a:r>
            <a:r>
              <a:rPr lang="pt-BR" dirty="0">
                <a:latin typeface="Calibri" panose="020F0502020204030204" pitchFamily="34" charset="0"/>
              </a:rPr>
              <a:t>a 69 </a:t>
            </a:r>
            <a:r>
              <a:rPr lang="pt-BR" dirty="0" smtClean="0">
                <a:latin typeface="Calibri" panose="020F0502020204030204" pitchFamily="34" charset="0"/>
              </a:rPr>
              <a:t>anos)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Esclarecer </a:t>
            </a:r>
            <a:r>
              <a:rPr lang="pt-BR" dirty="0">
                <a:latin typeface="Calibri" panose="020F0502020204030204" pitchFamily="34" charset="0"/>
              </a:rPr>
              <a:t>a comunidade sobre a periodicidade preconizada para a realização do exame </a:t>
            </a:r>
            <a:r>
              <a:rPr lang="pt-BR" dirty="0" err="1">
                <a:latin typeface="Calibri" panose="020F0502020204030204" pitchFamily="34" charset="0"/>
              </a:rPr>
              <a:t>citopatológico</a:t>
            </a:r>
            <a:r>
              <a:rPr lang="pt-BR" dirty="0">
                <a:latin typeface="Calibri" panose="020F0502020204030204" pitchFamily="34" charset="0"/>
              </a:rPr>
              <a:t> do colo </a:t>
            </a:r>
            <a:r>
              <a:rPr lang="pt-BR" dirty="0" smtClean="0">
                <a:latin typeface="Calibri" panose="020F0502020204030204" pitchFamily="34" charset="0"/>
              </a:rPr>
              <a:t>uterino e de mama</a:t>
            </a:r>
            <a:r>
              <a:rPr lang="pt-BR" dirty="0">
                <a:latin typeface="Calibri" panose="020F0502020204030204" pitchFamily="34" charset="0"/>
              </a:rPr>
              <a:t> </a:t>
            </a:r>
            <a:r>
              <a:rPr lang="pt-BR" dirty="0" smtClean="0">
                <a:latin typeface="Calibri" panose="020F0502020204030204" pitchFamily="34" charset="0"/>
              </a:rPr>
              <a:t>e sobre </a:t>
            </a:r>
            <a:r>
              <a:rPr lang="pt-BR" dirty="0">
                <a:latin typeface="Calibri" panose="020F0502020204030204" pitchFamily="34" charset="0"/>
              </a:rPr>
              <a:t>a importância de realização do </a:t>
            </a:r>
            <a:r>
              <a:rPr lang="pt-BR" dirty="0" err="1">
                <a:latin typeface="Calibri" panose="020F0502020204030204" pitchFamily="34" charset="0"/>
              </a:rPr>
              <a:t>auto-exame</a:t>
            </a:r>
            <a:r>
              <a:rPr lang="pt-BR" dirty="0">
                <a:latin typeface="Calibri" panose="020F0502020204030204" pitchFamily="34" charset="0"/>
              </a:rPr>
              <a:t> de </a:t>
            </a:r>
            <a:r>
              <a:rPr lang="pt-BR" dirty="0" smtClean="0">
                <a:latin typeface="Calibri" panose="020F0502020204030204" pitchFamily="34" charset="0"/>
              </a:rPr>
              <a:t>mamas</a:t>
            </a:r>
            <a:r>
              <a:rPr lang="pt-BR" dirty="0">
                <a:latin typeface="Calibri" panose="020F0502020204030204" pitchFamily="34" charset="0"/>
              </a:rPr>
              <a:t>.</a:t>
            </a:r>
            <a:r>
              <a:rPr lang="pt-BR" dirty="0" smtClean="0">
                <a:latin typeface="Calibri" panose="020F0502020204030204" pitchFamily="34" charset="0"/>
              </a:rPr>
              <a:t>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Informar </a:t>
            </a:r>
            <a:r>
              <a:rPr lang="pt-BR" dirty="0">
                <a:latin typeface="Calibri" panose="020F0502020204030204" pitchFamily="34" charset="0"/>
              </a:rPr>
              <a:t>a comunidade sobre a importância de realização do exame para detecção precoce do câncer de colo de útero e de mama e do acompanhamento regular.                                                    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Ouvir </a:t>
            </a:r>
            <a:r>
              <a:rPr lang="pt-BR" dirty="0">
                <a:latin typeface="Calibri" panose="020F0502020204030204" pitchFamily="34" charset="0"/>
              </a:rPr>
              <a:t>a comunidade sobre estratégias para não ocorrer evasão das mulheres </a:t>
            </a:r>
            <a:endParaRPr lang="pt-BR" dirty="0" smtClean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Compartilhar </a:t>
            </a:r>
            <a:r>
              <a:rPr lang="pt-BR" dirty="0">
                <a:latin typeface="Calibri" panose="020F0502020204030204" pitchFamily="34" charset="0"/>
              </a:rPr>
              <a:t>com as usuárias e a comunidade as condutas esperadas para que possam exercer o controle social.                                  </a:t>
            </a:r>
            <a:endParaRPr lang="pt-BR" dirty="0" smtClean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Informar </a:t>
            </a:r>
            <a:r>
              <a:rPr lang="pt-BR" dirty="0">
                <a:latin typeface="Calibri" panose="020F0502020204030204" pitchFamily="34" charset="0"/>
              </a:rPr>
              <a:t>as mulheres e a comunidade sobre tempo de espera para retorno do resultado do exame </a:t>
            </a:r>
            <a:r>
              <a:rPr lang="pt-BR" dirty="0" err="1">
                <a:latin typeface="Calibri" panose="020F0502020204030204" pitchFamily="34" charset="0"/>
              </a:rPr>
              <a:t>citopatológico</a:t>
            </a:r>
            <a:r>
              <a:rPr lang="pt-BR" dirty="0">
                <a:latin typeface="Calibri" panose="020F0502020204030204" pitchFamily="34" charset="0"/>
              </a:rPr>
              <a:t> de colo de útero. </a:t>
            </a:r>
            <a:endParaRPr lang="pt-BR" dirty="0" smtClean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Calibri" panose="020F0502020204030204" pitchFamily="34" charset="0"/>
              </a:rPr>
              <a:t>Compartilhar </a:t>
            </a:r>
            <a:r>
              <a:rPr lang="pt-BR" dirty="0">
                <a:latin typeface="Calibri" panose="020F0502020204030204" pitchFamily="34" charset="0"/>
              </a:rPr>
              <a:t>com as usuárias e a comunidade os indicadores de monitoramento da qualidade dos exames coletados</a:t>
            </a:r>
            <a:r>
              <a:rPr lang="pt-BR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0911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144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etodologia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Ações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Engajamento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Público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04920"/>
            <a:ext cx="8229600" cy="4876800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pt-BR" sz="2000" dirty="0" smtClean="0">
                <a:latin typeface="Calibri" panose="020F0502020204030204" pitchFamily="34" charset="0"/>
              </a:rPr>
              <a:t>Esclarecer </a:t>
            </a:r>
            <a:r>
              <a:rPr lang="pt-BR" sz="2000" dirty="0">
                <a:latin typeface="Calibri" panose="020F0502020204030204" pitchFamily="34" charset="0"/>
              </a:rPr>
              <a:t>as mulheres sobre o seu direito de manutenção dos registros de saúde no serviço inclusive sobre a possibilidade de solicitação de segunda via se necessário. </a:t>
            </a:r>
          </a:p>
          <a:p>
            <a:pPr algn="just">
              <a:spcBef>
                <a:spcPts val="1200"/>
              </a:spcBef>
            </a:pPr>
            <a:r>
              <a:rPr lang="pt-BR" sz="2000" dirty="0" smtClean="0">
                <a:latin typeface="Calibri" panose="020F0502020204030204" pitchFamily="34" charset="0"/>
              </a:rPr>
              <a:t>Esclarecer </a:t>
            </a:r>
            <a:r>
              <a:rPr lang="pt-BR" sz="2000" dirty="0">
                <a:latin typeface="Calibri" panose="020F0502020204030204" pitchFamily="34" charset="0"/>
              </a:rPr>
              <a:t>as mulheres e a comunidade sobre os fatores de risco  para câncer de colo de útero e de mama.                                             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2000" dirty="0" smtClean="0">
                <a:latin typeface="Calibri" panose="020F0502020204030204" pitchFamily="34" charset="0"/>
              </a:rPr>
              <a:t>Estabelecer </a:t>
            </a:r>
            <a:r>
              <a:rPr lang="pt-BR" sz="2000" dirty="0">
                <a:latin typeface="Calibri" panose="020F0502020204030204" pitchFamily="34" charset="0"/>
              </a:rPr>
              <a:t>medidas de combate aos fatores de risco passíveis de modificação.                   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sz="2000" dirty="0" smtClean="0">
                <a:latin typeface="Calibri" panose="020F0502020204030204" pitchFamily="34" charset="0"/>
              </a:rPr>
              <a:t> Ensinar </a:t>
            </a:r>
            <a:r>
              <a:rPr lang="pt-BR" sz="2000" dirty="0">
                <a:latin typeface="Calibri" panose="020F0502020204030204" pitchFamily="34" charset="0"/>
              </a:rPr>
              <a:t>a população sobre os sinais de alerta para detecção precoce de câncer de colo de útero e de mama. </a:t>
            </a:r>
          </a:p>
          <a:p>
            <a:pPr algn="just">
              <a:spcBef>
                <a:spcPts val="1200"/>
              </a:spcBef>
            </a:pPr>
            <a:r>
              <a:rPr lang="pt-BR" sz="2000" dirty="0" smtClean="0">
                <a:latin typeface="Calibri" panose="020F0502020204030204" pitchFamily="34" charset="0"/>
              </a:rPr>
              <a:t>Incentivar </a:t>
            </a:r>
            <a:r>
              <a:rPr lang="pt-BR" sz="2000" dirty="0">
                <a:latin typeface="Calibri" panose="020F0502020204030204" pitchFamily="34" charset="0"/>
              </a:rPr>
              <a:t>na comunidade para: o uso de preservativos; a não adesão ao uso de tabaco, álcool e drogas; a prática de atividade física regular; os hábitos alimentares saudáveis </a:t>
            </a:r>
          </a:p>
          <a:p>
            <a:pPr algn="just">
              <a:spcBef>
                <a:spcPts val="1200"/>
              </a:spcBef>
            </a:pPr>
            <a:endParaRPr lang="pt-B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893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144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etodologia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Ações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Qualificação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da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Prática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Clínica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45663" y="1322102"/>
            <a:ext cx="860491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Capacitar </a:t>
            </a:r>
            <a:r>
              <a:rPr lang="pt-BR" sz="2000" dirty="0">
                <a:latin typeface="Calibri" panose="020F0502020204030204" pitchFamily="34" charset="0"/>
              </a:rPr>
              <a:t>a equipe da unidade de saúde no acolhimento às mulheres de 25 a 64 </a:t>
            </a:r>
            <a:r>
              <a:rPr lang="pt-BR" sz="2000" dirty="0" smtClean="0">
                <a:latin typeface="Calibri" panose="020F0502020204030204" pitchFamily="34" charset="0"/>
              </a:rPr>
              <a:t>anos de idade.                                                                                                                                      Capacitar os ACS para o cadastramento das mulheres entre 25 a 64 anos.                                               Capacitar a equipe da unidade de saúde quanto a periodicidade de realização do exame </a:t>
            </a:r>
            <a:r>
              <a:rPr lang="pt-BR" sz="2000" dirty="0" err="1" smtClean="0">
                <a:latin typeface="Calibri" panose="020F0502020204030204" pitchFamily="34" charset="0"/>
              </a:rPr>
              <a:t>citopatológico</a:t>
            </a:r>
            <a:r>
              <a:rPr lang="pt-BR" sz="2000" dirty="0" smtClean="0">
                <a:latin typeface="Calibri" panose="020F0502020204030204" pitchFamily="34" charset="0"/>
              </a:rPr>
              <a:t> de colo do útero.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Capacitar </a:t>
            </a:r>
            <a:r>
              <a:rPr lang="pt-BR" sz="2000" dirty="0">
                <a:latin typeface="Calibri" panose="020F0502020204030204" pitchFamily="34" charset="0"/>
              </a:rPr>
              <a:t>a equipe da unidade de saúde no acolhimento às mulheres de 50 a 69 anos de idade.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Capacitar </a:t>
            </a:r>
            <a:r>
              <a:rPr lang="pt-BR" sz="2000" dirty="0">
                <a:latin typeface="Calibri" panose="020F0502020204030204" pitchFamily="34" charset="0"/>
              </a:rPr>
              <a:t>os ACS para o cadastramento das mulheres entre 50 a 69 anos de idade.                                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Capacitar </a:t>
            </a:r>
            <a:r>
              <a:rPr lang="pt-BR" sz="2000" dirty="0">
                <a:latin typeface="Calibri" panose="020F0502020204030204" pitchFamily="34" charset="0"/>
              </a:rPr>
              <a:t>a equipe da unidade de saúde quanto a periodicidade  e a importância da realização da mamografia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Disponibilizar </a:t>
            </a:r>
            <a:r>
              <a:rPr lang="pt-BR" sz="2000" dirty="0">
                <a:latin typeface="Calibri" panose="020F0502020204030204" pitchFamily="34" charset="0"/>
              </a:rPr>
              <a:t>protocolo técnico atualizado para o  manejo dos resultados dos exames.                                                       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Capacitar </a:t>
            </a:r>
            <a:r>
              <a:rPr lang="pt-BR" sz="2000" dirty="0">
                <a:latin typeface="Calibri" panose="020F0502020204030204" pitchFamily="34" charset="0"/>
              </a:rPr>
              <a:t>os ACS para que orientem a periodicidade adequada dos exames durante a busca ativa das </a:t>
            </a:r>
            <a:r>
              <a:rPr lang="pt-BR" sz="2000" dirty="0" smtClean="0">
                <a:latin typeface="Calibri" panose="020F0502020204030204" pitchFamily="34" charset="0"/>
              </a:rPr>
              <a:t>faltosas. </a:t>
            </a:r>
            <a:endParaRPr lang="pt-B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88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144" y="2882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etodologia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Ações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Qualificação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da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Prática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Clínica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322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 </a:t>
            </a:r>
            <a:r>
              <a:rPr lang="pt-BR" dirty="0">
                <a:latin typeface="Calibri" panose="020F0502020204030204" pitchFamily="34" charset="0"/>
              </a:rPr>
              <a:t>Capacitar a equipe da unidade de saúde para o acolhimento da demanda por resultado de exames.                                             </a:t>
            </a:r>
            <a:endParaRPr lang="pt-BR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Capacitar </a:t>
            </a:r>
            <a:r>
              <a:rPr lang="pt-BR" dirty="0">
                <a:latin typeface="Calibri" panose="020F0502020204030204" pitchFamily="34" charset="0"/>
              </a:rPr>
              <a:t>a equipe da unidade de saúde para monitoramento dos resultados do exame </a:t>
            </a:r>
            <a:r>
              <a:rPr lang="pt-BR" dirty="0" err="1">
                <a:latin typeface="Calibri" panose="020F0502020204030204" pitchFamily="34" charset="0"/>
              </a:rPr>
              <a:t>citopatológico</a:t>
            </a:r>
            <a:r>
              <a:rPr lang="pt-BR" dirty="0">
                <a:latin typeface="Calibri" panose="020F0502020204030204" pitchFamily="34" charset="0"/>
              </a:rPr>
              <a:t> do colo uterino.</a:t>
            </a:r>
          </a:p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Atualizar </a:t>
            </a:r>
            <a:r>
              <a:rPr lang="pt-BR" dirty="0">
                <a:latin typeface="Calibri" panose="020F0502020204030204" pitchFamily="34" charset="0"/>
              </a:rPr>
              <a:t>a equipe na coleta do </a:t>
            </a:r>
            <a:r>
              <a:rPr lang="pt-BR" dirty="0" err="1">
                <a:latin typeface="Calibri" panose="020F0502020204030204" pitchFamily="34" charset="0"/>
              </a:rPr>
              <a:t>citopatológico</a:t>
            </a:r>
            <a:r>
              <a:rPr lang="pt-BR" dirty="0">
                <a:latin typeface="Calibri" panose="020F0502020204030204" pitchFamily="34" charset="0"/>
              </a:rPr>
              <a:t> do colo de útero de acordo com protocolo do Ministério da Saúde.</a:t>
            </a:r>
          </a:p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Treinar </a:t>
            </a:r>
            <a:r>
              <a:rPr lang="pt-BR" dirty="0">
                <a:latin typeface="Calibri" panose="020F0502020204030204" pitchFamily="34" charset="0"/>
              </a:rPr>
              <a:t>a equipe da unidade de saúde para o registro adequado das informações.</a:t>
            </a:r>
          </a:p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Capacitar </a:t>
            </a:r>
            <a:r>
              <a:rPr lang="pt-BR" dirty="0">
                <a:latin typeface="Calibri" panose="020F0502020204030204" pitchFamily="34" charset="0"/>
              </a:rPr>
              <a:t>a equipe da unidade de saúde para realizar avaliação de risco  para câncer de colo de útero e de mama.                                                            </a:t>
            </a:r>
            <a:endParaRPr lang="pt-BR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Capacitar </a:t>
            </a:r>
            <a:r>
              <a:rPr lang="pt-BR" dirty="0">
                <a:latin typeface="Calibri" panose="020F0502020204030204" pitchFamily="34" charset="0"/>
              </a:rPr>
              <a:t>a equipe da unidade de saúde para medidas de controle dos fatores de risco passíveis de modificação. </a:t>
            </a:r>
            <a:endParaRPr lang="pt-BR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pt-BR" dirty="0" smtClean="0">
                <a:latin typeface="Calibri" panose="020F0502020204030204" pitchFamily="34" charset="0"/>
              </a:rPr>
              <a:t>Capacitar </a:t>
            </a:r>
            <a:r>
              <a:rPr lang="pt-BR" dirty="0">
                <a:latin typeface="Calibri" panose="020F0502020204030204" pitchFamily="34" charset="0"/>
              </a:rPr>
              <a:t>a equipe para orientar a prevenção de DST e estratégias de combate aos fatores de risco para câncer de colo de útero e de mama. </a:t>
            </a:r>
          </a:p>
          <a:p>
            <a:pPr algn="just">
              <a:spcBef>
                <a:spcPts val="1200"/>
              </a:spcBef>
            </a:pPr>
            <a:endParaRPr lang="pt-B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25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5312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Metodologia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Logística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8832" y="1204410"/>
            <a:ext cx="8782338" cy="156608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1200"/>
              </a:spcBef>
            </a:pPr>
            <a:r>
              <a:rPr lang="en-US" sz="2400" dirty="0" err="1" smtClean="0">
                <a:latin typeface="Calibri" panose="020F0502020204030204" pitchFamily="34" charset="0"/>
              </a:rPr>
              <a:t>Protocolo</a:t>
            </a:r>
            <a:r>
              <a:rPr lang="en-US" sz="2400" dirty="0" smtClean="0">
                <a:latin typeface="Calibri" panose="020F0502020204030204" pitchFamily="34" charset="0"/>
              </a:rPr>
              <a:t>: </a:t>
            </a:r>
            <a:r>
              <a:rPr lang="en-US" sz="2400" dirty="0">
                <a:latin typeface="Calibri" panose="020F0502020204030204" pitchFamily="34" charset="0"/>
              </a:rPr>
              <a:t>CAB </a:t>
            </a:r>
            <a:r>
              <a:rPr lang="pt-BR" sz="2400" dirty="0">
                <a:latin typeface="Calibri" panose="020F0502020204030204" pitchFamily="34" charset="0"/>
              </a:rPr>
              <a:t>Controle dos cânceres do colo do útero e da mama (2013</a:t>
            </a:r>
            <a:r>
              <a:rPr lang="pt-BR" sz="2400" dirty="0" smtClean="0">
                <a:latin typeface="Calibri" panose="020F0502020204030204" pitchFamily="34" charset="0"/>
              </a:rPr>
              <a:t>)</a:t>
            </a:r>
            <a:endParaRPr lang="pt-BR" sz="2400" dirty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US" sz="2400" dirty="0" err="1">
                <a:latin typeface="Calibri" panose="020F0502020204030204" pitchFamily="34" charset="0"/>
              </a:rPr>
              <a:t>Ficha-espelho</a:t>
            </a:r>
            <a:r>
              <a:rPr lang="en-US" sz="2400" dirty="0">
                <a:latin typeface="Calibri" panose="020F0502020204030204" pitchFamily="34" charset="0"/>
              </a:rPr>
              <a:t> (</a:t>
            </a:r>
            <a:r>
              <a:rPr lang="en-US" sz="2400" dirty="0" err="1">
                <a:latin typeface="Calibri" panose="020F0502020204030204" pitchFamily="34" charset="0"/>
              </a:rPr>
              <a:t>curso</a:t>
            </a:r>
            <a:r>
              <a:rPr lang="en-US" sz="2400" dirty="0">
                <a:latin typeface="Calibri" panose="020F0502020204030204" pitchFamily="34" charset="0"/>
              </a:rPr>
              <a:t> de </a:t>
            </a:r>
            <a:r>
              <a:rPr lang="en-US" sz="2400" dirty="0" err="1">
                <a:latin typeface="Calibri" panose="020F0502020204030204" pitchFamily="34" charset="0"/>
              </a:rPr>
              <a:t>Especialização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em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</a:rPr>
              <a:t>Saúde</a:t>
            </a:r>
            <a:r>
              <a:rPr lang="en-US" sz="2400" dirty="0">
                <a:latin typeface="Calibri" panose="020F0502020204030204" pitchFamily="34" charset="0"/>
              </a:rPr>
              <a:t> da </a:t>
            </a:r>
            <a:r>
              <a:rPr lang="en-US" sz="2400" dirty="0" err="1">
                <a:latin typeface="Calibri" panose="020F0502020204030204" pitchFamily="34" charset="0"/>
              </a:rPr>
              <a:t>Família</a:t>
            </a:r>
            <a:r>
              <a:rPr lang="en-US" sz="2400" dirty="0">
                <a:latin typeface="Calibri" panose="020F0502020204030204" pitchFamily="34" charset="0"/>
              </a:rPr>
              <a:t> – </a:t>
            </a:r>
            <a:r>
              <a:rPr lang="en-US" sz="2400" dirty="0" err="1">
                <a:latin typeface="Calibri" panose="020F0502020204030204" pitchFamily="34" charset="0"/>
              </a:rPr>
              <a:t>UFPel</a:t>
            </a:r>
            <a:r>
              <a:rPr lang="en-US" sz="2400" dirty="0">
                <a:latin typeface="Calibri" panose="020F0502020204030204" pitchFamily="34" charset="0"/>
              </a:rPr>
              <a:t>): </a:t>
            </a:r>
            <a:r>
              <a:rPr lang="en-US" sz="2400" dirty="0" err="1">
                <a:latin typeface="Calibri" panose="020F0502020204030204" pitchFamily="34" charset="0"/>
              </a:rPr>
              <a:t>acompanhamento</a:t>
            </a:r>
            <a:r>
              <a:rPr lang="en-US" sz="2400" dirty="0">
                <a:latin typeface="Calibri" panose="020F0502020204030204" pitchFamily="34" charset="0"/>
              </a:rPr>
              <a:t> das </a:t>
            </a:r>
            <a:r>
              <a:rPr lang="en-US" sz="2400" dirty="0" err="1">
                <a:latin typeface="Calibri" panose="020F0502020204030204" pitchFamily="34" charset="0"/>
              </a:rPr>
              <a:t>mulheres</a:t>
            </a:r>
            <a:r>
              <a:rPr lang="en-US" sz="2400" dirty="0">
                <a:latin typeface="Calibri" panose="020F0502020204030204" pitchFamily="34" charset="0"/>
              </a:rPr>
              <a:t> com </a:t>
            </a:r>
            <a:r>
              <a:rPr lang="en-US" sz="2400" dirty="0" err="1">
                <a:latin typeface="Calibri" panose="020F0502020204030204" pitchFamily="34" charset="0"/>
              </a:rPr>
              <a:t>idade</a:t>
            </a:r>
            <a:r>
              <a:rPr lang="en-US" sz="2400" dirty="0">
                <a:latin typeface="Calibri" panose="020F0502020204030204" pitchFamily="34" charset="0"/>
              </a:rPr>
              <a:t> entre 25 e 69 </a:t>
            </a:r>
            <a:r>
              <a:rPr lang="en-US" sz="2400" dirty="0" err="1">
                <a:latin typeface="Calibri" panose="020F0502020204030204" pitchFamily="34" charset="0"/>
              </a:rPr>
              <a:t>anos</a:t>
            </a:r>
            <a:endParaRPr lang="en-US" sz="2400" dirty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endParaRPr lang="pt-BR" sz="2400" dirty="0" smtClean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237" y="3059871"/>
            <a:ext cx="2439465" cy="307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FICHA ESPELHO CÂNCER DE COLO DE ÚTERO E DE MAM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087" b="11087"/>
          <a:stretch>
            <a:fillRect/>
          </a:stretch>
        </p:blipFill>
        <p:spPr>
          <a:xfrm>
            <a:off x="3499431" y="3292088"/>
            <a:ext cx="4975840" cy="28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5135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8144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Metodologia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8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Logística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378"/>
            <a:ext cx="8270544" cy="4257449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Avaliação</a:t>
            </a:r>
            <a:r>
              <a:rPr lang="en-US" sz="2800" dirty="0" smtClean="0">
                <a:latin typeface="Calibri" panose="020F0502020204030204" pitchFamily="34" charset="0"/>
              </a:rPr>
              <a:t> dos dados </a:t>
            </a:r>
            <a:r>
              <a:rPr lang="en-US" sz="2800" dirty="0" err="1" smtClean="0">
                <a:latin typeface="Calibri" panose="020F0502020204030204" pitchFamily="34" charset="0"/>
              </a:rPr>
              <a:t>referentes</a:t>
            </a:r>
            <a:r>
              <a:rPr lang="en-US" sz="2800" dirty="0" smtClean="0">
                <a:latin typeface="Calibri" panose="020F0502020204030204" pitchFamily="34" charset="0"/>
              </a:rPr>
              <a:t> à 03 </a:t>
            </a:r>
            <a:r>
              <a:rPr lang="en-US" sz="2800" dirty="0" err="1" smtClean="0">
                <a:latin typeface="Calibri" panose="020F0502020204030204" pitchFamily="34" charset="0"/>
              </a:rPr>
              <a:t>meses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intervenção</a:t>
            </a:r>
            <a:r>
              <a:rPr lang="en-US" sz="2800" dirty="0" smtClean="0">
                <a:latin typeface="Calibri" panose="020F0502020204030204" pitchFamily="34" charset="0"/>
              </a:rPr>
              <a:t> (PROVAB)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Planilha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C</a:t>
            </a:r>
            <a:r>
              <a:rPr lang="en-US" sz="2800" dirty="0" err="1" smtClean="0">
                <a:latin typeface="Calibri" panose="020F0502020204030204" pitchFamily="34" charset="0"/>
              </a:rPr>
              <a:t>oleta</a:t>
            </a:r>
            <a:r>
              <a:rPr lang="en-US" sz="2800" dirty="0" smtClean="0">
                <a:latin typeface="Calibri" panose="020F0502020204030204" pitchFamily="34" charset="0"/>
              </a:rPr>
              <a:t> de Dados e </a:t>
            </a:r>
            <a:r>
              <a:rPr lang="en-US" sz="2800" dirty="0" err="1" smtClean="0">
                <a:latin typeface="Calibri" panose="020F0502020204030204" pitchFamily="34" charset="0"/>
              </a:rPr>
              <a:t>Indicadores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Revisão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Prontuários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Livros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Registro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Capacitação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Equipe</a:t>
            </a:r>
            <a:r>
              <a:rPr lang="en-US" sz="2800" dirty="0" smtClean="0">
                <a:latin typeface="Calibri" panose="020F0502020204030204" pitchFamily="34" charset="0"/>
              </a:rPr>
              <a:t> ESF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Informativos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Continuidade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>
                <a:latin typeface="Calibri" panose="020F0502020204030204" pitchFamily="34" charset="0"/>
              </a:rPr>
              <a:t>I</a:t>
            </a:r>
            <a:r>
              <a:rPr lang="en-US" sz="2800" dirty="0" err="1" smtClean="0">
                <a:latin typeface="Calibri" panose="020F0502020204030204" pitchFamily="34" charset="0"/>
              </a:rPr>
              <a:t>ntervenção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1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15273" y="433320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429903" y="1261365"/>
            <a:ext cx="82091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000" u="sng" dirty="0" smtClean="0">
                <a:latin typeface="Calibri" panose="020F0502020204030204" pitchFamily="34" charset="0"/>
              </a:rPr>
              <a:t>Ampliar </a:t>
            </a:r>
            <a:r>
              <a:rPr lang="pt-BR" sz="2000" u="sng" dirty="0">
                <a:latin typeface="Calibri" panose="020F0502020204030204" pitchFamily="34" charset="0"/>
              </a:rPr>
              <a:t>a cobertura </a:t>
            </a:r>
            <a:r>
              <a:rPr lang="pt-BR" sz="2000" u="sng" dirty="0" smtClean="0">
                <a:latin typeface="Calibri" panose="020F0502020204030204" pitchFamily="34" charset="0"/>
              </a:rPr>
              <a:t>da </a:t>
            </a:r>
            <a:r>
              <a:rPr lang="pt-BR" sz="2000" u="sng" dirty="0">
                <a:latin typeface="Calibri" panose="020F0502020204030204" pitchFamily="34" charset="0"/>
              </a:rPr>
              <a:t>detecção precoce </a:t>
            </a:r>
            <a:r>
              <a:rPr lang="pt-BR" sz="2000" u="sng" dirty="0" smtClean="0">
                <a:latin typeface="Calibri" panose="020F0502020204030204" pitchFamily="34" charset="0"/>
              </a:rPr>
              <a:t>dos cânceres</a:t>
            </a:r>
          </a:p>
          <a:p>
            <a:endParaRPr lang="pt-BR" sz="2000" u="sng" dirty="0">
              <a:latin typeface="Calibri" panose="020F0502020204030204" pitchFamily="34" charset="0"/>
            </a:endParaRPr>
          </a:p>
          <a:p>
            <a:r>
              <a:rPr lang="pt-BR" sz="2000" u="sng" dirty="0" smtClean="0">
                <a:latin typeface="Calibri" panose="020F0502020204030204" pitchFamily="34" charset="0"/>
              </a:rPr>
              <a:t>Meta: </a:t>
            </a:r>
            <a:r>
              <a:rPr lang="pt-BR" sz="2000" dirty="0">
                <a:latin typeface="Calibri" panose="020F0502020204030204" pitchFamily="34" charset="0"/>
              </a:rPr>
              <a:t>Ampliar a cobertura de detecção precoce do câncer de colo uterino das mulheres </a:t>
            </a:r>
            <a:r>
              <a:rPr lang="pt-BR" sz="2000" dirty="0" smtClean="0">
                <a:latin typeface="Calibri" panose="020F0502020204030204" pitchFamily="34" charset="0"/>
              </a:rPr>
              <a:t>(24 </a:t>
            </a:r>
            <a:r>
              <a:rPr lang="pt-BR" sz="2000" dirty="0">
                <a:latin typeface="Calibri" panose="020F0502020204030204" pitchFamily="34" charset="0"/>
              </a:rPr>
              <a:t>e 64 </a:t>
            </a:r>
            <a:r>
              <a:rPr lang="pt-BR" sz="2000" dirty="0" smtClean="0">
                <a:latin typeface="Calibri" panose="020F0502020204030204" pitchFamily="34" charset="0"/>
              </a:rPr>
              <a:t>anos) </a:t>
            </a:r>
            <a:r>
              <a:rPr lang="pt-BR" sz="2000" dirty="0">
                <a:latin typeface="Calibri" panose="020F0502020204030204" pitchFamily="34" charset="0"/>
              </a:rPr>
              <a:t>para 60%.</a:t>
            </a:r>
            <a:endParaRPr lang="pt-BR" sz="2000" u="sng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63" y="3544572"/>
            <a:ext cx="7966093" cy="318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04965" y="2871799"/>
            <a:ext cx="7738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>
                <a:latin typeface="Calibri" panose="020F0502020204030204" pitchFamily="34" charset="0"/>
              </a:rPr>
              <a:t>Proporção de mulheres entre 25 e 64 anos com exame em dia para detecção precoce de câncer de colo do útero.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51945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9903" y="1261365"/>
            <a:ext cx="82091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000" u="sng" dirty="0" smtClean="0">
                <a:latin typeface="Calibri" panose="020F0502020204030204" pitchFamily="34" charset="0"/>
              </a:rPr>
              <a:t>Ampliar </a:t>
            </a:r>
            <a:r>
              <a:rPr lang="pt-BR" sz="2000" u="sng" dirty="0">
                <a:latin typeface="Calibri" panose="020F0502020204030204" pitchFamily="34" charset="0"/>
              </a:rPr>
              <a:t>a cobertura </a:t>
            </a:r>
            <a:r>
              <a:rPr lang="pt-BR" sz="2000" u="sng" dirty="0" smtClean="0">
                <a:latin typeface="Calibri" panose="020F0502020204030204" pitchFamily="34" charset="0"/>
              </a:rPr>
              <a:t>da </a:t>
            </a:r>
            <a:r>
              <a:rPr lang="pt-BR" sz="2000" u="sng" dirty="0">
                <a:latin typeface="Calibri" panose="020F0502020204030204" pitchFamily="34" charset="0"/>
              </a:rPr>
              <a:t>detecção precoce </a:t>
            </a:r>
            <a:r>
              <a:rPr lang="pt-BR" sz="2000" u="sng" dirty="0" smtClean="0">
                <a:latin typeface="Calibri" panose="020F0502020204030204" pitchFamily="34" charset="0"/>
              </a:rPr>
              <a:t>dos cânceres</a:t>
            </a:r>
          </a:p>
          <a:p>
            <a:endParaRPr lang="pt-BR" sz="2000" u="sng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 smtClean="0">
                <a:latin typeface="Calibri" panose="020F0502020204030204" pitchFamily="34" charset="0"/>
              </a:rPr>
              <a:t>Meta</a:t>
            </a:r>
            <a:r>
              <a:rPr lang="pt-BR" sz="2000" dirty="0" smtClean="0">
                <a:latin typeface="Calibri" panose="020F0502020204030204" pitchFamily="34" charset="0"/>
              </a:rPr>
              <a:t>: </a:t>
            </a:r>
            <a:r>
              <a:rPr lang="pt-BR" sz="2000" dirty="0">
                <a:latin typeface="Calibri" panose="020F0502020204030204" pitchFamily="34" charset="0"/>
              </a:rPr>
              <a:t>Ampliar a cobertura de detecção precoce do câncer de </a:t>
            </a:r>
            <a:r>
              <a:rPr lang="pt-BR" sz="2000" dirty="0" smtClean="0">
                <a:latin typeface="Calibri" panose="020F0502020204030204" pitchFamily="34" charset="0"/>
              </a:rPr>
              <a:t>mama das </a:t>
            </a:r>
            <a:r>
              <a:rPr lang="pt-BR" sz="2000" dirty="0">
                <a:latin typeface="Calibri" panose="020F0502020204030204" pitchFamily="34" charset="0"/>
              </a:rPr>
              <a:t>mulheres </a:t>
            </a:r>
            <a:r>
              <a:rPr lang="pt-BR" sz="2000" dirty="0" smtClean="0">
                <a:latin typeface="Calibri" panose="020F0502020204030204" pitchFamily="34" charset="0"/>
              </a:rPr>
              <a:t>(50 </a:t>
            </a:r>
            <a:r>
              <a:rPr lang="pt-BR" sz="2000" dirty="0">
                <a:latin typeface="Calibri" panose="020F0502020204030204" pitchFamily="34" charset="0"/>
              </a:rPr>
              <a:t>e </a:t>
            </a:r>
            <a:r>
              <a:rPr lang="pt-BR" sz="2000" dirty="0" smtClean="0">
                <a:latin typeface="Calibri" panose="020F0502020204030204" pitchFamily="34" charset="0"/>
              </a:rPr>
              <a:t>69 anos) </a:t>
            </a:r>
            <a:r>
              <a:rPr lang="pt-BR" sz="2000" dirty="0">
                <a:latin typeface="Calibri" panose="020F0502020204030204" pitchFamily="34" charset="0"/>
              </a:rPr>
              <a:t>para 60%.</a:t>
            </a:r>
            <a:endParaRPr lang="pt-BR" sz="2000" u="sng" dirty="0">
              <a:latin typeface="Calibri" panose="020F0502020204030204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104" y="3507475"/>
            <a:ext cx="7489496" cy="32208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477669" y="2789911"/>
            <a:ext cx="83447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>
                <a:latin typeface="Calibri" panose="020F0502020204030204" pitchFamily="34" charset="0"/>
              </a:rPr>
              <a:t>Proporção de mulheres entre 50 e 69 anos com exame em dia para detecção precoce de câncer de mama.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15273" y="433320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298522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5311" y="2064233"/>
            <a:ext cx="8495731" cy="287626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800" dirty="0" smtClean="0">
                <a:latin typeface="Calibri" panose="020F0502020204030204" pitchFamily="34" charset="0"/>
              </a:rPr>
              <a:t>Resultados satisfatórios</a:t>
            </a:r>
          </a:p>
          <a:p>
            <a:pPr>
              <a:lnSpc>
                <a:spcPct val="200000"/>
              </a:lnSpc>
            </a:pPr>
            <a:r>
              <a:rPr lang="pt-BR" sz="2800" dirty="0" smtClean="0">
                <a:latin typeface="Calibri" panose="020F0502020204030204" pitchFamily="34" charset="0"/>
              </a:rPr>
              <a:t>Sistematização do </a:t>
            </a:r>
            <a:r>
              <a:rPr lang="pt-BR" sz="2800" dirty="0">
                <a:latin typeface="Calibri" panose="020F0502020204030204" pitchFamily="34" charset="0"/>
              </a:rPr>
              <a:t>atendimento de </a:t>
            </a:r>
            <a:r>
              <a:rPr lang="pt-BR" sz="2800" dirty="0" smtClean="0">
                <a:latin typeface="Calibri" panose="020F0502020204030204" pitchFamily="34" charset="0"/>
              </a:rPr>
              <a:t>mulheres</a:t>
            </a:r>
          </a:p>
          <a:p>
            <a:pPr>
              <a:lnSpc>
                <a:spcPct val="200000"/>
              </a:lnSpc>
            </a:pPr>
            <a:r>
              <a:rPr lang="pt-BR" sz="2800" dirty="0" smtClean="0">
                <a:latin typeface="Calibri" panose="020F0502020204030204" pitchFamily="34" charset="0"/>
              </a:rPr>
              <a:t>Cadastramento e implantação da ficha-espelho</a:t>
            </a: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5273" y="433320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581443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57200" y="1103146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2. Melhorar </a:t>
            </a:r>
            <a:r>
              <a:rPr lang="pt-BR" sz="2000" dirty="0">
                <a:latin typeface="Calibri" panose="020F0502020204030204" pitchFamily="34" charset="0"/>
              </a:rPr>
              <a:t>a adesão das mulheres à realização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</a:t>
            </a:r>
            <a:r>
              <a:rPr lang="pt-BR" sz="2000" dirty="0" smtClean="0">
                <a:latin typeface="Calibri" panose="020F0502020204030204" pitchFamily="34" charset="0"/>
              </a:rPr>
              <a:t>mamografia</a:t>
            </a:r>
          </a:p>
          <a:p>
            <a:pPr algn="just"/>
            <a:endParaRPr lang="pt-BR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Buscar 100% das mulheres que tiveram exame alterado e que não retornaram a unidade de saúde.</a:t>
            </a: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512" y="3166274"/>
            <a:ext cx="7219672" cy="29342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/>
          <p:cNvSpPr txBox="1"/>
          <p:nvPr/>
        </p:nvSpPr>
        <p:spPr>
          <a:xfrm>
            <a:off x="914394" y="6250674"/>
            <a:ext cx="71650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latin typeface="Calibri" panose="020F0502020204030204" pitchFamily="34" charset="0"/>
              </a:rPr>
              <a:t>Realização do cadastramento e melhoria nos registros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57200" y="2764635"/>
            <a:ext cx="8318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>
                <a:latin typeface="Calibri" panose="020F0502020204030204" pitchFamily="34" charset="0"/>
              </a:rPr>
              <a:t>Proporção de mulheres que tiveram exame </a:t>
            </a:r>
            <a:r>
              <a:rPr lang="pt-BR" b="1" dirty="0" err="1">
                <a:latin typeface="Calibri" panose="020F0502020204030204" pitchFamily="34" charset="0"/>
              </a:rPr>
              <a:t>citopatológico</a:t>
            </a:r>
            <a:r>
              <a:rPr lang="pt-BR" b="1" dirty="0">
                <a:latin typeface="Calibri" panose="020F0502020204030204" pitchFamily="34" charset="0"/>
              </a:rPr>
              <a:t> do colo do útero </a:t>
            </a:r>
            <a:r>
              <a:rPr lang="pt-BR" b="1" dirty="0" smtClean="0">
                <a:latin typeface="Calibri" panose="020F0502020204030204" pitchFamily="34" charset="0"/>
              </a:rPr>
              <a:t>alterados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15273" y="433320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6171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32" y="2269652"/>
            <a:ext cx="8813468" cy="389649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dirty="0" err="1" smtClean="0">
                <a:latin typeface="Calibri" panose="020F0502020204030204" pitchFamily="34" charset="0"/>
                <a:cs typeface="Arial"/>
              </a:rPr>
              <a:t>Incidência</a:t>
            </a:r>
            <a:r>
              <a:rPr lang="en-US" sz="3200" dirty="0" smtClean="0">
                <a:latin typeface="Calibri" panose="020F0502020204030204" pitchFamily="34" charset="0"/>
                <a:cs typeface="Arial"/>
              </a:rPr>
              <a:t> de </a:t>
            </a:r>
            <a:r>
              <a:rPr lang="en-US" sz="3200" dirty="0" err="1">
                <a:latin typeface="Calibri" panose="020F0502020204030204" pitchFamily="34" charset="0"/>
                <a:cs typeface="Arial"/>
              </a:rPr>
              <a:t>c</a:t>
            </a:r>
            <a:r>
              <a:rPr lang="en-US" sz="3200" dirty="0" err="1" smtClean="0">
                <a:latin typeface="Calibri" panose="020F0502020204030204" pitchFamily="34" charset="0"/>
                <a:cs typeface="Arial"/>
              </a:rPr>
              <a:t>âncer</a:t>
            </a:r>
            <a:r>
              <a:rPr lang="en-US" sz="3200" dirty="0" smtClean="0">
                <a:latin typeface="Calibri" panose="020F0502020204030204" pitchFamily="34" charset="0"/>
                <a:cs typeface="Arial"/>
              </a:rPr>
              <a:t> de </a:t>
            </a:r>
            <a:r>
              <a:rPr lang="en-US" sz="3200" dirty="0" err="1" smtClean="0">
                <a:latin typeface="Calibri" panose="020F0502020204030204" pitchFamily="34" charset="0"/>
                <a:cs typeface="Arial"/>
              </a:rPr>
              <a:t>colo</a:t>
            </a:r>
            <a:r>
              <a:rPr lang="en-US" sz="320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cs typeface="Arial"/>
              </a:rPr>
              <a:t>uterino</a:t>
            </a:r>
            <a:r>
              <a:rPr lang="en-US" sz="3200" dirty="0" smtClean="0">
                <a:latin typeface="Calibri" panose="020F0502020204030204" pitchFamily="34" charset="0"/>
                <a:cs typeface="Arial"/>
              </a:rPr>
              <a:t> e mama</a:t>
            </a:r>
          </a:p>
          <a:p>
            <a:pPr>
              <a:buFontTx/>
              <a:buChar char="-"/>
            </a:pPr>
            <a:endParaRPr lang="en-US" sz="3200" dirty="0">
              <a:latin typeface="Calibri" panose="020F0502020204030204" pitchFamily="34" charset="0"/>
              <a:cs typeface="Arial"/>
            </a:endParaRPr>
          </a:p>
          <a:p>
            <a:pPr>
              <a:buFontTx/>
              <a:buChar char="-"/>
            </a:pPr>
            <a:r>
              <a:rPr lang="en-US" sz="3200" dirty="0" err="1" smtClean="0">
                <a:latin typeface="Calibri" panose="020F0502020204030204" pitchFamily="34" charset="0"/>
                <a:cs typeface="Arial"/>
              </a:rPr>
              <a:t>Prevenção</a:t>
            </a:r>
            <a:r>
              <a:rPr lang="en-US" sz="3200" dirty="0" smtClean="0">
                <a:latin typeface="Calibri" panose="020F0502020204030204" pitchFamily="34" charset="0"/>
                <a:cs typeface="Arial"/>
              </a:rPr>
              <a:t> e </a:t>
            </a:r>
            <a:r>
              <a:rPr lang="en-US" sz="3200" dirty="0" err="1" smtClean="0">
                <a:latin typeface="Calibri" panose="020F0502020204030204" pitchFamily="34" charset="0"/>
                <a:cs typeface="Arial"/>
              </a:rPr>
              <a:t>Efetividade</a:t>
            </a:r>
            <a:endParaRPr lang="en-US" sz="3200" dirty="0">
              <a:latin typeface="Calibri" panose="020F0502020204030204" pitchFamily="34" charset="0"/>
              <a:cs typeface="Arial"/>
            </a:endParaRPr>
          </a:p>
          <a:p>
            <a:pPr>
              <a:buFontTx/>
              <a:buChar char="-"/>
            </a:pPr>
            <a:endParaRPr lang="en-US" sz="3200" dirty="0" smtClean="0">
              <a:latin typeface="Calibri" panose="020F0502020204030204" pitchFamily="34" charset="0"/>
              <a:cs typeface="Arial"/>
            </a:endParaRPr>
          </a:p>
          <a:p>
            <a:pPr>
              <a:buFontTx/>
              <a:buChar char="-"/>
            </a:pPr>
            <a:r>
              <a:rPr lang="pt-BR" sz="3200" dirty="0">
                <a:latin typeface="Calibri" panose="020F0502020204030204" pitchFamily="34" charset="0"/>
                <a:cs typeface="Arial"/>
              </a:rPr>
              <a:t>Políticas Públicas na Atenção Básica</a:t>
            </a:r>
            <a:r>
              <a:rPr lang="pt-BR" sz="3200" dirty="0" smtClean="0">
                <a:effectLst/>
                <a:latin typeface="Calibri" panose="020F0502020204030204" pitchFamily="34" charset="0"/>
                <a:cs typeface="Arial"/>
              </a:rPr>
              <a:t> </a:t>
            </a:r>
            <a:endParaRPr lang="en-US" sz="3200" dirty="0" smtClean="0">
              <a:latin typeface="Calibri" panose="020F0502020204030204" pitchFamily="34" charset="0"/>
              <a:cs typeface="Arial"/>
            </a:endParaRPr>
          </a:p>
          <a:p>
            <a:pPr>
              <a:buFontTx/>
              <a:buChar char="-"/>
            </a:pPr>
            <a:endParaRPr lang="en-US" sz="32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514064" y="1677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latin typeface="Calibri" panose="020F0502020204030204" pitchFamily="34" charset="0"/>
              </a:rPr>
              <a:t>Introdução</a:t>
            </a:r>
            <a:endParaRPr lang="pt-BR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3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6279" y="3613666"/>
            <a:ext cx="7110491" cy="31829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457200" y="1144090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2. Melhorar </a:t>
            </a:r>
            <a:r>
              <a:rPr lang="pt-BR" sz="2000" dirty="0">
                <a:latin typeface="Calibri" panose="020F0502020204030204" pitchFamily="34" charset="0"/>
              </a:rPr>
              <a:t>a adesão das mulheres à realização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mamografia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Buscar 100% das mulheres que tiveram exame alterado e que não retornaram a unidade de saúde.</a:t>
            </a:r>
          </a:p>
        </p:txBody>
      </p:sp>
      <p:sp>
        <p:nvSpPr>
          <p:cNvPr id="3" name="Retângulo 2"/>
          <p:cNvSpPr/>
          <p:nvPr/>
        </p:nvSpPr>
        <p:spPr>
          <a:xfrm>
            <a:off x="573206" y="2967335"/>
            <a:ext cx="78884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que tiveram exame </a:t>
            </a:r>
            <a:r>
              <a:rPr lang="pt-BR" b="1" dirty="0" err="1">
                <a:latin typeface="Calibri" panose="020F0502020204030204" pitchFamily="34" charset="0"/>
              </a:rPr>
              <a:t>citopatológico</a:t>
            </a:r>
            <a:r>
              <a:rPr lang="pt-BR" b="1" dirty="0">
                <a:latin typeface="Calibri" panose="020F0502020204030204" pitchFamily="34" charset="0"/>
              </a:rPr>
              <a:t> do colo do útero alterado que não retornaram à unidade de saúde.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398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1547"/>
            <a:ext cx="8229600" cy="306390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Objetivo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não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alcançado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Estimular</a:t>
            </a:r>
            <a:r>
              <a:rPr lang="en-US" sz="2800" dirty="0" smtClean="0">
                <a:latin typeface="Calibri" panose="020F0502020204030204" pitchFamily="34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</a:rPr>
              <a:t>comunidade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Importância</a:t>
            </a:r>
            <a:r>
              <a:rPr lang="en-US" sz="2800" dirty="0" smtClean="0">
                <a:latin typeface="Calibri" panose="020F0502020204030204" pitchFamily="34" charset="0"/>
              </a:rPr>
              <a:t> dos </a:t>
            </a:r>
            <a:r>
              <a:rPr lang="en-US" sz="2800" dirty="0" err="1" smtClean="0">
                <a:latin typeface="Calibri" panose="020F0502020204030204" pitchFamily="34" charset="0"/>
              </a:rPr>
              <a:t>resultados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seguimento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921146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57200" y="1116794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2. Melhorar </a:t>
            </a:r>
            <a:r>
              <a:rPr lang="pt-BR" sz="2000" dirty="0">
                <a:latin typeface="Calibri" panose="020F0502020204030204" pitchFamily="34" charset="0"/>
              </a:rPr>
              <a:t>a adesão das mulheres à realização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mamografia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Buscar 100% das mulheres que tiveram exame alterado e que não retornaram a unidade de saúde.</a:t>
            </a: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516" y="3757961"/>
            <a:ext cx="7598675" cy="30249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457200" y="2967335"/>
            <a:ext cx="8004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que não retornaram a unidade de saúde e que foram buscadas pelo serviço para dar continuidade ao tratamento.                               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8639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2728"/>
            <a:ext cx="8229600" cy="228941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Ampliação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assistência</a:t>
            </a:r>
            <a:r>
              <a:rPr lang="en-US" sz="2800" dirty="0" smtClean="0">
                <a:latin typeface="Calibri" panose="020F0502020204030204" pitchFamily="34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</a:rPr>
              <a:t>saúde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mulher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Papel</a:t>
            </a:r>
            <a:r>
              <a:rPr lang="en-US" sz="2800" dirty="0" smtClean="0">
                <a:latin typeface="Calibri" panose="020F0502020204030204" pitchFamily="34" charset="0"/>
              </a:rPr>
              <a:t> das ACS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269478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7108" y="3533063"/>
            <a:ext cx="7219665" cy="30588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457200" y="1144090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2. Melhorar </a:t>
            </a:r>
            <a:r>
              <a:rPr lang="pt-BR" sz="2000" dirty="0">
                <a:latin typeface="Calibri" panose="020F0502020204030204" pitchFamily="34" charset="0"/>
              </a:rPr>
              <a:t>a adesão das mulheres à realização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mamografia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Buscar 100% das mulheres que tiveram exame alterado e que não retornaram a unidade de saúde.</a:t>
            </a:r>
          </a:p>
        </p:txBody>
      </p:sp>
      <p:sp>
        <p:nvSpPr>
          <p:cNvPr id="2" name="Retângulo 1"/>
          <p:cNvSpPr/>
          <p:nvPr/>
        </p:nvSpPr>
        <p:spPr>
          <a:xfrm>
            <a:off x="545909" y="3010299"/>
            <a:ext cx="7806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que tiveram exame de mamografia alterado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21843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err="1" smtClean="0">
                <a:latin typeface="Calibri" panose="020F0502020204030204" pitchFamily="34" charset="0"/>
              </a:rPr>
              <a:t>Projeto</a:t>
            </a:r>
            <a:r>
              <a:rPr lang="en-US" sz="3200" dirty="0" smtClean="0">
                <a:latin typeface="Calibri" panose="020F0502020204030204" pitchFamily="34" charset="0"/>
              </a:rPr>
              <a:t> de </a:t>
            </a:r>
            <a:r>
              <a:rPr lang="en-US" sz="3200" dirty="0" err="1" smtClean="0">
                <a:latin typeface="Calibri" panose="020F0502020204030204" pitchFamily="34" charset="0"/>
              </a:rPr>
              <a:t>intervenção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na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comunidade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200" dirty="0" err="1" smtClean="0">
                <a:latin typeface="Calibri" panose="020F0502020204030204" pitchFamily="34" charset="0"/>
              </a:rPr>
              <a:t>Aumentar</a:t>
            </a:r>
            <a:r>
              <a:rPr lang="en-US" sz="3200" dirty="0" smtClean="0">
                <a:latin typeface="Calibri" panose="020F0502020204030204" pitchFamily="34" charset="0"/>
              </a:rPr>
              <a:t> a </a:t>
            </a:r>
            <a:r>
              <a:rPr lang="en-US" sz="3200" dirty="0" err="1" smtClean="0">
                <a:latin typeface="Calibri" panose="020F0502020204030204" pitchFamily="34" charset="0"/>
              </a:rPr>
              <a:t>cobertura</a:t>
            </a:r>
            <a:r>
              <a:rPr lang="en-US" sz="3200" dirty="0" smtClean="0">
                <a:latin typeface="Calibri" panose="020F0502020204030204" pitchFamily="34" charset="0"/>
              </a:rPr>
              <a:t> de </a:t>
            </a:r>
            <a:r>
              <a:rPr lang="en-US" sz="3200" dirty="0" err="1" smtClean="0">
                <a:latin typeface="Calibri" panose="020F0502020204030204" pitchFamily="34" charset="0"/>
              </a:rPr>
              <a:t>atendimento</a:t>
            </a:r>
            <a:endParaRPr lang="en-US" sz="32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3200" dirty="0" err="1" smtClean="0">
                <a:latin typeface="Calibri" panose="020F0502020204030204" pitchFamily="34" charset="0"/>
              </a:rPr>
              <a:t>Rastreio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</a:rPr>
              <a:t>positivo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701695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57200" y="2735323"/>
            <a:ext cx="8263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que tiveram exame de mamografia alterado que não retornaram à unidade de </a:t>
            </a:r>
            <a:r>
              <a:rPr lang="pt-BR" b="1" dirty="0" smtClean="0">
                <a:latin typeface="Calibri" panose="020F0502020204030204" pitchFamily="34" charset="0"/>
              </a:rPr>
              <a:t>saúde.</a:t>
            </a:r>
            <a:endParaRPr lang="pt-BR" b="1" dirty="0">
              <a:latin typeface="Calibri" panose="020F0502020204030204" pitchFamily="34" charset="0"/>
            </a:endParaRP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9415" y="3575713"/>
            <a:ext cx="7134651" cy="30025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457200" y="1034906"/>
            <a:ext cx="82637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2. Melhorar </a:t>
            </a:r>
            <a:r>
              <a:rPr lang="pt-BR" sz="2000" dirty="0">
                <a:latin typeface="Calibri" panose="020F0502020204030204" pitchFamily="34" charset="0"/>
              </a:rPr>
              <a:t>a adesão das mulheres à realização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mamografia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Buscar 100% das mulheres que tiveram exame alterado e que não retornaram a unidade de saúde.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6217" y="310488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5519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688606"/>
            <a:ext cx="8686801" cy="365191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alibri" panose="020F0502020204030204" pitchFamily="34" charset="0"/>
              </a:rPr>
              <a:t>Aumento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cobertura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retorno</a:t>
            </a:r>
            <a:r>
              <a:rPr lang="en-US" sz="2800" dirty="0" smtClean="0">
                <a:latin typeface="Calibri" panose="020F0502020204030204" pitchFamily="34" charset="0"/>
              </a:rPr>
              <a:t> para </a:t>
            </a:r>
            <a:r>
              <a:rPr lang="en-US" sz="2800" dirty="0" err="1" smtClean="0">
                <a:latin typeface="Calibri" panose="020F0502020204030204" pitchFamily="34" charset="0"/>
              </a:rPr>
              <a:t>receber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resultados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err="1" smtClean="0">
                <a:latin typeface="Calibri" panose="020F0502020204030204" pitchFamily="34" charset="0"/>
              </a:rPr>
              <a:t>Mulheres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mais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velhas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mais</a:t>
            </a:r>
            <a:r>
              <a:rPr lang="en-US" sz="2800" dirty="0" smtClean="0">
                <a:latin typeface="Calibri" panose="020F0502020204030204" pitchFamily="34" charset="0"/>
              </a:rPr>
              <a:t> tempo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503083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57200" y="1034906"/>
            <a:ext cx="82637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2. Melhorar </a:t>
            </a:r>
            <a:r>
              <a:rPr lang="pt-BR" sz="2000" dirty="0">
                <a:latin typeface="Calibri" panose="020F0502020204030204" pitchFamily="34" charset="0"/>
              </a:rPr>
              <a:t>a adesão das mulheres à realização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mamografia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Buscar 100% das mulheres que tiveram </a:t>
            </a:r>
            <a:r>
              <a:rPr lang="pt-BR" sz="2000" dirty="0" smtClean="0">
                <a:latin typeface="Calibri" panose="020F0502020204030204" pitchFamily="34" charset="0"/>
              </a:rPr>
              <a:t>exame mamografia </a:t>
            </a:r>
            <a:r>
              <a:rPr lang="pt-BR" sz="2000" dirty="0">
                <a:latin typeface="Calibri" panose="020F0502020204030204" pitchFamily="34" charset="0"/>
              </a:rPr>
              <a:t>alterado e que não retornaram a unidade de saúde.</a:t>
            </a:r>
          </a:p>
        </p:txBody>
      </p:sp>
      <p:sp>
        <p:nvSpPr>
          <p:cNvPr id="6" name="Retângulo 5"/>
          <p:cNvSpPr/>
          <p:nvPr/>
        </p:nvSpPr>
        <p:spPr>
          <a:xfrm>
            <a:off x="559558" y="2967335"/>
            <a:ext cx="8161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que não retornaram a unidade de saúde e que foram buscadas pelo serviço para dar continuidade ao </a:t>
            </a:r>
            <a:r>
              <a:rPr lang="pt-BR" b="1" dirty="0" smtClean="0">
                <a:latin typeface="Calibri" panose="020F0502020204030204" pitchFamily="34" charset="0"/>
              </a:rPr>
              <a:t>tratamento.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07572" y="4167117"/>
            <a:ext cx="4060209" cy="138499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1</a:t>
            </a:r>
            <a:r>
              <a:rPr lang="pt-BR" sz="2800" dirty="0">
                <a:latin typeface="Calibri" panose="020F0502020204030204" pitchFamily="34" charset="0"/>
              </a:rPr>
              <a:t>º</a:t>
            </a:r>
            <a:r>
              <a:rPr lang="pt-BR" sz="2800" dirty="0" smtClean="0">
                <a:latin typeface="Calibri" panose="020F0502020204030204" pitchFamily="34" charset="0"/>
              </a:rPr>
              <a:t> mês: 02 pacientes</a:t>
            </a:r>
          </a:p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2º mês: 06 pacientes</a:t>
            </a:r>
          </a:p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3º mês: 09 pacientes</a:t>
            </a: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  <p:sp>
        <p:nvSpPr>
          <p:cNvPr id="2" name="Seta para a direita 1"/>
          <p:cNvSpPr/>
          <p:nvPr/>
        </p:nvSpPr>
        <p:spPr>
          <a:xfrm>
            <a:off x="5588758" y="4612942"/>
            <a:ext cx="423080" cy="40943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6032310" y="4558351"/>
            <a:ext cx="2129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Calibri" panose="020F0502020204030204" pitchFamily="34" charset="0"/>
              </a:rPr>
              <a:t>100%</a:t>
            </a:r>
            <a:endParaRPr lang="pt-B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789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4584"/>
            <a:ext cx="8229600" cy="425241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Importância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busca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ativa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História</a:t>
            </a:r>
            <a:r>
              <a:rPr lang="en-US" sz="2800" dirty="0" smtClean="0">
                <a:latin typeface="Calibri" panose="020F0502020204030204" pitchFamily="34" charset="0"/>
              </a:rPr>
              <a:t> natural do </a:t>
            </a:r>
            <a:r>
              <a:rPr lang="en-US" sz="2800" dirty="0" err="1" smtClean="0">
                <a:latin typeface="Calibri" panose="020F0502020204030204" pitchFamily="34" charset="0"/>
              </a:rPr>
              <a:t>câncer</a:t>
            </a:r>
            <a:r>
              <a:rPr lang="en-US" sz="2800" dirty="0" smtClean="0">
                <a:latin typeface="Calibri" panose="020F0502020204030204" pitchFamily="34" charset="0"/>
              </a:rPr>
              <a:t> de mama</a:t>
            </a: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Busca</a:t>
            </a:r>
            <a:r>
              <a:rPr lang="en-US" sz="2800" dirty="0" smtClean="0">
                <a:latin typeface="Calibri" panose="020F0502020204030204" pitchFamily="34" charset="0"/>
              </a:rPr>
              <a:t> das </a:t>
            </a:r>
            <a:r>
              <a:rPr lang="en-US" sz="2800" dirty="0" err="1" smtClean="0">
                <a:latin typeface="Calibri" panose="020F0502020204030204" pitchFamily="34" charset="0"/>
              </a:rPr>
              <a:t>pacientes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pelas</a:t>
            </a:r>
            <a:r>
              <a:rPr lang="en-US" sz="2800" dirty="0" smtClean="0">
                <a:latin typeface="Calibri" panose="020F0502020204030204" pitchFamily="34" charset="0"/>
              </a:rPr>
              <a:t> ACS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22100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008" y="101218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Calibri" panose="020F0502020204030204" pitchFamily="34" charset="0"/>
                <a:cs typeface="Arial"/>
              </a:rPr>
              <a:t>Esteio</a:t>
            </a:r>
            <a:r>
              <a:rPr lang="en-US" sz="3200" b="1" dirty="0" smtClean="0">
                <a:latin typeface="Calibri" panose="020F0502020204030204" pitchFamily="34" charset="0"/>
                <a:cs typeface="Arial"/>
              </a:rPr>
              <a:t>, RS</a:t>
            </a:r>
            <a:endParaRPr lang="en-US" sz="3200" b="1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9175"/>
            <a:ext cx="8229600" cy="3464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  <a:cs typeface="Arial"/>
              </a:rPr>
              <a:t>População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: 87.000 </a:t>
            </a:r>
            <a:r>
              <a:rPr lang="en-US" sz="2800" dirty="0" err="1" smtClean="0">
                <a:latin typeface="Calibri" panose="020F0502020204030204" pitchFamily="34" charset="0"/>
                <a:cs typeface="Arial"/>
              </a:rPr>
              <a:t>habitantes</a:t>
            </a:r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  <a:cs typeface="Arial"/>
              </a:rPr>
              <a:t>07 UBS            02 ESF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  <a:cs typeface="Arial"/>
              </a:rPr>
              <a:t>Não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Arial"/>
              </a:rPr>
              <a:t>há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 CEO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  <a:cs typeface="Arial"/>
              </a:rPr>
              <a:t>01 Hospital 100% SUS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  <a:cs typeface="Arial"/>
              </a:rPr>
              <a:t>Não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cs typeface="Arial"/>
              </a:rPr>
              <a:t>há</a:t>
            </a:r>
            <a:r>
              <a:rPr lang="en-US" sz="2800" dirty="0" smtClean="0">
                <a:latin typeface="Calibri" panose="020F0502020204030204" pitchFamily="34" charset="0"/>
                <a:cs typeface="Arial"/>
              </a:rPr>
              <a:t> UPA</a:t>
            </a:r>
            <a:endParaRPr lang="en-US" sz="2800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514064" y="1677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latin typeface="Calibri" panose="020F0502020204030204" pitchFamily="34" charset="0"/>
              </a:rPr>
              <a:t>Introdução</a:t>
            </a:r>
            <a:endParaRPr lang="pt-BR" sz="3600" b="1" dirty="0">
              <a:latin typeface="Calibri" panose="020F0502020204030204" pitchFamily="34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2310607" y="3191870"/>
            <a:ext cx="382137" cy="2423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atin typeface="Calibri" panose="020F050202020403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0615" y="3191870"/>
            <a:ext cx="3823790" cy="3305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8237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57200" y="1034906"/>
            <a:ext cx="82637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3. </a:t>
            </a:r>
            <a:r>
              <a:rPr lang="pt-BR" sz="2000" dirty="0">
                <a:latin typeface="Calibri" panose="020F0502020204030204" pitchFamily="34" charset="0"/>
              </a:rPr>
              <a:t>Melhorar a qualidade do atendimento das mulheres que realizam detecção precoce de câncer de colo de </a:t>
            </a:r>
            <a:r>
              <a:rPr lang="pt-BR" sz="2000" dirty="0" err="1">
                <a:latin typeface="Calibri" panose="020F0502020204030204" pitchFamily="34" charset="0"/>
              </a:rPr>
              <a:t>utero</a:t>
            </a:r>
            <a:r>
              <a:rPr lang="pt-BR" sz="2000" dirty="0">
                <a:latin typeface="Calibri" panose="020F0502020204030204" pitchFamily="34" charset="0"/>
              </a:rPr>
              <a:t> e de mama na unidade de saúde. 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Obter 80% de coleta de amostras satisfatórias dos exames </a:t>
            </a:r>
            <a:r>
              <a:rPr lang="pt-BR" sz="2000" dirty="0" err="1">
                <a:latin typeface="Calibri" panose="020F0502020204030204" pitchFamily="34" charset="0"/>
              </a:rPr>
              <a:t>citopatológicos</a:t>
            </a:r>
            <a:r>
              <a:rPr lang="pt-BR" sz="2000" dirty="0">
                <a:latin typeface="Calibri" panose="020F0502020204030204" pitchFamily="34" charset="0"/>
              </a:rPr>
              <a:t> de colo uterino.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457200" y="2967335"/>
            <a:ext cx="8263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Calibri" panose="020F0502020204030204" pitchFamily="34" charset="0"/>
              </a:rPr>
              <a:t>Proporção de mulheres com amostras satisfatórias do exame </a:t>
            </a:r>
            <a:r>
              <a:rPr lang="pt-BR" b="1" dirty="0" err="1">
                <a:latin typeface="Calibri" panose="020F0502020204030204" pitchFamily="34" charset="0"/>
              </a:rPr>
              <a:t>citopatológico</a:t>
            </a:r>
            <a:r>
              <a:rPr lang="pt-BR" b="1" dirty="0">
                <a:latin typeface="Calibri" panose="020F0502020204030204" pitchFamily="34" charset="0"/>
              </a:rPr>
              <a:t> do colo do útero realizados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907572" y="4358189"/>
            <a:ext cx="4060209" cy="138499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1</a:t>
            </a:r>
            <a:r>
              <a:rPr lang="pt-BR" sz="2800" dirty="0">
                <a:latin typeface="Calibri" panose="020F0502020204030204" pitchFamily="34" charset="0"/>
              </a:rPr>
              <a:t>º</a:t>
            </a:r>
            <a:r>
              <a:rPr lang="pt-BR" sz="2800" dirty="0" smtClean="0">
                <a:latin typeface="Calibri" panose="020F0502020204030204" pitchFamily="34" charset="0"/>
              </a:rPr>
              <a:t> mês: 45 pacientes</a:t>
            </a:r>
          </a:p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2º mês: 125 pacientes</a:t>
            </a:r>
          </a:p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3º mês: 186 pacientes</a:t>
            </a: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5588758" y="4804014"/>
            <a:ext cx="423080" cy="40943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032310" y="4749423"/>
            <a:ext cx="2129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Calibri" panose="020F0502020204030204" pitchFamily="34" charset="0"/>
              </a:rPr>
              <a:t>100%</a:t>
            </a:r>
            <a:endParaRPr lang="pt-B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890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Orientações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sobre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coleta</a:t>
            </a:r>
            <a:r>
              <a:rPr lang="en-US" sz="2800" dirty="0" smtClean="0">
                <a:latin typeface="Calibri" panose="020F0502020204030204" pitchFamily="34" charset="0"/>
              </a:rPr>
              <a:t> de CP</a:t>
            </a: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Treinamento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Armazenamento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Efetividade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amostra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8942922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2293" y="3533844"/>
            <a:ext cx="6926238" cy="32559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457200" y="2825134"/>
            <a:ext cx="81272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com registro adequado do exame </a:t>
            </a:r>
            <a:r>
              <a:rPr lang="pt-BR" b="1" dirty="0" err="1">
                <a:latin typeface="Calibri" panose="020F0502020204030204" pitchFamily="34" charset="0"/>
              </a:rPr>
              <a:t>citopatológico</a:t>
            </a:r>
            <a:r>
              <a:rPr lang="pt-BR" b="1" dirty="0">
                <a:latin typeface="Calibri" panose="020F0502020204030204" pitchFamily="34" charset="0"/>
              </a:rPr>
              <a:t> de colo de </a:t>
            </a:r>
            <a:r>
              <a:rPr lang="pt-BR" b="1" dirty="0" smtClean="0">
                <a:latin typeface="Calibri" panose="020F0502020204030204" pitchFamily="34" charset="0"/>
              </a:rPr>
              <a:t>útero.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7200" y="1089498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libri" panose="020F0502020204030204" pitchFamily="34" charset="0"/>
              </a:rPr>
              <a:t>4</a:t>
            </a:r>
            <a:r>
              <a:rPr lang="pt-BR" sz="2000" dirty="0" smtClean="0">
                <a:latin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</a:rPr>
              <a:t>Melhorar registros das </a:t>
            </a:r>
            <a:r>
              <a:rPr lang="pt-BR" sz="2000" dirty="0" smtClean="0">
                <a:latin typeface="Calibri" panose="020F0502020204030204" pitchFamily="34" charset="0"/>
              </a:rPr>
              <a:t>informações</a:t>
            </a:r>
          </a:p>
          <a:p>
            <a:pPr algn="just"/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Manter registro da coleta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realização da mamografia em registro específico em 100% das mulheres cadastradas nos programas da unidade de saúde.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9927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0118"/>
            <a:ext cx="8229600" cy="415688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Registro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adequado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nas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fichas-espelhos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Resultados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não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adequado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Volume de </a:t>
            </a:r>
            <a:r>
              <a:rPr lang="en-US" sz="2800" dirty="0" err="1" smtClean="0">
                <a:latin typeface="Calibri" panose="020F0502020204030204" pitchFamily="34" charset="0"/>
              </a:rPr>
              <a:t>exames</a:t>
            </a:r>
            <a:r>
              <a:rPr lang="en-US" sz="2800" dirty="0" smtClean="0">
                <a:latin typeface="Calibri" panose="020F0502020204030204" pitchFamily="34" charset="0"/>
              </a:rPr>
              <a:t> no </a:t>
            </a:r>
            <a:r>
              <a:rPr lang="en-US" sz="2800" dirty="0" err="1" smtClean="0">
                <a:latin typeface="Calibri" panose="020F0502020204030204" pitchFamily="34" charset="0"/>
              </a:rPr>
              <a:t>Outubro</a:t>
            </a:r>
            <a:r>
              <a:rPr lang="en-US" sz="2800" dirty="0" smtClean="0">
                <a:latin typeface="Calibri" panose="020F0502020204030204" pitchFamily="34" charset="0"/>
              </a:rPr>
              <a:t> Rosa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27114014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57200" y="1162529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libri" panose="020F0502020204030204" pitchFamily="34" charset="0"/>
              </a:rPr>
              <a:t>4</a:t>
            </a:r>
            <a:r>
              <a:rPr lang="pt-BR" sz="2000" dirty="0" smtClean="0">
                <a:latin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</a:rPr>
              <a:t>Melhorar registros das informações</a:t>
            </a:r>
          </a:p>
          <a:p>
            <a:pPr algn="just"/>
            <a:r>
              <a:rPr lang="pt-BR" sz="2000" dirty="0">
                <a:latin typeface="Calibri" panose="020F0502020204030204" pitchFamily="34" charset="0"/>
              </a:rPr>
              <a:t> </a:t>
            </a:r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Manter registro da coleta de exame </a:t>
            </a:r>
            <a:r>
              <a:rPr lang="pt-BR" sz="2000" dirty="0" err="1">
                <a:latin typeface="Calibri" panose="020F0502020204030204" pitchFamily="34" charset="0"/>
              </a:rPr>
              <a:t>citopatológico</a:t>
            </a:r>
            <a:r>
              <a:rPr lang="pt-BR" sz="2000" dirty="0">
                <a:latin typeface="Calibri" panose="020F0502020204030204" pitchFamily="34" charset="0"/>
              </a:rPr>
              <a:t> de colo uterino e realização da mamografia em registro específico em 100% das mulheres cadastradas nos programas da unidade de saúde.</a:t>
            </a:r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109" y="3801257"/>
            <a:ext cx="7462198" cy="28861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532262" y="3078539"/>
            <a:ext cx="78065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com registro adequado do exame de mamas e </a:t>
            </a:r>
            <a:r>
              <a:rPr lang="pt-BR" b="1" dirty="0" smtClean="0">
                <a:latin typeface="Calibri" panose="020F0502020204030204" pitchFamily="34" charset="0"/>
              </a:rPr>
              <a:t>mamografia</a:t>
            </a:r>
            <a:r>
              <a:rPr lang="pt-BR" b="1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11581488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3642"/>
            <a:ext cx="8229600" cy="42933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Registro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adequado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atualizado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Resultado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não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esperado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Demanda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aumentada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Outubro</a:t>
            </a:r>
            <a:r>
              <a:rPr lang="en-US" sz="2800" dirty="0" smtClean="0">
                <a:latin typeface="Calibri" panose="020F0502020204030204" pitchFamily="34" charset="0"/>
              </a:rPr>
              <a:t> Rosa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26740420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57200" y="1321514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libri" panose="020F0502020204030204" pitchFamily="34" charset="0"/>
              </a:rPr>
              <a:t>5</a:t>
            </a:r>
            <a:r>
              <a:rPr lang="pt-BR" sz="2000" dirty="0" smtClean="0">
                <a:latin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</a:rPr>
              <a:t>Mapear as mulheres de risco para câncer de colo de útero e de </a:t>
            </a:r>
            <a:r>
              <a:rPr lang="pt-BR" sz="2000" dirty="0" smtClean="0">
                <a:latin typeface="Calibri" panose="020F0502020204030204" pitchFamily="34" charset="0"/>
              </a:rPr>
              <a:t>mama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dirty="0">
                <a:latin typeface="Calibri" panose="020F0502020204030204" pitchFamily="34" charset="0"/>
              </a:rPr>
              <a:t> </a:t>
            </a:r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Realizar avaliação de risco (ou pesquisar sinais de alerta para identificação de câncer de colo de útero e de mama) em 100% das mulheres nas faixas etárias-alvo.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457200" y="3199346"/>
            <a:ext cx="79157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>
                <a:latin typeface="Calibri" panose="020F0502020204030204" pitchFamily="34" charset="0"/>
              </a:rPr>
              <a:t>Proporção de mulheres entre 25 e 64 anos com pesquisa de sinais de alerta para câncer de colo de </a:t>
            </a:r>
            <a:r>
              <a:rPr lang="pt-BR" b="1" dirty="0" smtClean="0">
                <a:latin typeface="Calibri" panose="020F0502020204030204" pitchFamily="34" charset="0"/>
              </a:rPr>
              <a:t>útero.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907572" y="4494669"/>
            <a:ext cx="4060209" cy="1384995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1</a:t>
            </a:r>
            <a:r>
              <a:rPr lang="pt-BR" sz="2800" dirty="0">
                <a:latin typeface="Calibri" panose="020F0502020204030204" pitchFamily="34" charset="0"/>
              </a:rPr>
              <a:t>º</a:t>
            </a:r>
            <a:r>
              <a:rPr lang="pt-BR" sz="2800" dirty="0" smtClean="0">
                <a:latin typeface="Calibri" panose="020F0502020204030204" pitchFamily="34" charset="0"/>
              </a:rPr>
              <a:t> mês: 53 pacientes</a:t>
            </a:r>
          </a:p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2º mês: 132 pacientes</a:t>
            </a:r>
          </a:p>
          <a:p>
            <a:pPr algn="ctr"/>
            <a:r>
              <a:rPr lang="pt-BR" sz="2800" dirty="0" smtClean="0">
                <a:latin typeface="Calibri" panose="020F0502020204030204" pitchFamily="34" charset="0"/>
              </a:rPr>
              <a:t>3º mês: 217 pacientes</a:t>
            </a: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5588758" y="4940494"/>
            <a:ext cx="423080" cy="40943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032310" y="4885903"/>
            <a:ext cx="21290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Calibri" panose="020F0502020204030204" pitchFamily="34" charset="0"/>
              </a:rPr>
              <a:t>100%</a:t>
            </a:r>
            <a:endParaRPr lang="pt-BR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993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1754"/>
            <a:ext cx="8229600" cy="437524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Foco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Intervenção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é</a:t>
            </a:r>
            <a:r>
              <a:rPr lang="en-US" sz="2800" dirty="0" smtClean="0">
                <a:latin typeface="Calibri" panose="020F0502020204030204" pitchFamily="34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</a:rPr>
              <a:t>prevenção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Sinais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alerta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Rotina</a:t>
            </a:r>
            <a:r>
              <a:rPr lang="en-US" sz="2800" dirty="0" smtClean="0">
                <a:latin typeface="Calibri" panose="020F0502020204030204" pitchFamily="34" charset="0"/>
              </a:rPr>
              <a:t> no </a:t>
            </a:r>
            <a:r>
              <a:rPr lang="en-US" sz="2800" dirty="0" err="1" smtClean="0">
                <a:latin typeface="Calibri" panose="020F0502020204030204" pitchFamily="34" charset="0"/>
              </a:rPr>
              <a:t>serviço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atendimento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à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mulher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6434412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9903" y="2914763"/>
            <a:ext cx="84334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>
                <a:latin typeface="Calibri" panose="020F0502020204030204" pitchFamily="34" charset="0"/>
              </a:rPr>
              <a:t>Proporção de mulheres entre 50 e 69 anos com avaliação de risco para câncer de </a:t>
            </a:r>
            <a:r>
              <a:rPr lang="pt-BR" b="1" dirty="0" smtClean="0">
                <a:latin typeface="Calibri" panose="020F0502020204030204" pitchFamily="34" charset="0"/>
              </a:rPr>
              <a:t>mama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16256" y="1212330"/>
            <a:ext cx="812724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Calibri" panose="020F0502020204030204" pitchFamily="34" charset="0"/>
              </a:rPr>
              <a:t>5</a:t>
            </a:r>
            <a:r>
              <a:rPr lang="pt-BR" sz="2000" dirty="0" smtClean="0">
                <a:latin typeface="Calibri" panose="020F0502020204030204" pitchFamily="34" charset="0"/>
              </a:rPr>
              <a:t>. </a:t>
            </a:r>
            <a:r>
              <a:rPr lang="pt-BR" sz="2000" dirty="0">
                <a:latin typeface="Calibri" panose="020F0502020204030204" pitchFamily="34" charset="0"/>
              </a:rPr>
              <a:t>Mapear as mulheres de risco para câncer de colo de útero e de </a:t>
            </a:r>
            <a:r>
              <a:rPr lang="pt-BR" sz="2000" dirty="0" smtClean="0">
                <a:latin typeface="Calibri" panose="020F0502020204030204" pitchFamily="34" charset="0"/>
              </a:rPr>
              <a:t>mama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dirty="0">
                <a:latin typeface="Calibri" panose="020F0502020204030204" pitchFamily="34" charset="0"/>
              </a:rPr>
              <a:t> </a:t>
            </a:r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Realizar avaliação de risco (ou pesquisar sinais de alerta para identificação de câncer de colo de útero e de mama) em 100% das mulheres nas faixas etárias-alvo.</a:t>
            </a:r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776" y="3507473"/>
            <a:ext cx="7011812" cy="30434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003382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7414"/>
            <a:ext cx="8229600" cy="412958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Foco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intervenção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é</a:t>
            </a:r>
            <a:r>
              <a:rPr lang="en-US" sz="2800" dirty="0" smtClean="0">
                <a:latin typeface="Calibri" panose="020F0502020204030204" pitchFamily="34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</a:rPr>
              <a:t>prevenção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Sinais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alerta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risco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 err="1" smtClean="0">
                <a:latin typeface="Calibri" panose="020F0502020204030204" pitchFamily="34" charset="0"/>
              </a:rPr>
              <a:t>Rotina</a:t>
            </a:r>
            <a:r>
              <a:rPr lang="en-US" sz="2800" dirty="0" smtClean="0">
                <a:latin typeface="Calibri" panose="020F0502020204030204" pitchFamily="34" charset="0"/>
              </a:rPr>
              <a:t> no </a:t>
            </a:r>
            <a:r>
              <a:rPr lang="en-US" sz="2800" dirty="0" err="1" smtClean="0">
                <a:latin typeface="Calibri" panose="020F0502020204030204" pitchFamily="34" charset="0"/>
              </a:rPr>
              <a:t>serviço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atendimento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à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mulher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xmlns="" val="340606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06622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latin typeface="Calibri" panose="020F0502020204030204" pitchFamily="34" charset="0"/>
              </a:rPr>
              <a:t>Estratégia Saúde da Família CAIC</a:t>
            </a:r>
            <a:endParaRPr lang="pt-BR" sz="32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5432"/>
            <a:ext cx="8229600" cy="426832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02 </a:t>
            </a:r>
            <a:r>
              <a:rPr lang="en-US" sz="2800" dirty="0" err="1" smtClean="0">
                <a:latin typeface="Calibri" panose="020F0502020204030204" pitchFamily="34" charset="0"/>
              </a:rPr>
              <a:t>equipes</a:t>
            </a:r>
            <a:r>
              <a:rPr lang="en-US" sz="2800" dirty="0" smtClean="0">
                <a:latin typeface="Calibri" panose="020F0502020204030204" pitchFamily="34" charset="0"/>
              </a:rPr>
              <a:t> de ESF (</a:t>
            </a:r>
            <a:r>
              <a:rPr lang="en-US" sz="2800" dirty="0">
                <a:latin typeface="Calibri" panose="020F0502020204030204" pitchFamily="34" charset="0"/>
              </a:rPr>
              <a:t>8.460 </a:t>
            </a:r>
            <a:r>
              <a:rPr lang="en-US" sz="2800" dirty="0" err="1">
                <a:latin typeface="Calibri" panose="020F0502020204030204" pitchFamily="34" charset="0"/>
              </a:rPr>
              <a:t>habitantes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 err="1" smtClean="0">
                <a:latin typeface="Calibri" panose="020F0502020204030204" pitchFamily="34" charset="0"/>
              </a:rPr>
              <a:t>Equipe</a:t>
            </a:r>
            <a:r>
              <a:rPr lang="en-US" sz="2800" b="1" dirty="0" smtClean="0">
                <a:latin typeface="Calibri" panose="020F0502020204030204" pitchFamily="34" charset="0"/>
              </a:rPr>
              <a:t> 2 - ESF </a:t>
            </a:r>
            <a:r>
              <a:rPr lang="en-US" sz="2800" b="1" dirty="0" err="1" smtClean="0">
                <a:latin typeface="Calibri" panose="020F0502020204030204" pitchFamily="34" charset="0"/>
              </a:rPr>
              <a:t>Barreira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01 </a:t>
            </a:r>
            <a:r>
              <a:rPr lang="en-US" sz="2800" dirty="0" err="1" smtClean="0">
                <a:latin typeface="Calibri" panose="020F0502020204030204" pitchFamily="34" charset="0"/>
              </a:rPr>
              <a:t>médico</a:t>
            </a:r>
            <a:endParaRPr lang="en-US" sz="2800" dirty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01 </a:t>
            </a:r>
            <a:r>
              <a:rPr lang="en-US" sz="2800" dirty="0" err="1" smtClean="0">
                <a:latin typeface="Calibri" panose="020F0502020204030204" pitchFamily="34" charset="0"/>
              </a:rPr>
              <a:t>enfermeira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01 </a:t>
            </a:r>
            <a:r>
              <a:rPr lang="en-US" sz="2800" dirty="0" err="1" smtClean="0">
                <a:latin typeface="Calibri" panose="020F0502020204030204" pitchFamily="34" charset="0"/>
              </a:rPr>
              <a:t>técnica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enfermagem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05 ACS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01 </a:t>
            </a:r>
            <a:r>
              <a:rPr lang="en-US" sz="2800" dirty="0" err="1" smtClean="0">
                <a:latin typeface="Calibri" panose="020F0502020204030204" pitchFamily="34" charset="0"/>
              </a:rPr>
              <a:t>dentista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NASF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514064" y="1677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latin typeface="Calibri" panose="020F0502020204030204" pitchFamily="34" charset="0"/>
              </a:rPr>
              <a:t>Introdução</a:t>
            </a:r>
            <a:endParaRPr lang="pt-BR" sz="3600" b="1" dirty="0">
              <a:latin typeface="Calibri" panose="020F0502020204030204" pitchFamily="34" charset="0"/>
            </a:endParaRPr>
          </a:p>
        </p:txBody>
      </p:sp>
      <p:sp>
        <p:nvSpPr>
          <p:cNvPr id="2" name="Seta em curva para a direita 1"/>
          <p:cNvSpPr/>
          <p:nvPr/>
        </p:nvSpPr>
        <p:spPr>
          <a:xfrm rot="20199657">
            <a:off x="2304695" y="2874407"/>
            <a:ext cx="545911" cy="5792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2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16256" y="1212330"/>
            <a:ext cx="81272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anose="020F0502020204030204" pitchFamily="34" charset="0"/>
              </a:rPr>
              <a:t>6. </a:t>
            </a:r>
            <a:r>
              <a:rPr lang="pt-BR" sz="2000" dirty="0">
                <a:latin typeface="Calibri" panose="020F0502020204030204" pitchFamily="34" charset="0"/>
              </a:rPr>
              <a:t>Promover a saúde das mulheres que realizam detecção precoce de câncer de colo de útero e de mama na unidade de saúde</a:t>
            </a:r>
          </a:p>
          <a:p>
            <a:pPr algn="just"/>
            <a:r>
              <a:rPr lang="pt-BR" sz="2000" dirty="0">
                <a:latin typeface="Calibri" panose="020F0502020204030204" pitchFamily="34" charset="0"/>
              </a:rPr>
              <a:t> </a:t>
            </a:r>
            <a:r>
              <a:rPr lang="pt-BR" sz="2000" b="1" dirty="0">
                <a:latin typeface="Calibri" panose="020F0502020204030204" pitchFamily="34" charset="0"/>
              </a:rPr>
              <a:t> </a:t>
            </a:r>
            <a:endParaRPr lang="pt-BR" sz="2000" dirty="0">
              <a:latin typeface="Calibri" panose="020F0502020204030204" pitchFamily="34" charset="0"/>
            </a:endParaRPr>
          </a:p>
          <a:p>
            <a:pPr algn="just"/>
            <a:r>
              <a:rPr lang="pt-BR" sz="2000" u="sng" dirty="0">
                <a:latin typeface="Calibri" panose="020F0502020204030204" pitchFamily="34" charset="0"/>
              </a:rPr>
              <a:t>Meta:</a:t>
            </a:r>
            <a:r>
              <a:rPr lang="pt-BR" sz="2000" dirty="0">
                <a:latin typeface="Calibri" panose="020F0502020204030204" pitchFamily="34" charset="0"/>
              </a:rPr>
              <a:t> Orientar 100% das mulheres cadastradas sobre doenças sexualmente transmissíveis (DST) e fatores de risco para câncer de colo de útero e de mama.</a:t>
            </a:r>
          </a:p>
        </p:txBody>
      </p:sp>
      <p:sp>
        <p:nvSpPr>
          <p:cNvPr id="7" name="Retângulo 6"/>
          <p:cNvSpPr/>
          <p:nvPr/>
        </p:nvSpPr>
        <p:spPr>
          <a:xfrm>
            <a:off x="423079" y="3212999"/>
            <a:ext cx="81204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b="1" dirty="0">
                <a:latin typeface="Calibri" panose="020F0502020204030204" pitchFamily="34" charset="0"/>
              </a:rPr>
              <a:t>Proporção de mulheres orientadas sobre DST e fatores de risco para câncer de colo de útero e </a:t>
            </a:r>
            <a:r>
              <a:rPr lang="pt-BR" b="1" dirty="0" smtClean="0">
                <a:latin typeface="Calibri" panose="020F0502020204030204" pitchFamily="34" charset="0"/>
              </a:rPr>
              <a:t>mama</a:t>
            </a:r>
            <a:endParaRPr lang="pt-BR" b="1" dirty="0">
              <a:latin typeface="Calibri" panose="020F050202020403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24457" y="4571626"/>
            <a:ext cx="831011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Orientação sobre </a:t>
            </a:r>
            <a:r>
              <a:rPr lang="pt-BR" sz="2300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DSTs</a:t>
            </a:r>
            <a:r>
              <a:rPr lang="pt-BR" sz="23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e fatores de risco para câncer </a:t>
            </a:r>
            <a:r>
              <a:rPr lang="en-US" sz="23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–</a:t>
            </a:r>
            <a:r>
              <a:rPr lang="pt-BR" sz="23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100% efetivo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Resultados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37224" y="5817493"/>
            <a:ext cx="7361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>
                <a:latin typeface="Calibri" panose="020F0502020204030204" pitchFamily="34" charset="0"/>
              </a:rPr>
              <a:t>Reforço sobre </a:t>
            </a:r>
            <a:r>
              <a:rPr lang="pt-BR" sz="2400" dirty="0" err="1">
                <a:latin typeface="Calibri" panose="020F0502020204030204" pitchFamily="34" charset="0"/>
              </a:rPr>
              <a:t>DSTs</a:t>
            </a:r>
            <a:r>
              <a:rPr lang="pt-BR" sz="2400" dirty="0">
                <a:latin typeface="Calibri" panose="020F0502020204030204" pitchFamily="34" charset="0"/>
              </a:rPr>
              <a:t> e fatores de risco em todas consultas</a:t>
            </a:r>
          </a:p>
        </p:txBody>
      </p:sp>
    </p:spTree>
    <p:extLst>
      <p:ext uri="{BB962C8B-B14F-4D97-AF65-F5344CB8AC3E}">
        <p14:creationId xmlns:p14="http://schemas.microsoft.com/office/powerpoint/2010/main" xmlns="" val="2334717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1" y="2374711"/>
            <a:ext cx="8433417" cy="4143233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Importância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internveção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para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equipe</a:t>
            </a:r>
            <a:r>
              <a:rPr lang="en-US" sz="2800" dirty="0" smtClean="0">
                <a:latin typeface="Calibri" panose="020F0502020204030204" pitchFamily="34" charset="0"/>
              </a:rPr>
              <a:t>, </a:t>
            </a:r>
            <a:r>
              <a:rPr lang="en-US" sz="2800" dirty="0" err="1" smtClean="0">
                <a:latin typeface="Calibri" panose="020F0502020204030204" pitchFamily="34" charset="0"/>
              </a:rPr>
              <a:t>serviço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comunidade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Reestruturação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ação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programática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Incorporação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intervenção</a:t>
            </a:r>
            <a:r>
              <a:rPr lang="en-US" sz="2800" dirty="0" smtClean="0">
                <a:latin typeface="Calibri" panose="020F0502020204030204" pitchFamily="34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</a:rPr>
              <a:t>rotina</a:t>
            </a:r>
            <a:r>
              <a:rPr lang="en-US" sz="2800" dirty="0" smtClean="0">
                <a:latin typeface="Calibri" panose="020F0502020204030204" pitchFamily="34" charset="0"/>
              </a:rPr>
              <a:t> de ESF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56217" y="351432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3200" b="1" dirty="0" smtClean="0">
                <a:latin typeface="Calibri" panose="020F0502020204030204" pitchFamily="34" charset="0"/>
              </a:rPr>
              <a:t>Discussão</a:t>
            </a:r>
          </a:p>
        </p:txBody>
      </p:sp>
    </p:spTree>
    <p:extLst>
      <p:ext uri="{BB962C8B-B14F-4D97-AF65-F5344CB8AC3E}">
        <p14:creationId xmlns:p14="http://schemas.microsoft.com/office/powerpoint/2010/main" xmlns="" val="20337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Reflexão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Crítica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do 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Processo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de 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T</a:t>
            </a:r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rabalho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286"/>
            <a:ext cx="8229600" cy="4613810"/>
          </a:xfrm>
        </p:spPr>
        <p:txBody>
          <a:bodyPr>
            <a:normAutofit/>
          </a:bodyPr>
          <a:lstStyle/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Especialização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em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Saúde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Família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Organização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Equipe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Prontuários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Análise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Situacional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Desenvolvimento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implantação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Intervenção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junto</a:t>
            </a:r>
            <a:r>
              <a:rPr lang="en-US" sz="2800" dirty="0" smtClean="0">
                <a:latin typeface="Calibri" panose="020F0502020204030204" pitchFamily="34" charset="0"/>
              </a:rPr>
              <a:t> da </a:t>
            </a:r>
            <a:r>
              <a:rPr lang="en-US" sz="2800" dirty="0" err="1" smtClean="0">
                <a:latin typeface="Calibri" panose="020F0502020204030204" pitchFamily="34" charset="0"/>
              </a:rPr>
              <a:t>Equipe</a:t>
            </a:r>
            <a:r>
              <a:rPr lang="en-US" sz="2800" dirty="0" smtClean="0">
                <a:latin typeface="Calibri" panose="020F0502020204030204" pitchFamily="34" charset="0"/>
              </a:rPr>
              <a:t> e </a:t>
            </a:r>
            <a:r>
              <a:rPr lang="en-US" sz="2800" dirty="0" err="1" smtClean="0">
                <a:latin typeface="Calibri" panose="020F0502020204030204" pitchFamily="34" charset="0"/>
              </a:rPr>
              <a:t>gestores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</a:rPr>
              <a:t>Didática</a:t>
            </a:r>
            <a:r>
              <a:rPr lang="en-US" sz="2800" dirty="0" smtClean="0">
                <a:latin typeface="Calibri" panose="020F0502020204030204" pitchFamily="34" charset="0"/>
              </a:rPr>
              <a:t> do </a:t>
            </a:r>
            <a:r>
              <a:rPr lang="en-US" sz="2800" dirty="0" err="1" smtClean="0">
                <a:latin typeface="Calibri" panose="020F0502020204030204" pitchFamily="34" charset="0"/>
              </a:rPr>
              <a:t>Curso</a:t>
            </a:r>
            <a:r>
              <a:rPr lang="en-US" sz="2800" dirty="0" smtClean="0">
                <a:latin typeface="Calibri" panose="020F0502020204030204" pitchFamily="34" charset="0"/>
              </a:rPr>
              <a:t> UNASUS - UFPEL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3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56" y="4370745"/>
            <a:ext cx="8229600" cy="69262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		OBRIGADO!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5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9" y="1269782"/>
            <a:ext cx="8366078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latin typeface="Calibri" panose="020F0502020204030204" pitchFamily="34" charset="0"/>
                <a:cs typeface="Arial"/>
              </a:rPr>
              <a:t>Análise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Arial"/>
              </a:rPr>
              <a:t>Situacional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Arial"/>
              </a:rPr>
              <a:t>Pré-Intervenção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/>
            </a:r>
            <a:br>
              <a:rPr lang="en-US" sz="2800" b="1" dirty="0" smtClean="0">
                <a:latin typeface="Calibri" panose="020F0502020204030204" pitchFamily="34" charset="0"/>
                <a:cs typeface="Arial"/>
              </a:rPr>
            </a:br>
            <a:r>
              <a:rPr lang="en-US" sz="2800" b="1" dirty="0" err="1" smtClean="0">
                <a:latin typeface="Calibri" panose="020F0502020204030204" pitchFamily="34" charset="0"/>
                <a:cs typeface="Arial"/>
              </a:rPr>
              <a:t>Câncer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 de </a:t>
            </a:r>
            <a:r>
              <a:rPr lang="en-US" sz="2800" b="1" dirty="0" err="1" smtClean="0">
                <a:latin typeface="Calibri" panose="020F0502020204030204" pitchFamily="34" charset="0"/>
                <a:cs typeface="Arial"/>
              </a:rPr>
              <a:t>colo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Arial"/>
              </a:rPr>
              <a:t>uterino</a:t>
            </a:r>
            <a:r>
              <a:rPr lang="en-US" sz="2800" b="1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800" b="1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64" y="2468403"/>
            <a:ext cx="8229600" cy="41848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Cobertura</a:t>
            </a:r>
            <a:r>
              <a:rPr lang="en-US" sz="2800" dirty="0" smtClean="0">
                <a:latin typeface="Calibri" panose="020F0502020204030204" pitchFamily="34" charset="0"/>
              </a:rPr>
              <a:t>: 54%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Exame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Preventivo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em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dia</a:t>
            </a:r>
            <a:r>
              <a:rPr lang="en-US" sz="2800" dirty="0" smtClean="0">
                <a:latin typeface="Calibri" panose="020F0502020204030204" pitchFamily="34" charset="0"/>
              </a:rPr>
              <a:t>: 55%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Avaliação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Risco</a:t>
            </a:r>
            <a:r>
              <a:rPr lang="en-US" sz="2800" dirty="0" smtClean="0">
                <a:latin typeface="Calibri" panose="020F0502020204030204" pitchFamily="34" charset="0"/>
              </a:rPr>
              <a:t>: 0%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Orientação</a:t>
            </a:r>
            <a:r>
              <a:rPr lang="en-US" sz="2800" dirty="0" smtClean="0">
                <a:latin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</a:rPr>
              <a:t>Prevenção</a:t>
            </a:r>
            <a:r>
              <a:rPr lang="en-US" sz="2800" dirty="0" smtClean="0">
                <a:latin typeface="Calibri" panose="020F0502020204030204" pitchFamily="34" charset="0"/>
              </a:rPr>
              <a:t>: 49%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err="1" smtClean="0">
                <a:latin typeface="Calibri" panose="020F0502020204030204" pitchFamily="34" charset="0"/>
              </a:rPr>
              <a:t>Orientação</a:t>
            </a:r>
            <a:r>
              <a:rPr lang="en-US" sz="2800" dirty="0" smtClean="0">
                <a:latin typeface="Calibri" panose="020F0502020204030204" pitchFamily="34" charset="0"/>
              </a:rPr>
              <a:t> DSTs: 49%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CP </a:t>
            </a:r>
            <a:r>
              <a:rPr lang="en-US" sz="2800" dirty="0" err="1" smtClean="0">
                <a:latin typeface="Calibri" panose="020F0502020204030204" pitchFamily="34" charset="0"/>
              </a:rPr>
              <a:t>satisfatório</a:t>
            </a:r>
            <a:r>
              <a:rPr lang="en-US" sz="2800" dirty="0" smtClean="0">
                <a:latin typeface="Calibri" panose="020F0502020204030204" pitchFamily="34" charset="0"/>
              </a:rPr>
              <a:t>: 39%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514064" y="1677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latin typeface="Calibri" panose="020F0502020204030204" pitchFamily="34" charset="0"/>
              </a:rPr>
              <a:t>Introdução</a:t>
            </a:r>
            <a:endParaRPr lang="pt-BR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41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516584"/>
            <a:ext cx="9017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>
                <a:latin typeface="Calibri" panose="020F0502020204030204" pitchFamily="34" charset="0"/>
              </a:rPr>
              <a:t>Análise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Situacional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Pré-Intervenção</a:t>
            </a: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err="1" smtClean="0">
                <a:latin typeface="Calibri" panose="020F0502020204030204" pitchFamily="34" charset="0"/>
              </a:rPr>
              <a:t>Câncer</a:t>
            </a:r>
            <a:r>
              <a:rPr lang="en-US" sz="2800" b="1" dirty="0" smtClean="0">
                <a:latin typeface="Calibri" panose="020F0502020204030204" pitchFamily="34" charset="0"/>
              </a:rPr>
              <a:t> de Mama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6699"/>
            <a:ext cx="8229600" cy="3113849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dirty="0" err="1" smtClean="0">
                <a:latin typeface="Calibri" panose="020F0502020204030204" pitchFamily="34" charset="0"/>
              </a:rPr>
              <a:t>Cobertura</a:t>
            </a:r>
            <a:r>
              <a:rPr lang="en-US" dirty="0" smtClean="0">
                <a:latin typeface="Calibri" panose="020F0502020204030204" pitchFamily="34" charset="0"/>
              </a:rPr>
              <a:t>: 47%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smtClean="0">
                <a:latin typeface="Calibri" panose="020F0502020204030204" pitchFamily="34" charset="0"/>
              </a:rPr>
              <a:t>MMG </a:t>
            </a:r>
            <a:r>
              <a:rPr lang="en-US" dirty="0" err="1" smtClean="0">
                <a:latin typeface="Calibri" panose="020F0502020204030204" pitchFamily="34" charset="0"/>
              </a:rPr>
              <a:t>em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</a:t>
            </a:r>
            <a:r>
              <a:rPr lang="en-US" dirty="0" err="1" smtClean="0">
                <a:latin typeface="Calibri" panose="020F0502020204030204" pitchFamily="34" charset="0"/>
              </a:rPr>
              <a:t>ia</a:t>
            </a:r>
            <a:r>
              <a:rPr lang="en-US" dirty="0" smtClean="0">
                <a:latin typeface="Calibri" panose="020F0502020204030204" pitchFamily="34" charset="0"/>
              </a:rPr>
              <a:t>: 58%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err="1" smtClean="0">
                <a:latin typeface="Calibri" panose="020F0502020204030204" pitchFamily="34" charset="0"/>
              </a:rPr>
              <a:t>Avaliação</a:t>
            </a:r>
            <a:r>
              <a:rPr lang="en-US" dirty="0" smtClean="0">
                <a:latin typeface="Calibri" panose="020F0502020204030204" pitchFamily="34" charset="0"/>
              </a:rPr>
              <a:t> de </a:t>
            </a:r>
            <a:r>
              <a:rPr lang="en-US" dirty="0" err="1" smtClean="0">
                <a:latin typeface="Calibri" panose="020F0502020204030204" pitchFamily="34" charset="0"/>
              </a:rPr>
              <a:t>Risco</a:t>
            </a:r>
            <a:r>
              <a:rPr lang="en-US" dirty="0" smtClean="0">
                <a:latin typeface="Calibri" panose="020F0502020204030204" pitchFamily="34" charset="0"/>
              </a:rPr>
              <a:t>: 0%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en-US" dirty="0" err="1" smtClean="0">
                <a:latin typeface="Calibri" panose="020F0502020204030204" pitchFamily="34" charset="0"/>
              </a:rPr>
              <a:t>Orientação</a:t>
            </a:r>
            <a:r>
              <a:rPr lang="en-US" dirty="0" smtClean="0">
                <a:latin typeface="Calibri" panose="020F0502020204030204" pitchFamily="34" charset="0"/>
              </a:rPr>
              <a:t> de </a:t>
            </a:r>
            <a:r>
              <a:rPr lang="en-US" dirty="0" err="1" smtClean="0">
                <a:latin typeface="Calibri" panose="020F0502020204030204" pitchFamily="34" charset="0"/>
              </a:rPr>
              <a:t>Prevenção</a:t>
            </a:r>
            <a:r>
              <a:rPr lang="en-US" dirty="0" smtClean="0">
                <a:latin typeface="Calibri" panose="020F0502020204030204" pitchFamily="34" charset="0"/>
              </a:rPr>
              <a:t>: 58%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514064" y="16772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latin typeface="Calibri" panose="020F0502020204030204" pitchFamily="34" charset="0"/>
              </a:rPr>
              <a:t>Introdução</a:t>
            </a:r>
            <a:endParaRPr lang="pt-BR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0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95" y="24561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Objetivo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Geral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4751"/>
            <a:ext cx="8229600" cy="107216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>
                <a:latin typeface="Calibri" panose="020F0502020204030204" pitchFamily="34" charset="0"/>
              </a:rPr>
              <a:t>Melhorar a detecção dos cânceres de colo do útero e de mama Unidade Básica de Saúde CAIC, Esteio, RS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  <a:endParaRPr lang="pt-B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05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44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Metodologia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Ações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Monitoramento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Avaliação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496" y="1426993"/>
            <a:ext cx="8229600" cy="674752"/>
          </a:xfrm>
        </p:spPr>
        <p:txBody>
          <a:bodyPr/>
          <a:lstStyle/>
          <a:p>
            <a:pPr marL="0" indent="0">
              <a:buNone/>
            </a:pPr>
            <a:r>
              <a:rPr lang="pt-BR" u="sng" dirty="0" smtClean="0">
                <a:latin typeface="Calibri" panose="020F0502020204030204" pitchFamily="34" charset="0"/>
              </a:rPr>
              <a:t>Monitorar</a:t>
            </a:r>
            <a:r>
              <a:rPr lang="pt-BR" u="sng" dirty="0" smtClean="0">
                <a:effectLst/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477672" y="2033506"/>
            <a:ext cx="82091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A </a:t>
            </a:r>
            <a:r>
              <a:rPr lang="pt-BR" sz="2000" dirty="0">
                <a:latin typeface="Calibri" panose="020F0502020204030204" pitchFamily="34" charset="0"/>
              </a:rPr>
              <a:t>cobertura de detecção precoce do câncer de colo uterino das mulheres </a:t>
            </a:r>
            <a:r>
              <a:rPr lang="pt-BR" sz="2000" dirty="0" smtClean="0">
                <a:latin typeface="Calibri" panose="020F0502020204030204" pitchFamily="34" charset="0"/>
              </a:rPr>
              <a:t>(25 </a:t>
            </a:r>
            <a:r>
              <a:rPr lang="pt-BR" sz="2000" dirty="0">
                <a:latin typeface="Calibri" panose="020F0502020204030204" pitchFamily="34" charset="0"/>
              </a:rPr>
              <a:t>e 64 anos </a:t>
            </a:r>
            <a:r>
              <a:rPr lang="pt-BR" sz="2000" dirty="0" smtClean="0">
                <a:latin typeface="Calibri" panose="020F0502020204030204" pitchFamily="34" charset="0"/>
              </a:rPr>
              <a:t>) periodicamente </a:t>
            </a:r>
            <a:endParaRPr lang="pt-BR" sz="2000" dirty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anose="020F0502020204030204" pitchFamily="34" charset="0"/>
              </a:rPr>
              <a:t>A</a:t>
            </a:r>
            <a:r>
              <a:rPr lang="pt-BR" sz="2000" dirty="0" smtClean="0">
                <a:latin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</a:rPr>
              <a:t>cobertura de detecção precoce do câncer de mama das mulheres </a:t>
            </a:r>
            <a:r>
              <a:rPr lang="pt-BR" sz="2000" dirty="0" smtClean="0">
                <a:latin typeface="Calibri" panose="020F0502020204030204" pitchFamily="34" charset="0"/>
              </a:rPr>
              <a:t>(50 </a:t>
            </a:r>
            <a:r>
              <a:rPr lang="pt-BR" sz="2000" dirty="0">
                <a:latin typeface="Calibri" panose="020F0502020204030204" pitchFamily="34" charset="0"/>
              </a:rPr>
              <a:t>e 69 </a:t>
            </a:r>
            <a:r>
              <a:rPr lang="pt-BR" sz="2000" dirty="0" smtClean="0">
                <a:latin typeface="Calibri" panose="020F0502020204030204" pitchFamily="34" charset="0"/>
              </a:rPr>
              <a:t>anos) periodicamente </a:t>
            </a:r>
            <a:endParaRPr lang="pt-BR" sz="2000" dirty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Os </a:t>
            </a:r>
            <a:r>
              <a:rPr lang="pt-BR" sz="2000" dirty="0">
                <a:latin typeface="Calibri" panose="020F0502020204030204" pitchFamily="34" charset="0"/>
              </a:rPr>
              <a:t>resultados de todos os exames para detecção câncer de colo de útero e de mama, bem como o cumprimento da periodicidade de realização dos exames prevista nos protocolos adotados pela unidade de saúde. </a:t>
            </a:r>
            <a:endParaRPr lang="pt-BR" sz="2000" dirty="0" smtClean="0">
              <a:latin typeface="Calibri" panose="020F050202020403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A adequabilidade </a:t>
            </a:r>
            <a:r>
              <a:rPr lang="pt-BR" sz="2000" dirty="0">
                <a:latin typeface="Calibri" panose="020F0502020204030204" pitchFamily="34" charset="0"/>
              </a:rPr>
              <a:t>das amostras dos exames coletados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Os </a:t>
            </a:r>
            <a:r>
              <a:rPr lang="pt-BR" sz="2000" dirty="0">
                <a:latin typeface="Calibri" panose="020F0502020204030204" pitchFamily="34" charset="0"/>
              </a:rPr>
              <a:t>registros de todas as mulheres acompanhadas na unidade de saúde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A realização </a:t>
            </a:r>
            <a:r>
              <a:rPr lang="pt-BR" sz="2000" dirty="0">
                <a:latin typeface="Calibri" panose="020F0502020204030204" pitchFamily="34" charset="0"/>
              </a:rPr>
              <a:t>de avaliação de risco em todas as mulheres acompanhadas na unidade de saúde</a:t>
            </a:r>
            <a:r>
              <a:rPr lang="pt-BR" sz="2000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Calibri" panose="020F0502020204030204" pitchFamily="34" charset="0"/>
              </a:rPr>
              <a:t>O número </a:t>
            </a:r>
            <a:r>
              <a:rPr lang="pt-BR" sz="2000" dirty="0">
                <a:latin typeface="Calibri" panose="020F0502020204030204" pitchFamily="34" charset="0"/>
              </a:rPr>
              <a:t>de mulheres que receberam orientações.</a:t>
            </a:r>
          </a:p>
        </p:txBody>
      </p:sp>
    </p:spTree>
    <p:extLst>
      <p:ext uri="{BB962C8B-B14F-4D97-AF65-F5344CB8AC3E}">
        <p14:creationId xmlns:p14="http://schemas.microsoft.com/office/powerpoint/2010/main" xmlns="" val="27005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8144" y="2063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etodologia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Ações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Organização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e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Gestão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do </a:t>
            </a:r>
            <a:r>
              <a:rPr lang="en-US" sz="24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Serviço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833" y="1211227"/>
            <a:ext cx="8229600" cy="5482997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Acolher </a:t>
            </a:r>
            <a:r>
              <a:rPr lang="pt-BR" sz="1700" dirty="0">
                <a:latin typeface="Calibri" panose="020F0502020204030204" pitchFamily="34" charset="0"/>
              </a:rPr>
              <a:t>todas as mulheres </a:t>
            </a:r>
            <a:r>
              <a:rPr lang="pt-BR" sz="1700" dirty="0" smtClean="0">
                <a:latin typeface="Calibri" panose="020F0502020204030204" pitchFamily="34" charset="0"/>
              </a:rPr>
              <a:t>(25 </a:t>
            </a:r>
            <a:r>
              <a:rPr lang="pt-BR" sz="1700" dirty="0">
                <a:latin typeface="Calibri" panose="020F0502020204030204" pitchFamily="34" charset="0"/>
              </a:rPr>
              <a:t>a 64 </a:t>
            </a:r>
            <a:r>
              <a:rPr lang="pt-BR" sz="1700" dirty="0" smtClean="0">
                <a:latin typeface="Calibri" panose="020F0502020204030204" pitchFamily="34" charset="0"/>
              </a:rPr>
              <a:t>anos) que </a:t>
            </a:r>
            <a:r>
              <a:rPr lang="pt-BR" sz="1700" dirty="0">
                <a:latin typeface="Calibri" panose="020F0502020204030204" pitchFamily="34" charset="0"/>
              </a:rPr>
              <a:t>demandem a realização de exame </a:t>
            </a:r>
            <a:r>
              <a:rPr lang="pt-BR" sz="1700" dirty="0" err="1">
                <a:latin typeface="Calibri" panose="020F0502020204030204" pitchFamily="34" charset="0"/>
              </a:rPr>
              <a:t>citopatológico</a:t>
            </a:r>
            <a:r>
              <a:rPr lang="pt-BR" sz="1700" dirty="0">
                <a:latin typeface="Calibri" panose="020F0502020204030204" pitchFamily="34" charset="0"/>
              </a:rPr>
              <a:t> de colo </a:t>
            </a:r>
            <a:r>
              <a:rPr lang="pt-BR" sz="1700" dirty="0" smtClean="0">
                <a:latin typeface="Calibri" panose="020F0502020204030204" pitchFamily="34" charset="0"/>
              </a:rPr>
              <a:t>uterino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Cadastrar </a:t>
            </a:r>
            <a:r>
              <a:rPr lang="pt-BR" sz="1700" dirty="0">
                <a:latin typeface="Calibri" panose="020F0502020204030204" pitchFamily="34" charset="0"/>
              </a:rPr>
              <a:t>todas as mulheres </a:t>
            </a:r>
            <a:r>
              <a:rPr lang="pt-BR" sz="1700" dirty="0" smtClean="0">
                <a:latin typeface="Calibri" panose="020F0502020204030204" pitchFamily="34" charset="0"/>
              </a:rPr>
              <a:t>(25 </a:t>
            </a:r>
            <a:r>
              <a:rPr lang="pt-BR" sz="1700" dirty="0">
                <a:latin typeface="Calibri" panose="020F0502020204030204" pitchFamily="34" charset="0"/>
              </a:rPr>
              <a:t>e </a:t>
            </a:r>
            <a:r>
              <a:rPr lang="pt-BR" sz="1700" dirty="0" smtClean="0">
                <a:latin typeface="Calibri" panose="020F0502020204030204" pitchFamily="34" charset="0"/>
              </a:rPr>
              <a:t>69 anos) da </a:t>
            </a:r>
            <a:r>
              <a:rPr lang="pt-BR" sz="1700" dirty="0">
                <a:latin typeface="Calibri" panose="020F0502020204030204" pitchFamily="34" charset="0"/>
              </a:rPr>
              <a:t>área de cobertura </a:t>
            </a:r>
            <a:endParaRPr lang="pt-BR" sz="17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Acolher </a:t>
            </a:r>
            <a:r>
              <a:rPr lang="pt-BR" sz="1700" dirty="0">
                <a:latin typeface="Calibri" panose="020F0502020204030204" pitchFamily="34" charset="0"/>
              </a:rPr>
              <a:t>todas as mulheres (</a:t>
            </a:r>
            <a:r>
              <a:rPr lang="pt-BR" sz="1700" dirty="0" smtClean="0">
                <a:latin typeface="Calibri" panose="020F0502020204030204" pitchFamily="34" charset="0"/>
              </a:rPr>
              <a:t>50 </a:t>
            </a:r>
            <a:r>
              <a:rPr lang="pt-BR" sz="1700" dirty="0">
                <a:latin typeface="Calibri" panose="020F0502020204030204" pitchFamily="34" charset="0"/>
              </a:rPr>
              <a:t>a 69 </a:t>
            </a:r>
            <a:r>
              <a:rPr lang="pt-BR" sz="1700" dirty="0" smtClean="0">
                <a:latin typeface="Calibri" panose="020F0502020204030204" pitchFamily="34" charset="0"/>
              </a:rPr>
              <a:t>anos) que </a:t>
            </a:r>
            <a:r>
              <a:rPr lang="pt-BR" sz="1700" dirty="0">
                <a:latin typeface="Calibri" panose="020F0502020204030204" pitchFamily="34" charset="0"/>
              </a:rPr>
              <a:t>demandem a realização de </a:t>
            </a:r>
            <a:r>
              <a:rPr lang="pt-BR" sz="1700" dirty="0" smtClean="0">
                <a:latin typeface="Calibri" panose="020F0502020204030204" pitchFamily="34" charset="0"/>
              </a:rPr>
              <a:t>mamografia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Facilitar </a:t>
            </a:r>
            <a:r>
              <a:rPr lang="pt-BR" sz="1700" dirty="0">
                <a:latin typeface="Calibri" panose="020F0502020204030204" pitchFamily="34" charset="0"/>
              </a:rPr>
              <a:t>o acesso das mulheres </a:t>
            </a:r>
            <a:r>
              <a:rPr lang="pt-BR" sz="1700" dirty="0" smtClean="0">
                <a:latin typeface="Calibri" panose="020F0502020204030204" pitchFamily="34" charset="0"/>
              </a:rPr>
              <a:t>aos resultados dos exames 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Acolher </a:t>
            </a:r>
            <a:r>
              <a:rPr lang="pt-BR" sz="1700" dirty="0">
                <a:latin typeface="Calibri" panose="020F0502020204030204" pitchFamily="34" charset="0"/>
              </a:rPr>
              <a:t>todas as mulheres que procuram a unidade de saúde para saber o </a:t>
            </a:r>
            <a:r>
              <a:rPr lang="pt-BR" sz="1700" dirty="0" smtClean="0">
                <a:latin typeface="Calibri" panose="020F0502020204030204" pitchFamily="34" charset="0"/>
              </a:rPr>
              <a:t>resultado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Organizar </a:t>
            </a:r>
            <a:r>
              <a:rPr lang="pt-BR" sz="1700" dirty="0">
                <a:latin typeface="Calibri" panose="020F0502020204030204" pitchFamily="34" charset="0"/>
              </a:rPr>
              <a:t>visitas domiciliares para busca de mulheres </a:t>
            </a:r>
            <a:r>
              <a:rPr lang="pt-BR" sz="1700" dirty="0" smtClean="0">
                <a:latin typeface="Calibri" panose="020F0502020204030204" pitchFamily="34" charset="0"/>
              </a:rPr>
              <a:t>faltosas e a </a:t>
            </a:r>
            <a:r>
              <a:rPr lang="pt-BR" sz="1700" dirty="0">
                <a:latin typeface="Calibri" panose="020F0502020204030204" pitchFamily="34" charset="0"/>
              </a:rPr>
              <a:t>agenda para acolher a </a:t>
            </a:r>
            <a:r>
              <a:rPr lang="pt-BR" sz="1700" dirty="0" smtClean="0">
                <a:latin typeface="Calibri" panose="020F0502020204030204" pitchFamily="34" charset="0"/>
              </a:rPr>
              <a:t>demanda</a:t>
            </a:r>
            <a:endParaRPr lang="pt-BR" sz="1700" dirty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Definir </a:t>
            </a:r>
            <a:r>
              <a:rPr lang="pt-BR" sz="1700" dirty="0">
                <a:latin typeface="Calibri" panose="020F0502020204030204" pitchFamily="34" charset="0"/>
              </a:rPr>
              <a:t>responsável para a leitura dos </a:t>
            </a:r>
            <a:r>
              <a:rPr lang="pt-BR" sz="1700" dirty="0" smtClean="0">
                <a:latin typeface="Calibri" panose="020F0502020204030204" pitchFamily="34" charset="0"/>
              </a:rPr>
              <a:t>resultados, </a:t>
            </a:r>
            <a:r>
              <a:rPr lang="pt-BR" sz="1700" dirty="0">
                <a:latin typeface="Calibri" panose="020F0502020204030204" pitchFamily="34" charset="0"/>
              </a:rPr>
              <a:t>pelo monitoramento da adequabilidade das amostras </a:t>
            </a:r>
            <a:r>
              <a:rPr lang="pt-BR" sz="1700" dirty="0" smtClean="0">
                <a:latin typeface="Calibri" panose="020F0502020204030204" pitchFamily="34" charset="0"/>
              </a:rPr>
              <a:t>e pelo </a:t>
            </a:r>
            <a:r>
              <a:rPr lang="pt-BR" sz="1700" dirty="0">
                <a:latin typeface="Calibri" panose="020F0502020204030204" pitchFamily="34" charset="0"/>
              </a:rPr>
              <a:t>monitoramento do registro</a:t>
            </a:r>
            <a:endParaRPr lang="pt-BR" sz="17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Organizar </a:t>
            </a:r>
            <a:r>
              <a:rPr lang="pt-BR" sz="1700" dirty="0">
                <a:latin typeface="Calibri" panose="020F0502020204030204" pitchFamily="34" charset="0"/>
              </a:rPr>
              <a:t>arquivo para acomodar os resultados dos exames.                                              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Manter </a:t>
            </a:r>
            <a:r>
              <a:rPr lang="pt-BR" sz="1700" dirty="0">
                <a:latin typeface="Calibri" panose="020F0502020204030204" pitchFamily="34" charset="0"/>
              </a:rPr>
              <a:t>as informações do SIAB atualizadas ou ficha própria.                                       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Implantar </a:t>
            </a:r>
            <a:r>
              <a:rPr lang="pt-BR" sz="1700" dirty="0">
                <a:latin typeface="Calibri" panose="020F0502020204030204" pitchFamily="34" charset="0"/>
              </a:rPr>
              <a:t>planilha/ficha/registro específico de acompanhamento.                                              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Identificar </a:t>
            </a:r>
            <a:r>
              <a:rPr lang="pt-BR" sz="1700" dirty="0">
                <a:latin typeface="Calibri" panose="020F0502020204030204" pitchFamily="34" charset="0"/>
              </a:rPr>
              <a:t>as mulheres de maior risco  para câncer de colo de útero e de mama.                                           </a:t>
            </a:r>
            <a:endParaRPr lang="pt-BR" sz="17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Estabelecer </a:t>
            </a:r>
            <a:r>
              <a:rPr lang="pt-BR" sz="1700" dirty="0">
                <a:latin typeface="Calibri" panose="020F0502020204030204" pitchFamily="34" charset="0"/>
              </a:rPr>
              <a:t>acompanhamento diferenciado para as mulheres de maior risco para  câncer de colo de útero e de </a:t>
            </a:r>
            <a:r>
              <a:rPr lang="pt-BR" sz="1700" dirty="0" smtClean="0">
                <a:latin typeface="Calibri" panose="020F0502020204030204" pitchFamily="34" charset="0"/>
              </a:rPr>
              <a:t>mama.</a:t>
            </a:r>
          </a:p>
          <a:p>
            <a:pPr algn="just">
              <a:spcBef>
                <a:spcPts val="600"/>
              </a:spcBef>
            </a:pPr>
            <a:r>
              <a:rPr lang="pt-BR" sz="1700" dirty="0" smtClean="0">
                <a:latin typeface="Calibri" panose="020F0502020204030204" pitchFamily="34" charset="0"/>
              </a:rPr>
              <a:t>Garantir </a:t>
            </a:r>
            <a:r>
              <a:rPr lang="pt-BR" sz="1700" dirty="0">
                <a:latin typeface="Calibri" panose="020F0502020204030204" pitchFamily="34" charset="0"/>
              </a:rPr>
              <a:t>junto ao gestor municipal distribuição de preservativos. </a:t>
            </a:r>
          </a:p>
        </p:txBody>
      </p:sp>
    </p:spTree>
    <p:extLst>
      <p:ext uri="{BB962C8B-B14F-4D97-AF65-F5344CB8AC3E}">
        <p14:creationId xmlns:p14="http://schemas.microsoft.com/office/powerpoint/2010/main" xmlns="" val="4267428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2511</TotalTime>
  <Words>1955</Words>
  <Application>Microsoft Office PowerPoint</Application>
  <PresentationFormat>Apresentação na tela (4:3)</PresentationFormat>
  <Paragraphs>251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Brilho</vt:lpstr>
      <vt:lpstr>Slide 1</vt:lpstr>
      <vt:lpstr>Slide 2</vt:lpstr>
      <vt:lpstr>Esteio, RS</vt:lpstr>
      <vt:lpstr>Estratégia Saúde da Família CAIC</vt:lpstr>
      <vt:lpstr>Análise Situacional Pré-Intervenção Câncer de colo uterino </vt:lpstr>
      <vt:lpstr>Análise Situacional Pré-Intervenção Câncer de Mama</vt:lpstr>
      <vt:lpstr>Objetivo Geral</vt:lpstr>
      <vt:lpstr>Metodologia – Ações Monitoramento e Avaliação </vt:lpstr>
      <vt:lpstr>Metodologia – Ações Organização e Gestão do Serviço </vt:lpstr>
      <vt:lpstr>Metodologia – Ações Engajamento Público </vt:lpstr>
      <vt:lpstr>Metodologia – Ações Engajamento Público </vt:lpstr>
      <vt:lpstr>Metodologia – Ações Qualificação da Prática Clínica </vt:lpstr>
      <vt:lpstr>Metodologia – Ações Qualificação da Prática Clínica </vt:lpstr>
      <vt:lpstr>Metodologia – Logística </vt:lpstr>
      <vt:lpstr>Metodologia – Logística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Reflexão Crítica do Processo de Trabalho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Mauricio Friederich</dc:creator>
  <cp:lastModifiedBy>Marcinia</cp:lastModifiedBy>
  <cp:revision>54</cp:revision>
  <dcterms:created xsi:type="dcterms:W3CDTF">2014-02-21T11:14:36Z</dcterms:created>
  <dcterms:modified xsi:type="dcterms:W3CDTF">2014-05-07T12:54:50Z</dcterms:modified>
</cp:coreProperties>
</file>