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embeddings/oleObject1.bin" ContentType="application/vnd.openxmlformats-officedocument.oleObject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01" r:id="rId4"/>
    <p:sldId id="300" r:id="rId5"/>
    <p:sldId id="259" r:id="rId6"/>
    <p:sldId id="260" r:id="rId7"/>
    <p:sldId id="316" r:id="rId8"/>
    <p:sldId id="263" r:id="rId9"/>
    <p:sldId id="315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317" r:id="rId36"/>
    <p:sldId id="27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Downloads\planilha%20final%20excel%20(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thieli\Downloads\planilha%20final%20excel%20(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yara:Desktop:planilha%20final%20exc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01462365933"/>
          <c:y val="0.251186139659596"/>
          <c:w val="0.860198521764968"/>
          <c:h val="0.618797004033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0.26046511627907</c:v>
                </c:pt>
                <c:pt idx="1">
                  <c:v>0.423255813953488</c:v>
                </c:pt>
                <c:pt idx="2">
                  <c:v>0.562790697674422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815528"/>
        <c:axId val="2115058616"/>
      </c:barChart>
      <c:catAx>
        <c:axId val="2117815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5058616"/>
        <c:crosses val="autoZero"/>
        <c:auto val="1"/>
        <c:lblAlgn val="ctr"/>
        <c:lblOffset val="100"/>
        <c:noMultiLvlLbl val="0"/>
      </c:catAx>
      <c:valAx>
        <c:axId val="211505861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78155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819400"/>
        <c:axId val="2139444136"/>
      </c:barChart>
      <c:catAx>
        <c:axId val="211881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444136"/>
        <c:crosses val="autoZero"/>
        <c:auto val="1"/>
        <c:lblAlgn val="ctr"/>
        <c:lblOffset val="100"/>
        <c:noMultiLvlLbl val="0"/>
      </c:catAx>
      <c:valAx>
        <c:axId val="213944413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8819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3400456"/>
        <c:axId val="2033403784"/>
      </c:barChart>
      <c:catAx>
        <c:axId val="203340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403784"/>
        <c:crosses val="autoZero"/>
        <c:auto val="1"/>
        <c:lblAlgn val="ctr"/>
        <c:lblOffset val="100"/>
        <c:noMultiLvlLbl val="0"/>
      </c:catAx>
      <c:valAx>
        <c:axId val="203340378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400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com acesso aos medicamentos prescritos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1.0</c:v>
                </c:pt>
                <c:pt idx="1">
                  <c:v>0.890109890109896</c:v>
                </c:pt>
                <c:pt idx="2">
                  <c:v>0.917355371900825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75768"/>
        <c:axId val="2104435368"/>
      </c:barChart>
      <c:catAx>
        <c:axId val="2139375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4435368"/>
        <c:crosses val="autoZero"/>
        <c:auto val="1"/>
        <c:lblAlgn val="ctr"/>
        <c:lblOffset val="100"/>
        <c:noMultiLvlLbl val="0"/>
      </c:catAx>
      <c:valAx>
        <c:axId val="210443536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393757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idosos com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0.363636363636364</c:v>
                </c:pt>
                <c:pt idx="1">
                  <c:v>0.333333333333333</c:v>
                </c:pt>
                <c:pt idx="2">
                  <c:v>0.206896551724138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3380328"/>
        <c:axId val="2033359896"/>
      </c:barChart>
      <c:catAx>
        <c:axId val="2033380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359896"/>
        <c:crosses val="autoZero"/>
        <c:auto val="1"/>
        <c:lblAlgn val="ctr"/>
        <c:lblOffset val="100"/>
        <c:noMultiLvlLbl val="0"/>
      </c:catAx>
      <c:valAx>
        <c:axId val="203335989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380328"/>
        <c:crosses val="autoZero"/>
        <c:crossBetween val="between"/>
        <c:majorUnit val="0.2"/>
        <c:minorUnit val="0.0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Indicadores!$C$70</c:f>
              <c:strCache>
                <c:ptCount val="1"/>
                <c:pt idx="0">
                  <c:v>Proporção de idosos com avaliação de alterações de mucosa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Indicadores!$D$69:$F$69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Indicadores!$D$70:$F$70</c:f>
              <c:numCache>
                <c:formatCode>0.0%</c:formatCode>
                <c:ptCount val="3"/>
                <c:pt idx="0">
                  <c:v>0.839285714285714</c:v>
                </c:pt>
                <c:pt idx="1">
                  <c:v>0.516483516483518</c:v>
                </c:pt>
                <c:pt idx="2">
                  <c:v>0.388429752066116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3374200"/>
        <c:axId val="2034202056"/>
      </c:barChart>
      <c:catAx>
        <c:axId val="2033374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4202056"/>
        <c:crosses val="autoZero"/>
        <c:auto val="1"/>
        <c:lblAlgn val="ctr"/>
        <c:lblOffset val="100"/>
        <c:noMultiLvlLbl val="0"/>
      </c:catAx>
      <c:valAx>
        <c:axId val="203420205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374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Indicadores!$C$75</c:f>
              <c:strCache>
                <c:ptCount val="1"/>
                <c:pt idx="0">
                  <c:v>Proporção de idosos com avaliação da necessidade de prótese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Indicadores!$D$74:$F$74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Indicadores!$D$75:$F$75</c:f>
              <c:numCache>
                <c:formatCode>0.0%</c:formatCode>
                <c:ptCount val="3"/>
                <c:pt idx="0">
                  <c:v>0.454545454545454</c:v>
                </c:pt>
                <c:pt idx="1">
                  <c:v>0.466666666666667</c:v>
                </c:pt>
                <c:pt idx="2">
                  <c:v>0.310344827586207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3459928"/>
        <c:axId val="2033463288"/>
      </c:barChart>
      <c:catAx>
        <c:axId val="2033459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463288"/>
        <c:crosses val="autoZero"/>
        <c:auto val="1"/>
        <c:lblAlgn val="ctr"/>
        <c:lblOffset val="100"/>
        <c:noMultiLvlLbl val="0"/>
      </c:catAx>
      <c:valAx>
        <c:axId val="203346328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459928"/>
        <c:crosses val="autoZero"/>
        <c:crossBetween val="between"/>
        <c:majorUnit val="0.2"/>
        <c:minorUnit val="0.0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Indicadores!$C$80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Indicadores!$D$79:$F$79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Indicadores!$D$80:$F$80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173304"/>
        <c:axId val="2033642024"/>
      </c:barChart>
      <c:catAx>
        <c:axId val="2102173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3642024"/>
        <c:crosses val="autoZero"/>
        <c:auto val="1"/>
        <c:lblAlgn val="ctr"/>
        <c:lblOffset val="100"/>
        <c:noMultiLvlLbl val="0"/>
      </c:catAx>
      <c:valAx>
        <c:axId val="203364202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1733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Indicadores!$C$93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Indicadores!$D$92:$F$92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Indicadores!$D$93:$F$93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330584"/>
        <c:axId val="2103337720"/>
      </c:barChart>
      <c:catAx>
        <c:axId val="210333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3337720"/>
        <c:crosses val="autoZero"/>
        <c:auto val="1"/>
        <c:lblAlgn val="ctr"/>
        <c:lblOffset val="100"/>
        <c:noMultiLvlLbl val="0"/>
      </c:catAx>
      <c:valAx>
        <c:axId val="210333772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3330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0.982142857142857</c:v>
                </c:pt>
                <c:pt idx="1">
                  <c:v>0.989010989010983</c:v>
                </c:pt>
                <c:pt idx="2">
                  <c:v>0.991735537190084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646680"/>
        <c:axId val="2103335560"/>
      </c:barChart>
      <c:catAx>
        <c:axId val="2102646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3335560"/>
        <c:crosses val="autoZero"/>
        <c:auto val="1"/>
        <c:lblAlgn val="ctr"/>
        <c:lblOffset val="100"/>
        <c:noMultiLvlLbl val="0"/>
      </c:catAx>
      <c:valAx>
        <c:axId val="210333556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646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583848"/>
        <c:axId val="2102587208"/>
      </c:barChart>
      <c:catAx>
        <c:axId val="2102583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587208"/>
        <c:crosses val="autoZero"/>
        <c:auto val="1"/>
        <c:lblAlgn val="ctr"/>
        <c:lblOffset val="100"/>
        <c:noMultiLvlLbl val="0"/>
      </c:catAx>
      <c:valAx>
        <c:axId val="210258720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583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7126758503088"/>
          <c:y val="0.0187156036310236"/>
          <c:w val="0.879781013236971"/>
          <c:h val="0.880386661423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0.517751479289941</c:v>
                </c:pt>
                <c:pt idx="1">
                  <c:v>0.776627218934912</c:v>
                </c:pt>
                <c:pt idx="2">
                  <c:v>0.813609467455622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771720"/>
        <c:axId val="2100775080"/>
      </c:barChart>
      <c:catAx>
        <c:axId val="210077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775080"/>
        <c:crosses val="autoZero"/>
        <c:auto val="1"/>
        <c:lblAlgn val="ctr"/>
        <c:lblOffset val="100"/>
        <c:tickLblSkip val="1"/>
        <c:noMultiLvlLbl val="0"/>
      </c:catAx>
      <c:valAx>
        <c:axId val="210077508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771720"/>
        <c:crosses val="autoZero"/>
        <c:crossBetween val="between"/>
        <c:majorUnit val="0.2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idosos com avaliação de risco em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1.0</c:v>
                </c:pt>
                <c:pt idx="1">
                  <c:v>0.866666666666667</c:v>
                </c:pt>
                <c:pt idx="2">
                  <c:v>0.896551724137925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694088"/>
        <c:axId val="2102697448"/>
      </c:barChart>
      <c:catAx>
        <c:axId val="210269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697448"/>
        <c:crosses val="autoZero"/>
        <c:auto val="1"/>
        <c:lblAlgn val="ctr"/>
        <c:lblOffset val="100"/>
        <c:noMultiLvlLbl val="0"/>
      </c:catAx>
      <c:valAx>
        <c:axId val="210269744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2694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Indicadores!$C$131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Indicadores!$D$130:$F$130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Indicadores!$D$131:$F$131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710072"/>
        <c:axId val="2143182824"/>
      </c:barChart>
      <c:catAx>
        <c:axId val="214271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3182824"/>
        <c:crosses val="autoZero"/>
        <c:auto val="1"/>
        <c:lblAlgn val="ctr"/>
        <c:lblOffset val="100"/>
        <c:noMultiLvlLbl val="0"/>
      </c:catAx>
      <c:valAx>
        <c:axId val="214318282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710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idosos com participação em ações coletivas de educação em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Indicadores!$D$136:$F$136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Indicadores!$D$137:$F$137</c:f>
              <c:numCache>
                <c:formatCode>0.0%</c:formatCode>
                <c:ptCount val="3"/>
                <c:pt idx="0">
                  <c:v>0.982142857142857</c:v>
                </c:pt>
                <c:pt idx="1">
                  <c:v>0.989010989010983</c:v>
                </c:pt>
                <c:pt idx="2">
                  <c:v>0.851239669421488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505000"/>
        <c:axId val="2103692264"/>
      </c:barChart>
      <c:catAx>
        <c:axId val="210350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3692264"/>
        <c:crosses val="autoZero"/>
        <c:auto val="1"/>
        <c:lblAlgn val="ctr"/>
        <c:lblOffset val="100"/>
        <c:noMultiLvlLbl val="0"/>
      </c:catAx>
      <c:valAx>
        <c:axId val="210369226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3505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649672"/>
        <c:axId val="2060251896"/>
      </c:barChart>
      <c:catAx>
        <c:axId val="205964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60251896"/>
        <c:crosses val="autoZero"/>
        <c:auto val="1"/>
        <c:lblAlgn val="ctr"/>
        <c:lblOffset val="100"/>
        <c:noMultiLvlLbl val="0"/>
      </c:catAx>
      <c:valAx>
        <c:axId val="206025189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59649672"/>
        <c:crosses val="autoZero"/>
        <c:crossBetween val="between"/>
        <c:majorUnit val="0.2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25674993498887"/>
          <c:y val="0.022508491638627"/>
          <c:w val="0.881428049179442"/>
          <c:h val="0.85614592591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0186200"/>
        <c:axId val="2060189560"/>
      </c:barChart>
      <c:catAx>
        <c:axId val="2060186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60189560"/>
        <c:crosses val="autoZero"/>
        <c:auto val="1"/>
        <c:lblAlgn val="ctr"/>
        <c:lblOffset val="100"/>
        <c:noMultiLvlLbl val="0"/>
      </c:catAx>
      <c:valAx>
        <c:axId val="206018956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60186200"/>
        <c:crosses val="autoZero"/>
        <c:crossBetween val="between"/>
        <c:majorUnit val="0.2"/>
        <c:minorUnit val="0.04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Indicadores!$D$24:$F$24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Indicadores!$D$25:$F$25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806696"/>
        <c:axId val="2100748552"/>
      </c:barChart>
      <c:catAx>
        <c:axId val="210080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748552"/>
        <c:crosses val="autoZero"/>
        <c:auto val="1"/>
        <c:lblAlgn val="ctr"/>
        <c:lblOffset val="100"/>
        <c:noMultiLvlLbl val="0"/>
      </c:catAx>
      <c:valAx>
        <c:axId val="210074855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806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0.196428571428571</c:v>
                </c:pt>
                <c:pt idx="1">
                  <c:v>0.164835164835165</c:v>
                </c:pt>
                <c:pt idx="2">
                  <c:v>0.239669421487603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703112"/>
        <c:axId val="2142908376"/>
      </c:barChart>
      <c:catAx>
        <c:axId val="210070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908376"/>
        <c:crosses val="autoZero"/>
        <c:auto val="1"/>
        <c:lblAlgn val="ctr"/>
        <c:lblOffset val="100"/>
        <c:noMultiLvlLbl val="0"/>
      </c:catAx>
      <c:valAx>
        <c:axId val="214290837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703112"/>
        <c:crosses val="autoZero"/>
        <c:crossBetween val="between"/>
        <c:majorUnit val="0.2"/>
        <c:minorUnit val="0.0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idosos acamados ou com dificuldade de locomoção que receberam visita domiciliar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Indicadores!$D$34:$F$34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Indicadores!$D$35:$F$35</c:f>
              <c:numCache>
                <c:formatCode>0.0%</c:formatCode>
                <c:ptCount val="3"/>
                <c:pt idx="0">
                  <c:v>0.214285714285714</c:v>
                </c:pt>
                <c:pt idx="1">
                  <c:v>0.142857142857143</c:v>
                </c:pt>
                <c:pt idx="2">
                  <c:v>0.136363636363636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669272"/>
        <c:axId val="2142590760"/>
      </c:barChart>
      <c:catAx>
        <c:axId val="2142669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590760"/>
        <c:crosses val="autoZero"/>
        <c:auto val="1"/>
        <c:lblAlgn val="ctr"/>
        <c:lblOffset val="100"/>
        <c:noMultiLvlLbl val="0"/>
      </c:catAx>
      <c:valAx>
        <c:axId val="214259076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6692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315192"/>
        <c:axId val="2142318552"/>
      </c:barChart>
      <c:catAx>
        <c:axId val="2142315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318552"/>
        <c:crosses val="autoZero"/>
        <c:auto val="1"/>
        <c:lblAlgn val="ctr"/>
        <c:lblOffset val="100"/>
        <c:noMultiLvlLbl val="0"/>
      </c:catAx>
      <c:valAx>
        <c:axId val="214231855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315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0.982142857142857</c:v>
                </c:pt>
                <c:pt idx="1">
                  <c:v>0.989010989010983</c:v>
                </c:pt>
                <c:pt idx="2">
                  <c:v>0.991735537190084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606184"/>
        <c:axId val="2142708040"/>
      </c:barChart>
      <c:catAx>
        <c:axId val="210060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42708040"/>
        <c:crosses val="autoZero"/>
        <c:auto val="1"/>
        <c:lblAlgn val="ctr"/>
        <c:lblOffset val="100"/>
        <c:noMultiLvlLbl val="0"/>
      </c:catAx>
      <c:valAx>
        <c:axId val="21427080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06061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pPr/>
              <a:t>Wednesday, 30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pPr/>
              <a:t>Wednesday, 30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pPr/>
              <a:t>Wednesday, 30 de April de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Relationship Id="rId3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51200"/>
            <a:ext cx="6172200" cy="1114891"/>
          </a:xfrm>
        </p:spPr>
        <p:txBody>
          <a:bodyPr>
            <a:noAutofit/>
          </a:bodyPr>
          <a:lstStyle/>
          <a:p>
            <a:r>
              <a:rPr lang="pt-PT" sz="2000" b="1" dirty="0">
                <a:effectLst/>
              </a:rPr>
              <a:t>IMPLEMENTAÇÃO DO PROGRAMA DE SAÚDE DO IDOSO: UM AVANÇO NA SAÚDE DOS IDOSOS DO BAIRRO CHAGAS AGUIAR, ESF FRANCISCO PEREIRA BATISTA, EM COARI/ AM</a:t>
            </a:r>
            <a:endParaRPr lang="pt-BR" sz="2000" dirty="0">
              <a:effectLst/>
            </a:endParaRPr>
          </a:p>
          <a:p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578" y="0"/>
            <a:ext cx="1794933" cy="1456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2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26" y="203200"/>
            <a:ext cx="1303867" cy="1100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439333" y="203200"/>
            <a:ext cx="6299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Universidade Aberta do SUS- UNASUS</a:t>
            </a:r>
            <a:endParaRPr lang="pt-BR" dirty="0"/>
          </a:p>
          <a:p>
            <a:pPr algn="ctr"/>
            <a:r>
              <a:rPr lang="pt-PT" b="1" dirty="0"/>
              <a:t>Universidade Federal de Pelotas</a:t>
            </a:r>
            <a:endParaRPr lang="pt-BR" dirty="0"/>
          </a:p>
          <a:p>
            <a:pPr algn="ctr"/>
            <a:r>
              <a:rPr lang="pt-PT" b="1" dirty="0"/>
              <a:t>Especialização em Saúde da Família</a:t>
            </a:r>
            <a:endParaRPr lang="pt-BR" dirty="0"/>
          </a:p>
          <a:p>
            <a:pPr algn="ctr"/>
            <a:r>
              <a:rPr lang="pt-PT" b="1" dirty="0"/>
              <a:t>Modalidade a Distância</a:t>
            </a:r>
            <a:endParaRPr lang="pt-BR" dirty="0"/>
          </a:p>
          <a:p>
            <a:pPr algn="ctr"/>
            <a:r>
              <a:rPr lang="pt-PT" b="1" dirty="0"/>
              <a:t>Turma 4 </a:t>
            </a:r>
            <a:endParaRPr lang="pt-BR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129867"/>
            <a:ext cx="2472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Pelotas / RS</a:t>
            </a:r>
            <a:endParaRPr lang="pt-BR" dirty="0"/>
          </a:p>
          <a:p>
            <a:pPr algn="ctr"/>
            <a:r>
              <a:rPr lang="pt-BR" b="1" dirty="0"/>
              <a:t>2014</a:t>
            </a:r>
            <a:endParaRPr lang="pt-BR" dirty="0"/>
          </a:p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535714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/>
                <a:cs typeface="Arial"/>
              </a:rPr>
              <a:t>Especializanda</a:t>
            </a:r>
            <a:r>
              <a:rPr lang="en-US" b="1" dirty="0" smtClean="0">
                <a:latin typeface="Arial"/>
                <a:cs typeface="Arial"/>
              </a:rPr>
              <a:t>:  Mayara Monique </a:t>
            </a:r>
            <a:r>
              <a:rPr lang="en-US" b="1" dirty="0" err="1" smtClean="0">
                <a:latin typeface="Arial"/>
                <a:cs typeface="Arial"/>
              </a:rPr>
              <a:t>Figueiredo</a:t>
            </a:r>
            <a:r>
              <a:rPr lang="en-US" b="1" dirty="0" smtClean="0">
                <a:latin typeface="Arial"/>
                <a:cs typeface="Arial"/>
              </a:rPr>
              <a:t> Pinheiro</a:t>
            </a:r>
          </a:p>
          <a:p>
            <a:endParaRPr lang="en-US" dirty="0" smtClean="0">
              <a:latin typeface="Arial"/>
              <a:cs typeface="Arial"/>
            </a:endParaRPr>
          </a:p>
          <a:p>
            <a:pPr algn="r">
              <a:tabLst>
                <a:tab pos="2514600" algn="l"/>
              </a:tabLst>
            </a:pPr>
            <a:r>
              <a:rPr lang="pt-BR" sz="1600" dirty="0">
                <a:latin typeface="Arial"/>
                <a:cs typeface="Arial"/>
              </a:rPr>
              <a:t>Orientadora: </a:t>
            </a:r>
            <a:r>
              <a:rPr lang="pt-BR" sz="1600" dirty="0" smtClean="0">
                <a:latin typeface="Arial"/>
                <a:cs typeface="Arial"/>
              </a:rPr>
              <a:t> </a:t>
            </a:r>
            <a:r>
              <a:rPr lang="pt-BR" sz="1600" dirty="0" err="1" smtClean="0">
                <a:latin typeface="Arial"/>
                <a:cs typeface="Arial"/>
              </a:rPr>
              <a:t>Ethieli</a:t>
            </a:r>
            <a:r>
              <a:rPr lang="pt-BR" sz="1600" dirty="0" smtClean="0">
                <a:latin typeface="Arial"/>
                <a:cs typeface="Arial"/>
              </a:rPr>
              <a:t> Rodrigues</a:t>
            </a:r>
          </a:p>
          <a:p>
            <a:pPr algn="r">
              <a:tabLst>
                <a:tab pos="2514600" algn="l"/>
              </a:tabLst>
            </a:pPr>
            <a:endParaRPr lang="pt-BR" sz="1600" dirty="0">
              <a:latin typeface="Arial"/>
              <a:cs typeface="Arial"/>
            </a:endParaRPr>
          </a:p>
          <a:p>
            <a:pPr algn="r">
              <a:tabLst>
                <a:tab pos="2514600" algn="l"/>
              </a:tabLst>
            </a:pPr>
            <a:r>
              <a:rPr lang="pt-BR" sz="1600" dirty="0" smtClean="0">
                <a:latin typeface="Arial"/>
                <a:cs typeface="Arial"/>
              </a:rPr>
              <a:t>Supervisora: </a:t>
            </a:r>
            <a:r>
              <a:rPr lang="pt-BR" sz="1600" dirty="0" err="1" smtClean="0">
                <a:latin typeface="Arial"/>
                <a:cs typeface="Arial"/>
              </a:rPr>
              <a:t>Heliana</a:t>
            </a:r>
            <a:r>
              <a:rPr lang="pt-BR" sz="1600" dirty="0" smtClean="0">
                <a:latin typeface="Arial"/>
                <a:cs typeface="Arial"/>
              </a:rPr>
              <a:t> </a:t>
            </a:r>
            <a:r>
              <a:rPr lang="pt-BR" sz="1600" dirty="0">
                <a:latin typeface="Arial"/>
                <a:cs typeface="Arial"/>
              </a:rPr>
              <a:t>Feijó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4756462"/>
              </p:ext>
            </p:extLst>
          </p:nvPr>
        </p:nvGraphicFramePr>
        <p:xfrm>
          <a:off x="2184400" y="2221651"/>
          <a:ext cx="5275408" cy="3153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184400" y="5527664"/>
            <a:ext cx="5275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- 1º </a:t>
            </a:r>
            <a:r>
              <a:rPr lang="pt-BR" sz="2000" dirty="0"/>
              <a:t>mês: 51,8 % (14 idosos)</a:t>
            </a:r>
          </a:p>
          <a:p>
            <a:pPr algn="ctr"/>
            <a:r>
              <a:rPr lang="pt-BR" sz="2000" dirty="0"/>
              <a:t>- 2º mês: 77,7 % (21 idosos)</a:t>
            </a:r>
          </a:p>
          <a:p>
            <a:pPr algn="ctr"/>
            <a:r>
              <a:rPr lang="pt-BR" sz="2000" dirty="0"/>
              <a:t>- 3º mês: 81,4 % (22 idosos)</a:t>
            </a:r>
          </a:p>
          <a:p>
            <a:pPr algn="ctr"/>
            <a:r>
              <a:rPr lang="pt-BR" sz="2000" dirty="0"/>
              <a:t>- número de pessoas atingidas: 22 de 27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040" y="1324858"/>
            <a:ext cx="8040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META 2</a:t>
            </a:r>
            <a:r>
              <a:rPr lang="pt-BR" sz="2400" dirty="0" smtClean="0"/>
              <a:t>: Cadastrar </a:t>
            </a:r>
            <a:r>
              <a:rPr lang="pt-BR" sz="2400" dirty="0"/>
              <a:t>100% dos idosos acamados ou com problemas de locomoção</a:t>
            </a:r>
          </a:p>
          <a:p>
            <a:pPr algn="ctr"/>
            <a:endParaRPr lang="en-US" sz="2400" dirty="0"/>
          </a:p>
        </p:txBody>
      </p:sp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414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0504" y="1269839"/>
            <a:ext cx="822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META 3: </a:t>
            </a:r>
            <a:r>
              <a:rPr lang="pt-BR" sz="2400" dirty="0"/>
              <a:t>realizar visita domiciliar a 100% dos idosos acamados ou com problemas de locomoção </a:t>
            </a:r>
          </a:p>
          <a:p>
            <a:pPr algn="ctr"/>
            <a:endParaRPr lang="en-US" sz="24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45780421"/>
              </p:ext>
            </p:extLst>
          </p:nvPr>
        </p:nvGraphicFramePr>
        <p:xfrm>
          <a:off x="1709033" y="2231627"/>
          <a:ext cx="5785878" cy="2621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405575" y="5229353"/>
            <a:ext cx="53396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- 1º </a:t>
            </a:r>
            <a:r>
              <a:rPr lang="pt-BR" sz="2000" dirty="0"/>
              <a:t>mês: 100 % (14 idosos)</a:t>
            </a:r>
          </a:p>
          <a:p>
            <a:pPr algn="ctr"/>
            <a:r>
              <a:rPr lang="pt-BR" sz="2000" dirty="0"/>
              <a:t>- 2º mês: 100 % (21 idosos)</a:t>
            </a:r>
          </a:p>
          <a:p>
            <a:pPr algn="ctr"/>
            <a:r>
              <a:rPr lang="pt-BR" sz="2000" dirty="0"/>
              <a:t>- 3º mês: 100 % (22 idosos)</a:t>
            </a:r>
          </a:p>
          <a:p>
            <a:pPr algn="ctr"/>
            <a:r>
              <a:rPr lang="pt-BR" sz="2000" dirty="0"/>
              <a:t>- número de pessoas atingidas: 22 de 22</a:t>
            </a:r>
          </a:p>
        </p:txBody>
      </p:sp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208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332855"/>
            <a:ext cx="6536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META 4: Rastrear </a:t>
            </a:r>
            <a:r>
              <a:rPr lang="pt-BR" sz="2400" b="1" dirty="0"/>
              <a:t>100% dos idosos para HAS</a:t>
            </a:r>
            <a:r>
              <a:rPr lang="pt-BR" sz="2400" dirty="0"/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725736" y="5455489"/>
            <a:ext cx="49552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- 1º </a:t>
            </a:r>
            <a:r>
              <a:rPr lang="pt-BR" sz="2000" dirty="0"/>
              <a:t>mês: 100 %</a:t>
            </a:r>
          </a:p>
          <a:p>
            <a:pPr algn="ctr"/>
            <a:r>
              <a:rPr lang="pt-BR" sz="2000" dirty="0"/>
              <a:t>- 2º mês: 100 %</a:t>
            </a:r>
          </a:p>
          <a:p>
            <a:pPr algn="ctr"/>
            <a:r>
              <a:rPr lang="pt-BR" sz="2000" dirty="0"/>
              <a:t>- 3º mês: 100 %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9914567"/>
              </p:ext>
            </p:extLst>
          </p:nvPr>
        </p:nvGraphicFramePr>
        <p:xfrm>
          <a:off x="1879599" y="1940900"/>
          <a:ext cx="6348913" cy="338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727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4739" y="1277834"/>
            <a:ext cx="7759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5:  </a:t>
            </a:r>
            <a:r>
              <a:rPr lang="pt-BR" sz="2400" dirty="0"/>
              <a:t>Rastrear 100% dos idosos com PA sustentada maior que 135/80mmHg para DM.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6532" y="5507674"/>
            <a:ext cx="51770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/>
              <a:t>- 1º </a:t>
            </a:r>
            <a:r>
              <a:rPr lang="pt-BR" sz="2000" dirty="0"/>
              <a:t>mês: 100,0 % (21 idosos)</a:t>
            </a:r>
          </a:p>
          <a:p>
            <a:pPr algn="ctr"/>
            <a:r>
              <a:rPr lang="pt-BR" sz="2000" dirty="0"/>
              <a:t>- 2º mês: 100,0 % (38 idosos)</a:t>
            </a:r>
          </a:p>
          <a:p>
            <a:pPr algn="ctr"/>
            <a:r>
              <a:rPr lang="pt-BR" sz="2000" dirty="0"/>
              <a:t>- 3º mês: 100,0 % (48 idosos)</a:t>
            </a:r>
          </a:p>
          <a:p>
            <a:pPr algn="ctr"/>
            <a:r>
              <a:rPr lang="pt-BR" sz="2000" dirty="0"/>
              <a:t>- número de pessoas atingidas: 48 de 48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80671616"/>
              </p:ext>
            </p:extLst>
          </p:nvPr>
        </p:nvGraphicFramePr>
        <p:xfrm>
          <a:off x="1873250" y="2241550"/>
          <a:ext cx="5920352" cy="308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414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8806" y="1231668"/>
            <a:ext cx="7941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META 6: Ampliar a cobertura de primeira consulta odontológica para 100% dos idosos( com elaboração de plano de tratamento)</a:t>
            </a:r>
            <a:endParaRPr lang="pt-BR" sz="2400" dirty="0"/>
          </a:p>
        </p:txBody>
      </p:sp>
      <p:sp>
        <p:nvSpPr>
          <p:cNvPr id="7" name="Rectangle 6"/>
          <p:cNvSpPr/>
          <p:nvPr/>
        </p:nvSpPr>
        <p:spPr>
          <a:xfrm>
            <a:off x="2184400" y="5490279"/>
            <a:ext cx="51607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19,6%  (11 idosos)</a:t>
            </a:r>
          </a:p>
          <a:p>
            <a:pPr algn="ctr"/>
            <a:r>
              <a:rPr lang="pt-BR" sz="2000" dirty="0"/>
              <a:t>- 2º mês: 16,5 % (15 idosos)</a:t>
            </a:r>
          </a:p>
          <a:p>
            <a:pPr algn="ctr"/>
            <a:r>
              <a:rPr lang="pt-BR" sz="2000" dirty="0"/>
              <a:t>- 3º mês: 24,0 % (29 idosos)</a:t>
            </a:r>
          </a:p>
          <a:p>
            <a:pPr algn="ctr"/>
            <a:r>
              <a:rPr lang="pt-BR" sz="2000" dirty="0"/>
              <a:t>- número de pessoas atingidas: 29 de 121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92067312"/>
              </p:ext>
            </p:extLst>
          </p:nvPr>
        </p:nvGraphicFramePr>
        <p:xfrm>
          <a:off x="1879599" y="2602523"/>
          <a:ext cx="5861813" cy="270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239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1663" y="1364186"/>
            <a:ext cx="7927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META 7: </a:t>
            </a:r>
            <a:r>
              <a:rPr lang="pt-BR" sz="2400" b="1" dirty="0"/>
              <a:t>Fazer visita domiciliar odontológica de 100% dos idosos acamados ou com dificuldade de locomoção</a:t>
            </a:r>
            <a:endParaRPr lang="pt-BR" sz="2400" dirty="0"/>
          </a:p>
        </p:txBody>
      </p:sp>
      <p:sp>
        <p:nvSpPr>
          <p:cNvPr id="7" name="Rectangle 6"/>
          <p:cNvSpPr/>
          <p:nvPr/>
        </p:nvSpPr>
        <p:spPr>
          <a:xfrm>
            <a:off x="2521704" y="55345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/>
              <a:t>- 1º mês: 21,4% (3 idosos)</a:t>
            </a:r>
          </a:p>
          <a:p>
            <a:pPr algn="ctr"/>
            <a:r>
              <a:rPr lang="pt-BR" sz="2000" dirty="0"/>
              <a:t>- 2º mês: 14,3 %  (3 idosos)</a:t>
            </a:r>
          </a:p>
          <a:p>
            <a:pPr algn="ctr"/>
            <a:r>
              <a:rPr lang="pt-BR" sz="2000" dirty="0"/>
              <a:t>- 3º mês: 13,6 % (3 idosos)</a:t>
            </a:r>
          </a:p>
          <a:p>
            <a:pPr algn="ctr"/>
            <a:r>
              <a:rPr lang="pt-BR" sz="2000" dirty="0"/>
              <a:t>- número de pessoas atingidas: 3 de 22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60622824"/>
              </p:ext>
            </p:extLst>
          </p:nvPr>
        </p:nvGraphicFramePr>
        <p:xfrm>
          <a:off x="1524000" y="2475914"/>
          <a:ext cx="6110059" cy="282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249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344121"/>
            <a:ext cx="802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META 8: </a:t>
            </a:r>
            <a:r>
              <a:rPr lang="pt-BR" sz="2400" b="1" dirty="0"/>
              <a:t>Buscar 100% dos idosos faltosos às consultas programadas  </a:t>
            </a:r>
            <a:endParaRPr lang="pt-BR" sz="2400" dirty="0"/>
          </a:p>
        </p:txBody>
      </p:sp>
      <p:sp>
        <p:nvSpPr>
          <p:cNvPr id="7" name="Rectangle 6"/>
          <p:cNvSpPr/>
          <p:nvPr/>
        </p:nvSpPr>
        <p:spPr>
          <a:xfrm>
            <a:off x="2484336" y="5403304"/>
            <a:ext cx="48167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100% (7 idosos)</a:t>
            </a:r>
          </a:p>
          <a:p>
            <a:pPr algn="ctr"/>
            <a:r>
              <a:rPr lang="pt-BR" sz="2000" dirty="0"/>
              <a:t>- 2º mês: 100 % (6 idosos)</a:t>
            </a:r>
          </a:p>
          <a:p>
            <a:pPr algn="ctr"/>
            <a:r>
              <a:rPr lang="pt-BR" sz="2000" dirty="0"/>
              <a:t>- 3º mês: 100% (17 idosos)</a:t>
            </a:r>
          </a:p>
          <a:p>
            <a:pPr algn="ctr"/>
            <a:r>
              <a:rPr lang="pt-BR" sz="2000" dirty="0"/>
              <a:t>- número de pessoas atingidas: 17 de 17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41808549"/>
              </p:ext>
            </p:extLst>
          </p:nvPr>
        </p:nvGraphicFramePr>
        <p:xfrm>
          <a:off x="1524000" y="2209799"/>
          <a:ext cx="6488084" cy="30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5331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9317" y="1189716"/>
            <a:ext cx="8251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9: Realizar Avaliação Multidimensional Rápida de 100% dos idosos da área de abrangência utilizando como modelo a proposta de avaliação do Ministério da Saúde</a:t>
            </a:r>
            <a:endParaRPr lang="pt-BR" sz="2400" dirty="0"/>
          </a:p>
        </p:txBody>
      </p:sp>
      <p:sp>
        <p:nvSpPr>
          <p:cNvPr id="7" name="Rectangle 6"/>
          <p:cNvSpPr/>
          <p:nvPr/>
        </p:nvSpPr>
        <p:spPr>
          <a:xfrm>
            <a:off x="2489983" y="5525069"/>
            <a:ext cx="5098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98,2 % (55 idosos)</a:t>
            </a:r>
          </a:p>
          <a:p>
            <a:pPr algn="ctr"/>
            <a:r>
              <a:rPr lang="pt-BR" sz="2000" dirty="0"/>
              <a:t>- 2º mês: 98,9 % (90 idosos)</a:t>
            </a:r>
          </a:p>
          <a:p>
            <a:pPr algn="ctr"/>
            <a:r>
              <a:rPr lang="pt-BR" sz="2000" dirty="0"/>
              <a:t>- 3º mês: 99,2 % (120 idosos)</a:t>
            </a:r>
          </a:p>
          <a:p>
            <a:pPr algn="ctr"/>
            <a:r>
              <a:rPr lang="pt-BR" sz="2000" dirty="0"/>
              <a:t>- número de pessoas atingidas: 120 de 121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51495195"/>
              </p:ext>
            </p:extLst>
          </p:nvPr>
        </p:nvGraphicFramePr>
        <p:xfrm>
          <a:off x="1524000" y="2390045"/>
          <a:ext cx="6234758" cy="3003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9476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2026" y="1185501"/>
            <a:ext cx="85109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10: </a:t>
            </a:r>
            <a:r>
              <a:rPr lang="pt-BR" sz="2400" dirty="0"/>
              <a:t>Realizar exame clínico apropriado em 100% das consultas, incluindo exame físico dos pés, com palpação dos pulsos tibial posterior e pedioso e medida da sensibilidade a cada 03 meses para diabéticos</a:t>
            </a:r>
          </a:p>
        </p:txBody>
      </p:sp>
      <p:sp>
        <p:nvSpPr>
          <p:cNvPr id="8" name="Rectangle 7"/>
          <p:cNvSpPr/>
          <p:nvPr/>
        </p:nvSpPr>
        <p:spPr>
          <a:xfrm>
            <a:off x="2184400" y="5507674"/>
            <a:ext cx="54912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05045780"/>
              </p:ext>
            </p:extLst>
          </p:nvPr>
        </p:nvGraphicFramePr>
        <p:xfrm>
          <a:off x="1725448" y="2755161"/>
          <a:ext cx="5950184" cy="258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0524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9637" y="1410100"/>
            <a:ext cx="8434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11: </a:t>
            </a:r>
            <a:r>
              <a:rPr lang="pt-BR" sz="2400" dirty="0"/>
              <a:t>Realizar a solicitação de exames complementares periódicos em 100% dos idosos hipertensos e/ou diabéticos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24624" y="5534561"/>
            <a:ext cx="4669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- 1º mês: 100,0 % (21 idosos)</a:t>
            </a:r>
          </a:p>
          <a:p>
            <a:pPr algn="ctr"/>
            <a:r>
              <a:rPr lang="pt-BR" sz="2000" dirty="0"/>
              <a:t>- 2º mês: 100,0 % (38 idosos)</a:t>
            </a:r>
          </a:p>
          <a:p>
            <a:pPr algn="ctr"/>
            <a:r>
              <a:rPr lang="pt-BR" sz="2000" dirty="0"/>
              <a:t>- 3º mês: 100,0 % (48 idosos)</a:t>
            </a:r>
          </a:p>
          <a:p>
            <a:pPr algn="ctr"/>
            <a:r>
              <a:rPr lang="pt-BR" sz="2000" dirty="0"/>
              <a:t>- número de pessoas atingidas: 48 de </a:t>
            </a:r>
            <a:r>
              <a:rPr lang="pt-BR" sz="2000" dirty="0" smtClean="0"/>
              <a:t>48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40878170"/>
              </p:ext>
            </p:extLst>
          </p:nvPr>
        </p:nvGraphicFramePr>
        <p:xfrm>
          <a:off x="1524000" y="2414297"/>
          <a:ext cx="6391326" cy="282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01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42904" y="372533"/>
            <a:ext cx="6434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APRESENTAÇAO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11348" y="1998133"/>
            <a:ext cx="743998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IMPORTÂNCIA DA ANÁLISE SITUACIONAL INICIAL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</a:p>
          <a:p>
            <a:endParaRPr lang="en-US" sz="20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Conhecimento</a:t>
            </a:r>
            <a:r>
              <a:rPr lang="en-US" sz="2400" dirty="0" smtClean="0"/>
              <a:t> da </a:t>
            </a:r>
            <a:r>
              <a:rPr lang="en-US" sz="2400" dirty="0" err="1" smtClean="0"/>
              <a:t>situação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saúde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Identificação</a:t>
            </a:r>
            <a:r>
              <a:rPr lang="en-US" sz="2400" dirty="0" smtClean="0"/>
              <a:t> dos </a:t>
            </a:r>
            <a:r>
              <a:rPr lang="en-US" sz="2400" dirty="0" err="1" smtClean="0"/>
              <a:t>problemas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Escolher</a:t>
            </a:r>
            <a:r>
              <a:rPr lang="en-US" sz="2400" dirty="0" smtClean="0"/>
              <a:t> um </a:t>
            </a:r>
            <a:r>
              <a:rPr lang="en-US" sz="2400" dirty="0" err="1" smtClean="0"/>
              <a:t>foco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intervenção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- </a:t>
            </a:r>
            <a:r>
              <a:rPr lang="en-US" sz="2400" dirty="0" err="1" smtClean="0"/>
              <a:t>Traçar</a:t>
            </a:r>
            <a:r>
              <a:rPr lang="en-US" sz="2400" dirty="0" smtClean="0"/>
              <a:t> </a:t>
            </a:r>
            <a:r>
              <a:rPr lang="en-US" sz="2400" dirty="0" err="1" smtClean="0"/>
              <a:t>prioridades</a:t>
            </a:r>
            <a:r>
              <a:rPr lang="en-US" sz="2400" dirty="0" smtClean="0"/>
              <a:t>, </a:t>
            </a:r>
            <a:r>
              <a:rPr lang="en-US" sz="2400" dirty="0" err="1" smtClean="0"/>
              <a:t>objetivos</a:t>
            </a:r>
            <a:r>
              <a:rPr lang="en-US" sz="2400" dirty="0" smtClean="0"/>
              <a:t> e </a:t>
            </a:r>
            <a:r>
              <a:rPr lang="en-US" sz="2400" dirty="0" err="1" smtClean="0"/>
              <a:t>metas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5946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1520" y="1277834"/>
            <a:ext cx="8209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META 12: </a:t>
            </a:r>
            <a:r>
              <a:rPr lang="pt-BR" sz="2400" dirty="0"/>
              <a:t>Avaliar acesso aos medicamentos prescritos em 100% dos idosos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4400" y="5534561"/>
            <a:ext cx="51234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100% (56 idosos)</a:t>
            </a:r>
          </a:p>
          <a:p>
            <a:pPr algn="ctr"/>
            <a:r>
              <a:rPr lang="pt-BR" sz="2000" dirty="0"/>
              <a:t>- 2º mês: 89,0 % (81 idosos)</a:t>
            </a:r>
          </a:p>
          <a:p>
            <a:pPr algn="ctr"/>
            <a:r>
              <a:rPr lang="pt-BR" sz="2000" dirty="0"/>
              <a:t>- 3º mês: 91,7 % (111 idosos)</a:t>
            </a:r>
          </a:p>
          <a:p>
            <a:pPr algn="ctr"/>
            <a:r>
              <a:rPr lang="pt-BR" sz="2000" dirty="0"/>
              <a:t>- número de pessoas atingidas: 111 de 121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16005966"/>
              </p:ext>
            </p:extLst>
          </p:nvPr>
        </p:nvGraphicFramePr>
        <p:xfrm>
          <a:off x="1524000" y="2391508"/>
          <a:ext cx="6314120" cy="298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8746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0505" y="1277834"/>
            <a:ext cx="8420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13: </a:t>
            </a:r>
            <a:r>
              <a:rPr lang="pt-BR" sz="2400" dirty="0"/>
              <a:t>Concluir o tratamento odontológico em 100% dos idosos com primeira consulta odontológica programática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8388" y="551889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/>
              <a:t>- 1º mês: 36,4 % (4 idosos)</a:t>
            </a:r>
          </a:p>
          <a:p>
            <a:pPr algn="ctr"/>
            <a:r>
              <a:rPr lang="pt-BR" sz="2000" dirty="0"/>
              <a:t>- 2º mês: 33,3 % (5 idosos)</a:t>
            </a:r>
          </a:p>
          <a:p>
            <a:pPr algn="ctr"/>
            <a:r>
              <a:rPr lang="pt-BR" sz="2000" dirty="0"/>
              <a:t>- 3º mês: 20,7 % (6 idosos)</a:t>
            </a:r>
          </a:p>
          <a:p>
            <a:pPr algn="ctr"/>
            <a:r>
              <a:rPr lang="pt-BR" sz="2000" dirty="0"/>
              <a:t>- número de pessoas atingidas: 6 de 29</a:t>
            </a:r>
          </a:p>
        </p:txBody>
      </p:sp>
      <p:graphicFrame>
        <p:nvGraphicFramePr>
          <p:cNvPr id="9" name="Gráfico 2"/>
          <p:cNvGraphicFramePr/>
          <p:nvPr>
            <p:extLst>
              <p:ext uri="{D42A27DB-BD31-4B8C-83A1-F6EECF244321}">
                <p14:modId xmlns:p14="http://schemas.microsoft.com/office/powerpoint/2010/main" val="3598410088"/>
              </p:ext>
            </p:extLst>
          </p:nvPr>
        </p:nvGraphicFramePr>
        <p:xfrm>
          <a:off x="1925935" y="2461846"/>
          <a:ext cx="5506147" cy="300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9200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836246" y="1303731"/>
            <a:ext cx="83077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14: Avaliar alterações de mucosa bucal em 100% dos idosos cadastrados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9992" y="5464221"/>
            <a:ext cx="51085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83,9 % (47 idosos)</a:t>
            </a:r>
          </a:p>
          <a:p>
            <a:pPr algn="ctr"/>
            <a:r>
              <a:rPr lang="pt-BR" sz="2000" dirty="0"/>
              <a:t>- 2º mês: 51,6 % (47 idosos)</a:t>
            </a:r>
          </a:p>
          <a:p>
            <a:pPr algn="ctr"/>
            <a:r>
              <a:rPr lang="pt-BR" sz="2000" dirty="0"/>
              <a:t>- 3º mês: 38,8 % (47 idosos)</a:t>
            </a:r>
          </a:p>
          <a:p>
            <a:pPr algn="ctr"/>
            <a:r>
              <a:rPr lang="pt-BR" sz="2000" dirty="0"/>
              <a:t>- número de pessoas atingidas: 47 de 121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97183157"/>
              </p:ext>
            </p:extLst>
          </p:nvPr>
        </p:nvGraphicFramePr>
        <p:xfrm>
          <a:off x="1524000" y="2241549"/>
          <a:ext cx="6073613" cy="304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0699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22031" y="1292275"/>
            <a:ext cx="85187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15: </a:t>
            </a:r>
            <a:r>
              <a:rPr lang="pt-BR" sz="2400" dirty="0"/>
              <a:t>Avaliar necessidade de prótese dentária em 100% dos idosos com primeira consulta odontológica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9550" y="543809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/>
              <a:t>- 1º mês: 45,5 % (5 idosos)</a:t>
            </a:r>
          </a:p>
          <a:p>
            <a:pPr algn="ctr"/>
            <a:r>
              <a:rPr lang="pt-BR" sz="2000" dirty="0"/>
              <a:t>- 2º mês: 46,7 % (7 idosos)</a:t>
            </a:r>
          </a:p>
          <a:p>
            <a:pPr algn="ctr"/>
            <a:r>
              <a:rPr lang="pt-BR" sz="2000" dirty="0"/>
              <a:t>- 3º mês: 31 %  (9 idosos)</a:t>
            </a:r>
          </a:p>
          <a:p>
            <a:pPr algn="ctr"/>
            <a:r>
              <a:rPr lang="pt-BR" sz="2000" dirty="0"/>
              <a:t>- número de pessoas atingidas: 9 de 29</a:t>
            </a:r>
          </a:p>
        </p:txBody>
      </p:sp>
      <p:graphicFrame>
        <p:nvGraphicFramePr>
          <p:cNvPr id="7" name="Gráfico 1"/>
          <p:cNvGraphicFramePr/>
          <p:nvPr>
            <p:extLst>
              <p:ext uri="{D42A27DB-BD31-4B8C-83A1-F6EECF244321}">
                <p14:modId xmlns:p14="http://schemas.microsoft.com/office/powerpoint/2010/main" val="3514995525"/>
              </p:ext>
            </p:extLst>
          </p:nvPr>
        </p:nvGraphicFramePr>
        <p:xfrm>
          <a:off x="1891445" y="2363372"/>
          <a:ext cx="5567861" cy="293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1903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787791" y="1378634"/>
            <a:ext cx="8153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16: </a:t>
            </a:r>
            <a:r>
              <a:rPr lang="pt-BR" sz="2400" dirty="0"/>
              <a:t>Manter registro específico de 100% das pessoas idosas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54740" y="5381822"/>
            <a:ext cx="50068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29749400"/>
              </p:ext>
            </p:extLst>
          </p:nvPr>
        </p:nvGraphicFramePr>
        <p:xfrm>
          <a:off x="1763448" y="2405575"/>
          <a:ext cx="5755516" cy="286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6365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874510" y="1388139"/>
            <a:ext cx="8066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17: </a:t>
            </a:r>
            <a:r>
              <a:rPr lang="pt-BR" sz="2400" dirty="0"/>
              <a:t>Distribuir a caderneta de saúde da Pessoa Idosa a 100% dos idosos cadastrados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2876" y="5422017"/>
            <a:ext cx="50943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788377"/>
              </p:ext>
            </p:extLst>
          </p:nvPr>
        </p:nvGraphicFramePr>
        <p:xfrm>
          <a:off x="1226202" y="2329405"/>
          <a:ext cx="7031533" cy="294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Document" r:id="rId4" imgW="5829085" imgH="2438310" progId="Word.Document.12">
                  <p:embed/>
                </p:oleObj>
              </mc:Choice>
              <mc:Fallback>
                <p:oleObj name="Document" r:id="rId4" imgW="5829085" imgH="2438310" progId="Word.Document.12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202" y="2329405"/>
                        <a:ext cx="7031533" cy="2941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6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9469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618978" y="1372257"/>
            <a:ext cx="8321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18: </a:t>
            </a:r>
            <a:r>
              <a:rPr lang="pt-BR" sz="2400" dirty="0"/>
              <a:t>Rastrear 100% das pessoas idosas para risco de morbimortalidade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184400" y="5414141"/>
            <a:ext cx="53172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90973950"/>
              </p:ext>
            </p:extLst>
          </p:nvPr>
        </p:nvGraphicFramePr>
        <p:xfrm>
          <a:off x="1524000" y="2433711"/>
          <a:ext cx="6158941" cy="278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5569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576775" y="1302257"/>
            <a:ext cx="8364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19: </a:t>
            </a:r>
            <a:r>
              <a:rPr lang="pt-BR" sz="2400" dirty="0"/>
              <a:t>Investigar a presença de indicadores de fragilização na velhice  em 100% das pessoas idosas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77534" y="5366994"/>
            <a:ext cx="5075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98,2 % (55 idosos)</a:t>
            </a:r>
          </a:p>
          <a:p>
            <a:pPr algn="ctr"/>
            <a:r>
              <a:rPr lang="pt-BR" sz="2000" dirty="0"/>
              <a:t>- 2º mês: 98,9 % (90 idosos)</a:t>
            </a:r>
          </a:p>
          <a:p>
            <a:pPr algn="ctr"/>
            <a:r>
              <a:rPr lang="pt-BR" sz="2000" dirty="0"/>
              <a:t>- 3º mês: 99,2 % (120 idosos)</a:t>
            </a:r>
          </a:p>
          <a:p>
            <a:pPr algn="ctr"/>
            <a:r>
              <a:rPr lang="pt-BR" sz="2000" dirty="0"/>
              <a:t>- número de pessoas atingidas: 120 de 121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10629529"/>
              </p:ext>
            </p:extLst>
          </p:nvPr>
        </p:nvGraphicFramePr>
        <p:xfrm>
          <a:off x="1917699" y="2197100"/>
          <a:ext cx="6154245" cy="2993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70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255151" y="1363933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20: </a:t>
            </a:r>
            <a:r>
              <a:rPr lang="pt-BR" sz="2400" dirty="0"/>
              <a:t>Avaliar a rede social de 100% dos idosos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6252" y="5482865"/>
            <a:ext cx="49864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58584844"/>
              </p:ext>
            </p:extLst>
          </p:nvPr>
        </p:nvGraphicFramePr>
        <p:xfrm>
          <a:off x="1924050" y="1913457"/>
          <a:ext cx="5956534" cy="3479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2020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506431" y="1296722"/>
            <a:ext cx="8181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21: </a:t>
            </a:r>
            <a:r>
              <a:rPr lang="pt-BR" sz="2400" dirty="0"/>
              <a:t>Realizar avaliação de risco em saúde bucal em 100% dos idosos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84400" y="5476211"/>
            <a:ext cx="535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(11 idosos)</a:t>
            </a:r>
          </a:p>
          <a:p>
            <a:pPr algn="ctr"/>
            <a:r>
              <a:rPr lang="pt-BR" sz="2000" dirty="0"/>
              <a:t>- 2º mês: 86,7 % (13 idosos)</a:t>
            </a:r>
          </a:p>
          <a:p>
            <a:pPr algn="ctr"/>
            <a:r>
              <a:rPr lang="pt-BR" sz="2000" dirty="0"/>
              <a:t>- 3º mês: 89,7 % (26 idosos)</a:t>
            </a:r>
          </a:p>
          <a:p>
            <a:pPr algn="ctr"/>
            <a:r>
              <a:rPr lang="pt-BR" sz="2000" dirty="0"/>
              <a:t>- número de pessoas atingidas: 26 de 29 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04559117"/>
              </p:ext>
            </p:extLst>
          </p:nvPr>
        </p:nvGraphicFramePr>
        <p:xfrm>
          <a:off x="1716258" y="2279650"/>
          <a:ext cx="5921741" cy="290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662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332" y="372533"/>
            <a:ext cx="6434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Município</a:t>
            </a:r>
            <a:r>
              <a:rPr lang="en-US" sz="4400" dirty="0" smtClean="0"/>
              <a:t> de </a:t>
            </a:r>
            <a:r>
              <a:rPr lang="en-US" sz="4400" dirty="0" err="1" smtClean="0"/>
              <a:t>Coari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47114" y="1758462"/>
            <a:ext cx="79042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400" dirty="0"/>
              <a:t>I</a:t>
            </a:r>
            <a:r>
              <a:rPr lang="pt-BR" sz="2400" dirty="0" smtClean="0"/>
              <a:t>nterior </a:t>
            </a:r>
            <a:r>
              <a:rPr lang="pt-BR" sz="2400" dirty="0"/>
              <a:t>do estado do Amazonas, região norte do país</a:t>
            </a:r>
          </a:p>
          <a:p>
            <a:pPr marL="342900" indent="-342900" algn="just">
              <a:buFontTx/>
              <a:buChar char="-"/>
            </a:pPr>
            <a:endParaRPr lang="pt-BR" sz="2400" dirty="0"/>
          </a:p>
          <a:p>
            <a:pPr marL="342900" indent="-342900" algn="just">
              <a:buFontTx/>
              <a:buChar char="-"/>
            </a:pPr>
            <a:r>
              <a:rPr lang="pt-BR" sz="2400" dirty="0"/>
              <a:t>T</a:t>
            </a:r>
            <a:r>
              <a:rPr lang="pt-BR" sz="2400" dirty="0" smtClean="0"/>
              <a:t>otal </a:t>
            </a:r>
            <a:r>
              <a:rPr lang="pt-BR" sz="2400" dirty="0"/>
              <a:t>de habitantes do município em 2012: </a:t>
            </a:r>
            <a:r>
              <a:rPr lang="pt-BR" sz="2400" dirty="0" smtClean="0"/>
              <a:t>77.305</a:t>
            </a:r>
          </a:p>
          <a:p>
            <a:pPr algn="just"/>
            <a:endParaRPr lang="pt-BR" sz="2400" dirty="0"/>
          </a:p>
          <a:p>
            <a:pPr marL="342900" indent="-342900" algn="just">
              <a:buFontTx/>
              <a:buChar char="-"/>
            </a:pPr>
            <a:r>
              <a:rPr lang="pt-BR" sz="2400" dirty="0"/>
              <a:t>R</a:t>
            </a:r>
            <a:r>
              <a:rPr lang="pt-BR" sz="2400" dirty="0" smtClean="0"/>
              <a:t>ede </a:t>
            </a:r>
            <a:r>
              <a:rPr lang="pt-BR" sz="2400" dirty="0"/>
              <a:t>de saúde: 13 UBS, Hospital Regional, Instituto de Medicina Tropical de Coari, CAPS, Laboratório Central, SOS e </a:t>
            </a:r>
            <a:r>
              <a:rPr lang="pt-BR" sz="2400" dirty="0" smtClean="0"/>
              <a:t>Policlínica</a:t>
            </a:r>
            <a:endParaRPr lang="pt-BR" sz="2400" dirty="0"/>
          </a:p>
          <a:p>
            <a:pPr marL="342900" indent="-342900" algn="just">
              <a:buFontTx/>
              <a:buChar char="-"/>
            </a:pPr>
            <a:endParaRPr lang="pt-BR" sz="2400" dirty="0"/>
          </a:p>
          <a:p>
            <a:pPr marL="342900" indent="-342900" algn="just">
              <a:buFontTx/>
              <a:buChar char="-"/>
            </a:pPr>
            <a:r>
              <a:rPr lang="pt-BR" sz="2400" dirty="0"/>
              <a:t>Universidade Federal do Amazonas – UFAM e Universidade Estadual do Amazonas – </a:t>
            </a:r>
            <a:r>
              <a:rPr lang="pt-BR" sz="2400" dirty="0" smtClean="0"/>
              <a:t>UEA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Curso de Medicina em implementação para 2015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</p:txBody>
      </p:sp>
      <p:pic>
        <p:nvPicPr>
          <p:cNvPr id="7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1147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801858" y="1410100"/>
            <a:ext cx="8138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META 22: </a:t>
            </a:r>
            <a:r>
              <a:rPr lang="pt-BR" sz="2400" dirty="0"/>
              <a:t>Garantir orientação nutricional para hábitos alimentares saudáveis a 100% das pessoas idosas.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1520" y="5279264"/>
            <a:ext cx="52852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- 1º mês: 100,0 % (56 idosos)</a:t>
            </a:r>
          </a:p>
          <a:p>
            <a:pPr algn="ctr"/>
            <a:r>
              <a:rPr lang="pt-BR" sz="2000" dirty="0"/>
              <a:t>- 2º mês: 100,0 % (91 idosos)</a:t>
            </a:r>
          </a:p>
          <a:p>
            <a:pPr algn="ctr"/>
            <a:r>
              <a:rPr lang="pt-BR" sz="2000" dirty="0"/>
              <a:t>- 3º mês: 100,0 % (121 idosos)</a:t>
            </a:r>
          </a:p>
          <a:p>
            <a:pPr algn="ctr"/>
            <a:r>
              <a:rPr lang="pt-BR" sz="2000" dirty="0"/>
              <a:t>- número de pessoas atingidas: 121 de 121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9040" y="2475914"/>
            <a:ext cx="6485191" cy="2803350"/>
          </a:xfrm>
          <a:prstGeom prst="rect">
            <a:avLst/>
          </a:prstGeom>
        </p:spPr>
      </p:pic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375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026942" y="1433105"/>
            <a:ext cx="73097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23: </a:t>
            </a:r>
            <a:r>
              <a:rPr lang="pt-BR" sz="2400" dirty="0"/>
              <a:t>Garantir orientação para a prática de atividade física regular a 100% idosos.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549027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/>
              <a:t>-</a:t>
            </a:r>
            <a:r>
              <a:rPr lang="pt-BR" sz="2000" b="1" dirty="0"/>
              <a:t> </a:t>
            </a:r>
            <a:r>
              <a:rPr lang="pt-BR" sz="2000" dirty="0"/>
              <a:t>1 mês: 100% (56 idosos)</a:t>
            </a:r>
          </a:p>
          <a:p>
            <a:pPr algn="ctr"/>
            <a:r>
              <a:rPr lang="pt-BR" sz="2000" dirty="0"/>
              <a:t>- 2 mês: 100% (91 idosos)</a:t>
            </a:r>
          </a:p>
          <a:p>
            <a:pPr algn="ctr"/>
            <a:r>
              <a:rPr lang="pt-BR" sz="2000" dirty="0"/>
              <a:t>- 3 mês: 100% (121 idosos)</a:t>
            </a:r>
          </a:p>
          <a:p>
            <a:pPr algn="ctr"/>
            <a:r>
              <a:rPr lang="pt-BR" sz="2000" dirty="0"/>
              <a:t>- Pessoas atingidas: 121 de 121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295" y="2447778"/>
            <a:ext cx="6731000" cy="2865112"/>
          </a:xfrm>
          <a:prstGeom prst="rect">
            <a:avLst/>
          </a:prstGeom>
        </p:spPr>
      </p:pic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1690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633046" y="1213008"/>
            <a:ext cx="83077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META 24: </a:t>
            </a:r>
            <a:r>
              <a:rPr lang="pt-BR" sz="2400" b="1" dirty="0"/>
              <a:t>Garantir orientações individuais sobre higiene bucal( incluindo higiene de próteses dentárias) para 100% dos idosos cadastrados com primeira consulta odontológica programática</a:t>
            </a:r>
            <a:endParaRPr lang="pt-BR" sz="2400" dirty="0"/>
          </a:p>
        </p:txBody>
      </p:sp>
      <p:sp>
        <p:nvSpPr>
          <p:cNvPr id="6" name="Rectangle 5"/>
          <p:cNvSpPr/>
          <p:nvPr/>
        </p:nvSpPr>
        <p:spPr>
          <a:xfrm>
            <a:off x="2675257" y="55345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b="1" dirty="0"/>
              <a:t>- </a:t>
            </a:r>
            <a:r>
              <a:rPr lang="pt-BR" sz="2000" dirty="0"/>
              <a:t>1 mês: 100% (11 idosos)</a:t>
            </a:r>
          </a:p>
          <a:p>
            <a:pPr algn="ctr"/>
            <a:r>
              <a:rPr lang="pt-BR" sz="2000" dirty="0"/>
              <a:t>- 2 mês: 100% (15 idosos)</a:t>
            </a:r>
          </a:p>
          <a:p>
            <a:pPr algn="ctr"/>
            <a:r>
              <a:rPr lang="pt-BR" sz="2000" dirty="0"/>
              <a:t>- 3 mês: 100% (29 idosos)</a:t>
            </a:r>
          </a:p>
          <a:p>
            <a:pPr algn="ctr"/>
            <a:r>
              <a:rPr lang="pt-BR" sz="2000" dirty="0"/>
              <a:t>- Pessoas atingidas: 29 de 29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13486413"/>
              </p:ext>
            </p:extLst>
          </p:nvPr>
        </p:nvGraphicFramePr>
        <p:xfrm>
          <a:off x="1879600" y="2782668"/>
          <a:ext cx="5740038" cy="273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7162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4400" y="2032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RESULTADOS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886265" y="1321652"/>
            <a:ext cx="80545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 25: </a:t>
            </a:r>
            <a:r>
              <a:rPr lang="pt-BR" sz="2400" dirty="0"/>
              <a:t>Garantir ações coletivas de educação em saúde bucal para 100% dos idosos cadastrados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9695" y="566224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000" dirty="0"/>
              <a:t>- 1 mês: 98,2% (55 idosos)</a:t>
            </a:r>
          </a:p>
          <a:p>
            <a:pPr algn="ctr"/>
            <a:r>
              <a:rPr lang="pt-BR" sz="2000" dirty="0"/>
              <a:t>- 2 mês: 98,9% (90 idosos)</a:t>
            </a:r>
          </a:p>
          <a:p>
            <a:pPr algn="ctr"/>
            <a:r>
              <a:rPr lang="pt-BR" sz="2000" dirty="0"/>
              <a:t>- 3 mês: 85,1% (103 idosos)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15268479"/>
              </p:ext>
            </p:extLst>
          </p:nvPr>
        </p:nvGraphicFramePr>
        <p:xfrm>
          <a:off x="1911349" y="2377440"/>
          <a:ext cx="5760477" cy="315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3054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5704" y="372533"/>
            <a:ext cx="5079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DISCUSSÃO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47539" y="1477108"/>
            <a:ext cx="4351069" cy="51090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ALCANÇADO</a:t>
            </a:r>
          </a:p>
          <a:p>
            <a:pPr algn="ctr"/>
            <a:endParaRPr lang="en-US" sz="2400" b="1" dirty="0" smtClean="0"/>
          </a:p>
          <a:p>
            <a:r>
              <a:rPr lang="pt-BR" sz="2000" dirty="0"/>
              <a:t>A</a:t>
            </a:r>
            <a:r>
              <a:rPr lang="pt-BR" sz="2000" dirty="0" smtClean="0"/>
              <a:t>tenção </a:t>
            </a:r>
            <a:r>
              <a:rPr lang="pt-BR" sz="2000" dirty="0"/>
              <a:t>mais </a:t>
            </a:r>
            <a:r>
              <a:rPr lang="pt-BR" sz="2000" dirty="0" smtClean="0"/>
              <a:t>direcionada </a:t>
            </a:r>
            <a:r>
              <a:rPr lang="pt-BR" sz="2000" dirty="0"/>
              <a:t>e </a:t>
            </a:r>
            <a:r>
              <a:rPr lang="pt-BR" sz="2000" dirty="0" smtClean="0"/>
              <a:t>contínua</a:t>
            </a:r>
          </a:p>
          <a:p>
            <a:endParaRPr lang="pt-BR" sz="2000" dirty="0" smtClean="0"/>
          </a:p>
          <a:p>
            <a:r>
              <a:rPr lang="pt-BR" sz="2000" dirty="0" smtClean="0"/>
              <a:t>Envolvimento do </a:t>
            </a:r>
            <a:r>
              <a:rPr lang="pt-BR" sz="2000" dirty="0"/>
              <a:t>gestor de </a:t>
            </a:r>
            <a:r>
              <a:rPr lang="pt-BR" sz="2000" dirty="0" smtClean="0"/>
              <a:t>saúde</a:t>
            </a:r>
          </a:p>
          <a:p>
            <a:r>
              <a:rPr lang="pt-BR" sz="2000" dirty="0" smtClean="0"/>
              <a:t> </a:t>
            </a:r>
          </a:p>
          <a:p>
            <a:r>
              <a:rPr lang="pt-BR" sz="2000" dirty="0"/>
              <a:t>A</a:t>
            </a:r>
            <a:r>
              <a:rPr lang="pt-BR" sz="2000" dirty="0" smtClean="0"/>
              <a:t>tendimento </a:t>
            </a:r>
            <a:r>
              <a:rPr lang="pt-BR" sz="2000" dirty="0"/>
              <a:t>muito mais </a:t>
            </a:r>
            <a:r>
              <a:rPr lang="pt-BR" sz="2000" dirty="0" smtClean="0"/>
              <a:t>organizado</a:t>
            </a:r>
          </a:p>
          <a:p>
            <a:endParaRPr lang="pt-BR" sz="2000" dirty="0" smtClean="0"/>
          </a:p>
          <a:p>
            <a:r>
              <a:rPr lang="pt-BR" sz="2000" dirty="0" smtClean="0"/>
              <a:t>Registros específicos</a:t>
            </a:r>
          </a:p>
          <a:p>
            <a:endParaRPr lang="pt-BR" sz="2000" dirty="0" smtClean="0"/>
          </a:p>
          <a:p>
            <a:r>
              <a:rPr lang="pt-BR" sz="2000" dirty="0" smtClean="0"/>
              <a:t>Caderneta do Idoso</a:t>
            </a:r>
          </a:p>
          <a:p>
            <a:endParaRPr lang="pt-BR" sz="2000" dirty="0" smtClean="0"/>
          </a:p>
          <a:p>
            <a:r>
              <a:rPr lang="pt-BR" sz="2000" dirty="0" smtClean="0"/>
              <a:t>Estratificação de risco</a:t>
            </a:r>
          </a:p>
          <a:p>
            <a:endParaRPr lang="pt-BR" sz="2000" dirty="0" smtClean="0"/>
          </a:p>
          <a:p>
            <a:r>
              <a:rPr lang="pt-BR" sz="2000" dirty="0" smtClean="0"/>
              <a:t>Promoção em saúde </a:t>
            </a:r>
          </a:p>
          <a:p>
            <a:endParaRPr lang="en-US" dirty="0"/>
          </a:p>
        </p:txBody>
      </p:sp>
      <p:pic>
        <p:nvPicPr>
          <p:cNvPr id="5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5008430" y="1477108"/>
            <a:ext cx="3839513" cy="10772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smtClean="0"/>
              <a:t>AINDA POR MELHORAR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r>
              <a:rPr lang="en-US" sz="2000" dirty="0" err="1" smtClean="0"/>
              <a:t>Bucal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7606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3502" y="2261390"/>
            <a:ext cx="8661009" cy="3657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Mais atenção ao problemas da unidade de saúde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Maior humanização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Prática profissional mais atenciosa e minuciosa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Aprimoramento de conhecimentos teóricos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Conhecimento para organizar e analisar serviços de saúde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3502" y="777253"/>
            <a:ext cx="9144000" cy="914400"/>
          </a:xfrm>
        </p:spPr>
        <p:txBody>
          <a:bodyPr/>
          <a:lstStyle/>
          <a:p>
            <a:pPr algn="ctr"/>
            <a:r>
              <a:rPr lang="pt-BR" sz="4400" dirty="0" smtClean="0">
                <a:effectLst/>
              </a:rPr>
              <a:t>Reflexão crítica sobre processo de aprendizagem</a:t>
            </a:r>
            <a:endParaRPr lang="pt-BR" sz="4400" dirty="0"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5926" y="1814732"/>
            <a:ext cx="768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BRASIL. Ministério da Saúde. Secretária de Atenção à Saúde. Departamento de Atenção básica. </a:t>
            </a:r>
            <a:r>
              <a:rPr lang="pt-BR" b="1" dirty="0"/>
              <a:t>Caderno de Atenção Básica, </a:t>
            </a:r>
            <a:r>
              <a:rPr lang="pt-BR" b="1" dirty="0" err="1"/>
              <a:t>n</a:t>
            </a:r>
            <a:r>
              <a:rPr lang="pt-BR" b="1" dirty="0"/>
              <a:t> 19. Série A. Normas e Manuais Técnicos. Envelhecimento e Saúde da Pessoa Idosa</a:t>
            </a:r>
            <a:r>
              <a:rPr lang="pt-BR" dirty="0"/>
              <a:t>. 192p. Brasília, DF, 2006.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BRASIL. Ministério da Saúde. Secretária de Atenção à Saúde. Departamento de Ações Programáticas e Estratégicas. </a:t>
            </a:r>
            <a:r>
              <a:rPr lang="pt-BR" b="1" dirty="0"/>
              <a:t>Séries de Pacto pela Saúde 2006, </a:t>
            </a:r>
            <a:r>
              <a:rPr lang="pt-BR" b="1" dirty="0" err="1"/>
              <a:t>v</a:t>
            </a:r>
            <a:r>
              <a:rPr lang="pt-BR" b="1" dirty="0"/>
              <a:t> 12. Série B. Área Técnica Saúde do Idoso. Atenção `a saúde da Pessoa Idosa e envelhecimento.</a:t>
            </a:r>
            <a:r>
              <a:rPr lang="pt-BR" dirty="0"/>
              <a:t> 46p. Brasília, DF, 2010.</a:t>
            </a:r>
          </a:p>
        </p:txBody>
      </p:sp>
      <p:pic>
        <p:nvPicPr>
          <p:cNvPr id="5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2324267" y="757253"/>
            <a:ext cx="4235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/>
              <a:t>BIBLIOGRAFIA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274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2250831"/>
            <a:ext cx="4761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</a:t>
            </a:r>
            <a:r>
              <a:rPr lang="en-US" sz="2400" b="1" u="sng" dirty="0" err="1" smtClean="0"/>
              <a:t>Estrutura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Física</a:t>
            </a:r>
            <a:r>
              <a:rPr lang="en-US" sz="2400" b="1" u="sng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          </a:t>
            </a:r>
            <a:r>
              <a:rPr lang="en-US" sz="2400" dirty="0"/>
              <a:t>-</a:t>
            </a:r>
            <a:r>
              <a:rPr lang="pt-BR" sz="2400" dirty="0" smtClean="0"/>
              <a:t> </a:t>
            </a:r>
            <a:r>
              <a:rPr lang="pt-BR" sz="2400" dirty="0"/>
              <a:t>01 sala de curativo, </a:t>
            </a:r>
            <a:endParaRPr lang="pt-BR" sz="2400" dirty="0" smtClean="0"/>
          </a:p>
          <a:p>
            <a:r>
              <a:rPr lang="pt-BR" sz="2400" dirty="0"/>
              <a:t> </a:t>
            </a:r>
            <a:r>
              <a:rPr lang="pt-BR" sz="2400" dirty="0" smtClean="0"/>
              <a:t>         - 01 </a:t>
            </a:r>
            <a:r>
              <a:rPr lang="pt-BR" sz="2400" dirty="0"/>
              <a:t>sala de farmácia</a:t>
            </a:r>
            <a:r>
              <a:rPr lang="pt-BR" sz="2400" dirty="0" smtClean="0"/>
              <a:t>,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- </a:t>
            </a:r>
            <a:r>
              <a:rPr lang="pt-BR" sz="2400" dirty="0"/>
              <a:t>01 </a:t>
            </a:r>
            <a:r>
              <a:rPr lang="pt-BR" sz="2400" dirty="0" smtClean="0"/>
              <a:t>consultório </a:t>
            </a:r>
            <a:r>
              <a:rPr lang="pt-BR" sz="2400" dirty="0"/>
              <a:t>médico</a:t>
            </a:r>
            <a:r>
              <a:rPr lang="pt-BR" sz="2400" dirty="0" smtClean="0"/>
              <a:t>,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- </a:t>
            </a:r>
            <a:r>
              <a:rPr lang="pt-BR" sz="2400" dirty="0"/>
              <a:t>01 sala de enfermagem, </a:t>
            </a:r>
            <a:endParaRPr lang="pt-BR" sz="2400" dirty="0" smtClean="0"/>
          </a:p>
          <a:p>
            <a:r>
              <a:rPr lang="pt-BR" sz="2400" dirty="0"/>
              <a:t> </a:t>
            </a:r>
            <a:r>
              <a:rPr lang="pt-BR" sz="2400" dirty="0" smtClean="0"/>
              <a:t>         - 01 </a:t>
            </a:r>
            <a:r>
              <a:rPr lang="pt-BR" sz="2400" dirty="0"/>
              <a:t>sala odontológica, </a:t>
            </a:r>
            <a:endParaRPr lang="pt-BR" sz="2400" dirty="0" smtClean="0"/>
          </a:p>
          <a:p>
            <a:r>
              <a:rPr lang="pt-BR" sz="2400" dirty="0"/>
              <a:t> </a:t>
            </a:r>
            <a:r>
              <a:rPr lang="pt-BR" sz="2400" dirty="0" smtClean="0"/>
              <a:t>         - 01 </a:t>
            </a:r>
            <a:r>
              <a:rPr lang="pt-BR" sz="2400" dirty="0"/>
              <a:t>sala </a:t>
            </a:r>
            <a:r>
              <a:rPr lang="pt-BR" sz="2400" dirty="0" smtClean="0"/>
              <a:t>administrativa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- 01 </a:t>
            </a:r>
            <a:r>
              <a:rPr lang="pt-BR" sz="2400" dirty="0"/>
              <a:t>sala para os ACS</a:t>
            </a:r>
            <a:r>
              <a:rPr lang="pt-BR" sz="2400" dirty="0" smtClean="0"/>
              <a:t>,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- </a:t>
            </a:r>
            <a:r>
              <a:rPr lang="pt-BR" sz="2400" dirty="0"/>
              <a:t>01 sala de depósito, </a:t>
            </a:r>
            <a:endParaRPr lang="pt-BR" sz="2400" dirty="0" smtClean="0"/>
          </a:p>
          <a:p>
            <a:r>
              <a:rPr lang="pt-BR" sz="2400" dirty="0"/>
              <a:t> </a:t>
            </a:r>
            <a:r>
              <a:rPr lang="pt-BR" sz="2400" dirty="0" smtClean="0"/>
              <a:t>         -02 </a:t>
            </a:r>
            <a:r>
              <a:rPr lang="pt-BR" sz="2400" dirty="0"/>
              <a:t>banheiros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71391" y="2250831"/>
            <a:ext cx="4009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Equipe</a:t>
            </a:r>
            <a:r>
              <a:rPr lang="en-US" sz="2400" b="1" u="sng" dirty="0" smtClean="0"/>
              <a:t> de </a:t>
            </a:r>
            <a:r>
              <a:rPr lang="en-US" sz="2400" b="1" u="sng" dirty="0" err="1" smtClean="0"/>
              <a:t>saúde</a:t>
            </a:r>
            <a:endParaRPr lang="en-US" sz="2400" b="1" u="sng" dirty="0" smtClean="0"/>
          </a:p>
          <a:p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01 </a:t>
            </a:r>
            <a:r>
              <a:rPr lang="en-US" sz="2400" dirty="0" err="1" smtClean="0"/>
              <a:t>enfermeira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02 </a:t>
            </a:r>
            <a:r>
              <a:rPr lang="en-US" sz="2400" dirty="0" err="1" smtClean="0"/>
              <a:t>médicos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12 ACS</a:t>
            </a:r>
          </a:p>
          <a:p>
            <a:pPr marL="285750" indent="-285750"/>
            <a:endParaRPr lang="en-US" sz="2400" dirty="0" smtClean="0"/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b="1" u="sng" dirty="0" err="1" smtClean="0"/>
              <a:t>População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adscrita</a:t>
            </a:r>
            <a:r>
              <a:rPr lang="en-US" sz="2400" b="1" u="sng" dirty="0" smtClean="0"/>
              <a:t>:</a:t>
            </a:r>
          </a:p>
          <a:p>
            <a:endParaRPr lang="en-US" sz="2400" dirty="0" smtClean="0"/>
          </a:p>
          <a:p>
            <a:r>
              <a:rPr lang="pt-BR" sz="2400" dirty="0" smtClean="0"/>
              <a:t>-  </a:t>
            </a:r>
            <a:r>
              <a:rPr lang="pt-BR" sz="2400" dirty="0"/>
              <a:t>3.380 pessoas </a:t>
            </a:r>
            <a:endParaRPr lang="en-US" sz="2400" dirty="0"/>
          </a:p>
        </p:txBody>
      </p:sp>
      <p:pic>
        <p:nvPicPr>
          <p:cNvPr id="7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tângulo 8"/>
          <p:cNvSpPr/>
          <p:nvPr/>
        </p:nvSpPr>
        <p:spPr>
          <a:xfrm>
            <a:off x="1828797" y="618754"/>
            <a:ext cx="6942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UBS Francisco Pereira Batista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3234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5227" y="372533"/>
            <a:ext cx="6011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Justificativa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31333" y="1930400"/>
            <a:ext cx="76538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Escolha</a:t>
            </a:r>
            <a:r>
              <a:rPr lang="en-US" sz="2400" dirty="0" smtClean="0"/>
              <a:t> do </a:t>
            </a:r>
            <a:r>
              <a:rPr lang="en-US" sz="2400" dirty="0" err="1" smtClean="0"/>
              <a:t>foco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intervenção</a:t>
            </a:r>
            <a:endParaRPr lang="en-US" sz="2400" dirty="0" smtClean="0"/>
          </a:p>
          <a:p>
            <a:pPr marL="285750" indent="-285750"/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Escolha</a:t>
            </a:r>
            <a:r>
              <a:rPr lang="en-US" sz="2400" dirty="0" smtClean="0"/>
              <a:t> do </a:t>
            </a:r>
            <a:r>
              <a:rPr lang="en-US" sz="2400" dirty="0" err="1" smtClean="0"/>
              <a:t>grupo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intervenção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Importância</a:t>
            </a:r>
            <a:r>
              <a:rPr lang="en-US" sz="2400" dirty="0" smtClean="0"/>
              <a:t> do </a:t>
            </a:r>
            <a:r>
              <a:rPr lang="en-US" sz="2400" dirty="0" err="1" smtClean="0"/>
              <a:t>tema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7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51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8000" y="474133"/>
            <a:ext cx="612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Objetivos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11200" y="1505243"/>
            <a:ext cx="782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OBJETIVO GERAL: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-  </a:t>
            </a:r>
            <a:r>
              <a:rPr lang="pt-BR" sz="2400" dirty="0" smtClean="0"/>
              <a:t>Melhorar </a:t>
            </a:r>
            <a:r>
              <a:rPr lang="pt-BR" sz="2400" dirty="0"/>
              <a:t>a atenção à saúde do </a:t>
            </a:r>
            <a:r>
              <a:rPr lang="pt-BR" sz="2400" dirty="0" smtClean="0"/>
              <a:t>Idoso</a:t>
            </a:r>
            <a:r>
              <a:rPr lang="en-US" sz="2400" dirty="0" smtClean="0"/>
              <a:t>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1200" y="2986926"/>
            <a:ext cx="782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OBJETIVOS ESPECÍFICOS:</a:t>
            </a:r>
          </a:p>
          <a:p>
            <a:endParaRPr lang="pt-BR" sz="2400" dirty="0" smtClean="0"/>
          </a:p>
          <a:p>
            <a:r>
              <a:rPr lang="pt-BR" sz="2400" dirty="0" smtClean="0"/>
              <a:t>- </a:t>
            </a:r>
            <a:r>
              <a:rPr lang="pt-BR" sz="2400" dirty="0"/>
              <a:t>Ampliar a cobertura de acompanhamento de idosos</a:t>
            </a:r>
          </a:p>
          <a:p>
            <a:r>
              <a:rPr lang="pt-BR" sz="2400" dirty="0"/>
              <a:t>- Melhorar a adesão dos idosos ao Programa de Atenção à saúde do Idoso</a:t>
            </a:r>
          </a:p>
          <a:p>
            <a:r>
              <a:rPr lang="pt-BR" sz="2400" dirty="0"/>
              <a:t>- Melhorar a qualidade da atenção ao idoso na unidade de saúde</a:t>
            </a:r>
          </a:p>
          <a:p>
            <a:r>
              <a:rPr lang="pt-BR" sz="2400" dirty="0"/>
              <a:t>- Melhorar registros das informações</a:t>
            </a:r>
          </a:p>
          <a:p>
            <a:r>
              <a:rPr lang="pt-BR" sz="2400" dirty="0"/>
              <a:t>- Mapear os idosos de risco de abrangência</a:t>
            </a:r>
          </a:p>
          <a:p>
            <a:r>
              <a:rPr lang="pt-BR" sz="2400" dirty="0"/>
              <a:t>- Promover a saúde do </a:t>
            </a:r>
            <a:r>
              <a:rPr lang="pt-BR" sz="2400" dirty="0" smtClean="0"/>
              <a:t>idoso</a:t>
            </a:r>
            <a:endParaRPr lang="en-US" sz="2400" dirty="0"/>
          </a:p>
        </p:txBody>
      </p:sp>
      <p:pic>
        <p:nvPicPr>
          <p:cNvPr id="8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339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78000" y="474133"/>
            <a:ext cx="6129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Metodologia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31333" y="1930400"/>
            <a:ext cx="76538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pt-BR" sz="2800" dirty="0" smtClean="0"/>
              <a:t>Duração da intervenção: </a:t>
            </a:r>
            <a:r>
              <a:rPr lang="pt-BR" sz="2800" b="1" dirty="0" smtClean="0"/>
              <a:t>12 semanas</a:t>
            </a:r>
          </a:p>
          <a:p>
            <a:pPr marL="285750" indent="-285750" algn="ctr"/>
            <a:endParaRPr lang="en-US" sz="2800" dirty="0" smtClean="0"/>
          </a:p>
          <a:p>
            <a:pPr marL="285750" indent="-285750" algn="ctr"/>
            <a:endParaRPr lang="en-US" sz="2800" dirty="0" smtClean="0"/>
          </a:p>
          <a:p>
            <a:pPr marL="285750" indent="-285750" algn="ctr"/>
            <a:r>
              <a:rPr lang="en-US" sz="2800" dirty="0" err="1" smtClean="0"/>
              <a:t>Desenvolvimento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4 </a:t>
            </a:r>
            <a:r>
              <a:rPr lang="en-US" sz="2800" dirty="0" err="1" smtClean="0"/>
              <a:t>eixos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  <a:p>
            <a:pPr marL="285750" indent="-285750"/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Monitoramento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avaliação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pt-BR" sz="2400" dirty="0" smtClean="0"/>
              <a:t>Organização e gestão do serviço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Engajamento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público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Qualificação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prática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clínica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2828" y="3108960"/>
            <a:ext cx="675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RESULTADOS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1693333"/>
            <a:ext cx="866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Imagem 2" descr="http://dms.ufpel.edu.br/aquares/images/stories/logos/unasus-ufpel.png"/>
          <p:cNvPicPr/>
          <p:nvPr/>
        </p:nvPicPr>
        <p:blipFill>
          <a:blip r:embed="rId2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275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4070" y="745588"/>
            <a:ext cx="84567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 smtClean="0"/>
          </a:p>
          <a:p>
            <a:pPr algn="ctr"/>
            <a:endParaRPr lang="pt-BR" b="1" dirty="0" smtClean="0"/>
          </a:p>
          <a:p>
            <a:pPr algn="ctr"/>
            <a:r>
              <a:rPr lang="pt-BR" sz="2400" b="1" dirty="0" smtClean="0"/>
              <a:t>META 1: </a:t>
            </a:r>
            <a:r>
              <a:rPr lang="pt-BR" sz="2400" dirty="0"/>
              <a:t>: Ampliar a cobertura dos Idosos de área de acompanhamento para 75%</a:t>
            </a:r>
            <a:r>
              <a:rPr lang="pt-BR" dirty="0"/>
              <a:t> </a:t>
            </a:r>
            <a:endParaRPr lang="pt-BR" b="1" dirty="0" smtClean="0"/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endParaRPr lang="pt-BR" sz="2000" dirty="0" smtClean="0"/>
          </a:p>
          <a:p>
            <a:pPr algn="ctr"/>
            <a:r>
              <a:rPr lang="pt-BR" sz="2000" dirty="0" smtClean="0"/>
              <a:t>- </a:t>
            </a:r>
            <a:r>
              <a:rPr lang="pt-BR" sz="2000" dirty="0"/>
              <a:t>1º mês: 26 %</a:t>
            </a:r>
          </a:p>
          <a:p>
            <a:pPr algn="ctr"/>
            <a:r>
              <a:rPr lang="pt-BR" sz="2000" dirty="0"/>
              <a:t>- 2º mês: 42,3 %</a:t>
            </a:r>
          </a:p>
          <a:p>
            <a:pPr algn="ctr"/>
            <a:r>
              <a:rPr lang="pt-BR" sz="2000" dirty="0"/>
              <a:t>- 3º mês: 56,3 %</a:t>
            </a:r>
          </a:p>
          <a:p>
            <a:pPr algn="ctr"/>
            <a:r>
              <a:rPr lang="pt-BR" sz="2000" dirty="0"/>
              <a:t>- número de pessoas atingidas: 121 de </a:t>
            </a:r>
            <a:r>
              <a:rPr lang="pt-BR" sz="2000" dirty="0" smtClean="0"/>
              <a:t>215</a:t>
            </a:r>
            <a:endParaRPr lang="pt-BR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41632793"/>
              </p:ext>
            </p:extLst>
          </p:nvPr>
        </p:nvGraphicFramePr>
        <p:xfrm>
          <a:off x="1524000" y="2419643"/>
          <a:ext cx="6048828" cy="288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m 2" descr="http://dms.ufpel.edu.br/aquares/images/stories/logos/unasus-ufpel.png"/>
          <p:cNvPicPr/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91" y="189653"/>
            <a:ext cx="1345809" cy="9523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2756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2118</TotalTime>
  <Words>1769</Words>
  <Application>Microsoft Macintosh PowerPoint</Application>
  <PresentationFormat>On-screen Show (4:3)</PresentationFormat>
  <Paragraphs>290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Elemental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Reflexão crítica sobre processo de aprendizagem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Mayara Pinheiro</dc:creator>
  <cp:lastModifiedBy>Mayara Pinheiro</cp:lastModifiedBy>
  <cp:revision>30</cp:revision>
  <dcterms:created xsi:type="dcterms:W3CDTF">2014-03-30T22:26:44Z</dcterms:created>
  <dcterms:modified xsi:type="dcterms:W3CDTF">2014-05-01T01:22:28Z</dcterms:modified>
</cp:coreProperties>
</file>