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7"/>
  </p:notesMasterIdLst>
  <p:sldIdLst>
    <p:sldId id="256" r:id="rId2"/>
    <p:sldId id="257" r:id="rId3"/>
    <p:sldId id="258" r:id="rId4"/>
    <p:sldId id="318" r:id="rId5"/>
    <p:sldId id="259" r:id="rId6"/>
    <p:sldId id="319" r:id="rId7"/>
    <p:sldId id="260" r:id="rId8"/>
    <p:sldId id="320" r:id="rId9"/>
    <p:sldId id="261" r:id="rId10"/>
    <p:sldId id="321" r:id="rId11"/>
    <p:sldId id="262" r:id="rId12"/>
    <p:sldId id="322" r:id="rId13"/>
    <p:sldId id="263" r:id="rId14"/>
    <p:sldId id="323" r:id="rId15"/>
    <p:sldId id="264" r:id="rId16"/>
    <p:sldId id="325" r:id="rId17"/>
    <p:sldId id="265" r:id="rId18"/>
    <p:sldId id="329" r:id="rId19"/>
    <p:sldId id="266" r:id="rId20"/>
    <p:sldId id="324" r:id="rId21"/>
    <p:sldId id="267" r:id="rId22"/>
    <p:sldId id="268" r:id="rId23"/>
    <p:sldId id="269" r:id="rId24"/>
    <p:sldId id="270" r:id="rId25"/>
    <p:sldId id="271" r:id="rId26"/>
    <p:sldId id="308" r:id="rId27"/>
    <p:sldId id="272" r:id="rId28"/>
    <p:sldId id="309" r:id="rId29"/>
    <p:sldId id="273" r:id="rId30"/>
    <p:sldId id="274" r:id="rId31"/>
    <p:sldId id="275" r:id="rId32"/>
    <p:sldId id="310" r:id="rId33"/>
    <p:sldId id="277" r:id="rId34"/>
    <p:sldId id="278" r:id="rId35"/>
    <p:sldId id="279" r:id="rId36"/>
    <p:sldId id="326" r:id="rId37"/>
    <p:sldId id="280" r:id="rId38"/>
    <p:sldId id="281" r:id="rId39"/>
    <p:sldId id="282" r:id="rId40"/>
    <p:sldId id="283" r:id="rId41"/>
    <p:sldId id="284" r:id="rId42"/>
    <p:sldId id="286" r:id="rId43"/>
    <p:sldId id="311" r:id="rId44"/>
    <p:sldId id="287" r:id="rId45"/>
    <p:sldId id="288" r:id="rId46"/>
    <p:sldId id="289" r:id="rId47"/>
    <p:sldId id="312" r:id="rId48"/>
    <p:sldId id="290" r:id="rId49"/>
    <p:sldId id="291" r:id="rId50"/>
    <p:sldId id="313" r:id="rId51"/>
    <p:sldId id="292" r:id="rId52"/>
    <p:sldId id="314" r:id="rId53"/>
    <p:sldId id="293" r:id="rId54"/>
    <p:sldId id="315" r:id="rId55"/>
    <p:sldId id="294" r:id="rId56"/>
    <p:sldId id="295" r:id="rId57"/>
    <p:sldId id="316" r:id="rId58"/>
    <p:sldId id="296" r:id="rId59"/>
    <p:sldId id="297" r:id="rId60"/>
    <p:sldId id="327" r:id="rId61"/>
    <p:sldId id="298" r:id="rId62"/>
    <p:sldId id="299" r:id="rId63"/>
    <p:sldId id="328" r:id="rId64"/>
    <p:sldId id="300" r:id="rId65"/>
    <p:sldId id="330" r:id="rId66"/>
    <p:sldId id="331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32" r:id="rId75"/>
    <p:sldId id="317" r:id="rId7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8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llen\Documents\P&#243;s%20UFPEL\coleta%20de%20dados%20semana%2016%20corrigida%2029-0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0447887562441"/>
          <c:y val="5.2957645000257313E-2"/>
          <c:w val="0.84757831682330032"/>
          <c:h val="0.76369821419381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0.96</c:v>
                </c:pt>
                <c:pt idx="1">
                  <c:v>0.84</c:v>
                </c:pt>
                <c:pt idx="2">
                  <c:v>0.92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59168"/>
        <c:axId val="65549056"/>
      </c:barChart>
      <c:catAx>
        <c:axId val="3635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549056"/>
        <c:crosses val="autoZero"/>
        <c:auto val="1"/>
        <c:lblAlgn val="ctr"/>
        <c:lblOffset val="100"/>
        <c:noMultiLvlLbl val="0"/>
      </c:catAx>
      <c:valAx>
        <c:axId val="655490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3591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Indicadores!$D$152:$G$152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Indicadores!$D$153:$G$153</c:f>
              <c:numCache>
                <c:formatCode>0.0%</c:formatCode>
                <c:ptCount val="4"/>
                <c:pt idx="0">
                  <c:v>0.25</c:v>
                </c:pt>
                <c:pt idx="1">
                  <c:v>0.2857142857142857</c:v>
                </c:pt>
                <c:pt idx="2">
                  <c:v>0.30434782608695654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714112"/>
        <c:axId val="72715648"/>
      </c:barChart>
      <c:catAx>
        <c:axId val="7271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715648"/>
        <c:crosses val="autoZero"/>
        <c:auto val="1"/>
        <c:lblAlgn val="ctr"/>
        <c:lblOffset val="100"/>
        <c:noMultiLvlLbl val="0"/>
      </c:catAx>
      <c:valAx>
        <c:axId val="727156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7141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Indicadores!$D$152:$G$152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Indicadores!$D$153:$G$153</c:f>
              <c:numCache>
                <c:formatCode>0.0%</c:formatCode>
                <c:ptCount val="4"/>
                <c:pt idx="0">
                  <c:v>0.25</c:v>
                </c:pt>
                <c:pt idx="1">
                  <c:v>0.2857142857142857</c:v>
                </c:pt>
                <c:pt idx="2">
                  <c:v>0.30434782608695654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22976"/>
        <c:axId val="73824512"/>
      </c:barChart>
      <c:catAx>
        <c:axId val="7382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824512"/>
        <c:crosses val="autoZero"/>
        <c:auto val="1"/>
        <c:lblAlgn val="ctr"/>
        <c:lblOffset val="100"/>
        <c:noMultiLvlLbl val="0"/>
      </c:catAx>
      <c:valAx>
        <c:axId val="738245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8229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1093048852764"/>
          <c:y val="7.5405107071896377E-2"/>
          <c:w val="0.84757831682330032"/>
          <c:h val="0.77474035371746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0.75</c:v>
                </c:pt>
                <c:pt idx="1">
                  <c:v>0.66666666666666663</c:v>
                </c:pt>
                <c:pt idx="2">
                  <c:v>0.78260869565217395</c:v>
                </c:pt>
                <c:pt idx="3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590784"/>
        <c:axId val="65592320"/>
      </c:barChart>
      <c:catAx>
        <c:axId val="6559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592320"/>
        <c:crosses val="autoZero"/>
        <c:auto val="1"/>
        <c:lblAlgn val="ctr"/>
        <c:lblOffset val="100"/>
        <c:noMultiLvlLbl val="0"/>
      </c:catAx>
      <c:valAx>
        <c:axId val="65592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5907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0.375</c:v>
                </c:pt>
                <c:pt idx="1">
                  <c:v>0.7142857142857143</c:v>
                </c:pt>
                <c:pt idx="2">
                  <c:v>0.73913043478260865</c:v>
                </c:pt>
                <c:pt idx="3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42880"/>
        <c:axId val="65644416"/>
      </c:barChart>
      <c:catAx>
        <c:axId val="6564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44416"/>
        <c:crosses val="autoZero"/>
        <c:auto val="1"/>
        <c:lblAlgn val="ctr"/>
        <c:lblOffset val="100"/>
        <c:noMultiLvlLbl val="0"/>
      </c:catAx>
      <c:valAx>
        <c:axId val="656444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428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67840913851102"/>
          <c:y val="3.8200436213078996E-2"/>
          <c:w val="0.84940008992899796"/>
          <c:h val="0.773682796692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busca ativa realizada às gestantes faltosas às consultas odontológicas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0.9</c:v>
                </c:pt>
                <c:pt idx="1">
                  <c:v>0.6875</c:v>
                </c:pt>
                <c:pt idx="2">
                  <c:v>0.88888888888888884</c:v>
                </c:pt>
                <c:pt idx="3">
                  <c:v>0.76470588235294112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57856"/>
        <c:axId val="67248896"/>
      </c:barChart>
      <c:catAx>
        <c:axId val="6565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248896"/>
        <c:crosses val="autoZero"/>
        <c:auto val="1"/>
        <c:lblAlgn val="ctr"/>
        <c:lblOffset val="100"/>
        <c:noMultiLvlLbl val="0"/>
      </c:catAx>
      <c:valAx>
        <c:axId val="672488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578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6103271744498"/>
          <c:y val="9.4166781783855971E-2"/>
          <c:w val="0.85029474286011275"/>
          <c:h val="0.7885720863839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0.125</c:v>
                </c:pt>
                <c:pt idx="1">
                  <c:v>0.52380952380952384</c:v>
                </c:pt>
                <c:pt idx="2">
                  <c:v>0.47826086956521741</c:v>
                </c:pt>
                <c:pt idx="3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74240"/>
        <c:axId val="67275776"/>
      </c:barChart>
      <c:catAx>
        <c:axId val="6727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275776"/>
        <c:crosses val="autoZero"/>
        <c:auto val="1"/>
        <c:lblAlgn val="ctr"/>
        <c:lblOffset val="100"/>
        <c:noMultiLvlLbl val="0"/>
      </c:catAx>
      <c:valAx>
        <c:axId val="672757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2742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6670997111276"/>
          <c:y val="9.8940213118521469E-2"/>
          <c:w val="0.84788500029045666"/>
          <c:h val="0.7778545423757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Indicadores!$C$92</c:f>
              <c:strCache>
                <c:ptCount val="1"/>
                <c:pt idx="0">
                  <c:v>Proporção de gestantes com sorologia para toxoplasmose (IgG e IgM) na primeira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Indicadores!$D$91:$G$91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Indicadores!$D$92:$G$92</c:f>
              <c:numCache>
                <c:formatCode>0.0%</c:formatCode>
                <c:ptCount val="4"/>
                <c:pt idx="0">
                  <c:v>0.83333333333333337</c:v>
                </c:pt>
                <c:pt idx="1">
                  <c:v>0.80952380952380953</c:v>
                </c:pt>
                <c:pt idx="2">
                  <c:v>0.91304347826086951</c:v>
                </c:pt>
                <c:pt idx="3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48352"/>
        <c:axId val="67349888"/>
      </c:barChart>
      <c:catAx>
        <c:axId val="6734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349888"/>
        <c:crosses val="autoZero"/>
        <c:auto val="1"/>
        <c:lblAlgn val="ctr"/>
        <c:lblOffset val="100"/>
        <c:noMultiLvlLbl val="0"/>
      </c:catAx>
      <c:valAx>
        <c:axId val="6734988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3483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2509475012161"/>
          <c:y val="0.10127370871093944"/>
          <c:w val="0.84602616119013641"/>
          <c:h val="0.77261526271480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Indicadores!$D$106:$G$106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Indicadores!$D$107:$G$107</c:f>
              <c:numCache>
                <c:formatCode>0.0%</c:formatCode>
                <c:ptCount val="4"/>
                <c:pt idx="0">
                  <c:v>0.375</c:v>
                </c:pt>
                <c:pt idx="1">
                  <c:v>0.47619047619047616</c:v>
                </c:pt>
                <c:pt idx="2">
                  <c:v>0.69565217391304346</c:v>
                </c:pt>
                <c:pt idx="3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10880"/>
        <c:axId val="69624960"/>
      </c:barChart>
      <c:catAx>
        <c:axId val="696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624960"/>
        <c:crosses val="autoZero"/>
        <c:auto val="1"/>
        <c:lblAlgn val="ctr"/>
        <c:lblOffset val="100"/>
        <c:noMultiLvlLbl val="0"/>
      </c:catAx>
      <c:valAx>
        <c:axId val="696249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6108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7718678022389"/>
          <c:y val="9.5000116135925489E-2"/>
          <c:w val="0.84571192886603463"/>
          <c:h val="0.7867010429006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0.21739130434782608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46592"/>
        <c:axId val="69660672"/>
      </c:barChart>
      <c:catAx>
        <c:axId val="696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660672"/>
        <c:crosses val="autoZero"/>
        <c:auto val="1"/>
        <c:lblAlgn val="ctr"/>
        <c:lblOffset val="100"/>
        <c:noMultiLvlLbl val="0"/>
      </c:catAx>
      <c:valAx>
        <c:axId val="696606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6465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Indicadores!$D$116:$G$116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Indicadores!$D$117:$G$117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0.4</c:v>
                </c:pt>
                <c:pt idx="2">
                  <c:v>0.58823529411764708</c:v>
                </c:pt>
                <c:pt idx="3">
                  <c:v>0.47368421052631576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89056"/>
        <c:axId val="72190592"/>
      </c:barChart>
      <c:catAx>
        <c:axId val="721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190592"/>
        <c:crosses val="autoZero"/>
        <c:auto val="1"/>
        <c:lblAlgn val="ctr"/>
        <c:lblOffset val="100"/>
        <c:noMultiLvlLbl val="0"/>
      </c:catAx>
      <c:valAx>
        <c:axId val="721905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1890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85EB-5186-44F0-95DF-E7784B31AEED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5A8FB-D275-4CAE-B880-E2B40879F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83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A8FB-D275-4CAE-B880-E2B40879FE6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24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A8FB-D275-4CAE-B880-E2B40879FE64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59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52201D-AA7A-48FF-9755-EEEE7ABF755F}" type="datetimeFigureOut">
              <a:rPr lang="pt-BR" smtClean="0"/>
              <a:t>20/08/2014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F565DD2-BDC2-4C61-87E2-42C1950A8DD0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mailto:may_duarte17@hotmail.com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8" y="260648"/>
            <a:ext cx="7924800" cy="1791072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>
                <a:latin typeface="Comic Sans MS" pitchFamily="66" charset="0"/>
              </a:rPr>
              <a:t>                 universidade aberta do sus</a:t>
            </a:r>
            <a:br>
              <a:rPr lang="pt-BR" sz="2400" dirty="0" smtClean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>   </a:t>
            </a:r>
            <a:r>
              <a:rPr lang="pt-BR" sz="2400" dirty="0" err="1" smtClean="0">
                <a:latin typeface="Comic Sans MS" pitchFamily="66" charset="0"/>
              </a:rPr>
              <a:t>Ufpel</a:t>
            </a:r>
            <a:r>
              <a:rPr lang="pt-BR" sz="2400" dirty="0" smtClean="0">
                <a:latin typeface="Comic Sans MS" pitchFamily="66" charset="0"/>
              </a:rPr>
              <a:t> – Universidade Federal de Pelotas</a:t>
            </a:r>
            <a:r>
              <a:rPr lang="pt-BR" sz="2400" dirty="0">
                <a:latin typeface="Comic Sans MS" pitchFamily="66" charset="0"/>
              </a:rPr>
              <a:t/>
            </a:r>
            <a:br>
              <a:rPr lang="pt-BR" sz="2400" dirty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>              Departamento de medicina social</a:t>
            </a:r>
            <a:br>
              <a:rPr lang="pt-BR" sz="2400" dirty="0" smtClean="0">
                <a:latin typeface="Comic Sans MS" pitchFamily="66" charset="0"/>
              </a:rPr>
            </a:br>
            <a:r>
              <a:rPr lang="pt-BR" sz="2400" dirty="0" smtClean="0">
                <a:latin typeface="Comic Sans MS" pitchFamily="66" charset="0"/>
              </a:rPr>
              <a:t>             Especialização em saúde da família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4" name="Imagem 3" descr="C:\Users\Administrador\Desktop\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33143"/>
            <a:ext cx="1806916" cy="15835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619672" y="4077072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Trabalho de Conclusão de Curso apresentado à Universidade Federal de Pelotas como requisito parcial, à obtenção de título de especialista de Saúde da Família.</a:t>
            </a:r>
          </a:p>
          <a:p>
            <a:pPr algn="ctr"/>
            <a:endParaRPr lang="pt-BR" sz="2400" dirty="0">
              <a:latin typeface="Comic Sans MS" pitchFamily="66" charset="0"/>
            </a:endParaRPr>
          </a:p>
          <a:p>
            <a:pPr algn="ctr"/>
            <a:r>
              <a:rPr lang="pt-BR" sz="2400" dirty="0" smtClean="0">
                <a:latin typeface="Comic Sans MS" pitchFamily="66" charset="0"/>
              </a:rPr>
              <a:t>Teresina, 28 de Agosto de 2014.</a:t>
            </a:r>
          </a:p>
        </p:txBody>
      </p:sp>
    </p:spTree>
    <p:extLst>
      <p:ext uri="{BB962C8B-B14F-4D97-AF65-F5344CB8AC3E}">
        <p14:creationId xmlns:p14="http://schemas.microsoft.com/office/powerpoint/2010/main" val="15393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Ações realizadas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39552" y="1772816"/>
            <a:ext cx="81369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>
                <a:latin typeface="Comic Sans MS" pitchFamily="66" charset="0"/>
              </a:rPr>
              <a:t>Instrução sobre alimentação saudável e prática de exercícios físicos;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>
                <a:latin typeface="Comic Sans MS" pitchFamily="66" charset="0"/>
              </a:rPr>
              <a:t>Combate ao álcool, fumo e drogas</a:t>
            </a:r>
            <a:endParaRPr lang="pt-BR" sz="2600" dirty="0"/>
          </a:p>
        </p:txBody>
      </p:sp>
      <p:pic>
        <p:nvPicPr>
          <p:cNvPr id="3074" name="Picture 2" descr="http://blog.ninalolita.com.br/wp-content/uploads/2012/08/nutri%C3%A7%C3%A3o-gestante1-e13450574119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43" y="3629405"/>
            <a:ext cx="4277122" cy="28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cos-redenutri.bvs.br/article_image.php?image_type=article&amp;id=13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7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220" y="116632"/>
            <a:ext cx="79248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Ações realizadas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66453" y="1772816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solidFill>
                  <a:schemeClr val="bg1"/>
                </a:solidFill>
                <a:latin typeface="Comic Sans MS" pitchFamily="66" charset="0"/>
              </a:rPr>
              <a:t>Incentivo ao aleitamento materno;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solidFill>
                  <a:schemeClr val="bg1"/>
                </a:solidFill>
                <a:latin typeface="Comic Sans MS" pitchFamily="66" charset="0"/>
              </a:rPr>
              <a:t>Implantação da consulta odontológica de rotina;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solidFill>
                  <a:schemeClr val="bg1"/>
                </a:solidFill>
                <a:latin typeface="Comic Sans MS" pitchFamily="66" charset="0"/>
              </a:rPr>
              <a:t>Atendimento prioritário em problemas agudos;</a:t>
            </a:r>
          </a:p>
        </p:txBody>
      </p:sp>
    </p:spTree>
    <p:extLst>
      <p:ext uri="{BB962C8B-B14F-4D97-AF65-F5344CB8AC3E}">
        <p14:creationId xmlns:p14="http://schemas.microsoft.com/office/powerpoint/2010/main" val="41900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Ações realizadas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83568" y="2132856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>
                <a:latin typeface="Comic Sans MS" pitchFamily="66" charset="0"/>
              </a:rPr>
              <a:t>Busca ativa das gestantes faltosas;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>
                <a:latin typeface="Comic Sans MS" pitchFamily="66" charset="0"/>
              </a:rPr>
              <a:t>Conferência de prontuário e obtenção de registros com </a:t>
            </a:r>
            <a:r>
              <a:rPr lang="pt-BR" sz="2600" dirty="0" err="1">
                <a:latin typeface="Comic Sans MS" pitchFamily="66" charset="0"/>
              </a:rPr>
              <a:t>ACS’s</a:t>
            </a:r>
            <a:r>
              <a:rPr lang="pt-BR" dirty="0">
                <a:latin typeface="Comic Sans MS" pitchFamily="66" charset="0"/>
              </a:rPr>
              <a:t>.</a:t>
            </a:r>
          </a:p>
        </p:txBody>
      </p:sp>
      <p:pic>
        <p:nvPicPr>
          <p:cNvPr id="5122" name="Picture 2" descr="http://4.bp.blogspot.com/-b2Yr3geIE7Y/UK_FZLUAwVI/AAAAAAAAALo/-J0hI5zSYuk/s1600/129556563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0"/>
            <a:ext cx="27527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Logística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2060848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Acolhimento realizado pela equipe:</a:t>
            </a:r>
          </a:p>
          <a:p>
            <a:pPr marL="285750" indent="-285750">
              <a:buFontTx/>
              <a:buChar char="-"/>
            </a:pPr>
            <a:r>
              <a:rPr lang="pt-BR" sz="2600" dirty="0" smtClean="0">
                <a:latin typeface="Comic Sans MS" pitchFamily="66" charset="0"/>
              </a:rPr>
              <a:t>Capacitação dos funcionários;</a:t>
            </a:r>
          </a:p>
          <a:p>
            <a:pPr marL="285750" indent="-285750">
              <a:buFontTx/>
              <a:buChar char="-"/>
            </a:pPr>
            <a:r>
              <a:rPr lang="pt-BR" sz="2600" dirty="0" smtClean="0">
                <a:latin typeface="Comic Sans MS" pitchFamily="66" charset="0"/>
              </a:rPr>
              <a:t>Discussão do Manual Técnico do </a:t>
            </a:r>
            <a:r>
              <a:rPr lang="pt-BR" sz="2600" dirty="0" err="1" smtClean="0">
                <a:latin typeface="Comic Sans MS" pitchFamily="66" charset="0"/>
              </a:rPr>
              <a:t>Pré</a:t>
            </a:r>
            <a:r>
              <a:rPr lang="pt-BR" sz="2600" dirty="0" smtClean="0">
                <a:latin typeface="Comic Sans MS" pitchFamily="66" charset="0"/>
              </a:rPr>
              <a:t> Natal e Puerpério do Ministério da saúde;</a:t>
            </a:r>
          </a:p>
          <a:p>
            <a:pPr marL="285750" indent="-285750">
              <a:buFontTx/>
              <a:buChar char="-"/>
            </a:pPr>
            <a:r>
              <a:rPr lang="pt-BR" sz="2600" dirty="0" smtClean="0">
                <a:latin typeface="Comic Sans MS" pitchFamily="66" charset="0"/>
              </a:rPr>
              <a:t>Estabelecimento do Vínculo;</a:t>
            </a:r>
          </a:p>
        </p:txBody>
      </p:sp>
      <p:pic>
        <p:nvPicPr>
          <p:cNvPr id="11266" name="Picture 2" descr="http://atencaobasica.org.br/sites/default/files/uploads/experiencia/6583/imagem-de-desta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264"/>
            <a:ext cx="2927648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tencaobasica.org.br/sites/default/files/uploads/experiencia/6583/imagem-de-desta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62264"/>
            <a:ext cx="3096344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tencaobasica.org.br/sites/default/files/uploads/experiencia/6583/imagem-de-desta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3215680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Logística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55576" y="2348880"/>
            <a:ext cx="72728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>
                <a:latin typeface="Comic Sans MS" pitchFamily="66" charset="0"/>
              </a:rPr>
              <a:t>Relação da gestante x UBS;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>
                <a:latin typeface="Comic Sans MS" pitchFamily="66" charset="0"/>
              </a:rPr>
              <a:t>Captação de novas mulheres no primeiro trimestre</a:t>
            </a:r>
            <a:r>
              <a:rPr lang="pt-BR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9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3686" y="3473"/>
            <a:ext cx="79248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Logística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9562" y="1484784"/>
            <a:ext cx="80648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Aproveitamento das consultas para solicitação de exames e vacinas;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Palestras Educativas: Obesidade, prevenção de doenças, incentivo a práticas de exercício físico;</a:t>
            </a:r>
          </a:p>
          <a:p>
            <a:endParaRPr lang="pt-BR" sz="2600" dirty="0">
              <a:latin typeface="Comic Sans MS" pitchFamily="66" charset="0"/>
            </a:endParaRPr>
          </a:p>
        </p:txBody>
      </p:sp>
      <p:pic>
        <p:nvPicPr>
          <p:cNvPr id="4" name="Imagem 3" descr="foto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5184576" cy="321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5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Logística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2132856"/>
            <a:ext cx="82089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>
                <a:latin typeface="Comic Sans MS" pitchFamily="66" charset="0"/>
              </a:rPr>
              <a:t>Material ilustrativo: Alimentação saudável e Instrução de Higiene;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>
                <a:latin typeface="Comic Sans MS" pitchFamily="66" charset="0"/>
              </a:rPr>
              <a:t>Fotos e textos: Impacto das drogas e bebidas para o feto;</a:t>
            </a:r>
          </a:p>
        </p:txBody>
      </p:sp>
      <p:pic>
        <p:nvPicPr>
          <p:cNvPr id="4" name="Imagem 3" descr="foto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01" y="4077072"/>
            <a:ext cx="3630339" cy="2632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5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logística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1628800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sz="2600" dirty="0" smtClean="0">
                <a:latin typeface="Comic Sans MS" pitchFamily="66" charset="0"/>
              </a:rPr>
              <a:t>Orientação sobre a importância da consulta odontológica na gestação;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>
                <a:latin typeface="Comic Sans MS" pitchFamily="66" charset="0"/>
              </a:rPr>
              <a:t> </a:t>
            </a:r>
            <a:r>
              <a:rPr lang="pt-BR" sz="2600" dirty="0" smtClean="0">
                <a:latin typeface="Comic Sans MS" pitchFamily="66" charset="0"/>
              </a:rPr>
              <a:t>Educação da comunidade para o apoio de tal prática;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 Busca ativa das gestantes faltosas e agendamento prioritário;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 Reunião semanal com ACS para detecção de novos casos;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4500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Logística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Administrador\Downloads\foto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86" y="1484784"/>
            <a:ext cx="57606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12306" y="6021288"/>
            <a:ext cx="55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omic Sans MS" pitchFamily="66" charset="0"/>
              </a:rPr>
              <a:t>Convite para consulta odontológica à gestante Jéssica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logística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40147" y="2214294"/>
            <a:ext cx="78488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/>
              <a:t> </a:t>
            </a:r>
            <a:r>
              <a:rPr lang="pt-BR" sz="2600" dirty="0">
                <a:latin typeface="Comic Sans MS" pitchFamily="66" charset="0"/>
              </a:rPr>
              <a:t>Palestras e instrucional sobre aleitamento materno</a:t>
            </a:r>
            <a:r>
              <a:rPr lang="pt-BR" sz="2600" dirty="0"/>
              <a:t>.</a:t>
            </a:r>
          </a:p>
          <a:p>
            <a:endParaRPr lang="pt-BR" sz="2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Reunião interna de </a:t>
            </a:r>
            <a:r>
              <a:rPr lang="pt-BR" sz="2600" dirty="0" err="1" smtClean="0">
                <a:latin typeface="Comic Sans MS" pitchFamily="66" charset="0"/>
              </a:rPr>
              <a:t>enfermagem+odontologia</a:t>
            </a:r>
            <a:r>
              <a:rPr lang="pt-BR" sz="2600" dirty="0" smtClean="0">
                <a:latin typeface="Comic Sans MS" pitchFamily="66" charset="0"/>
              </a:rPr>
              <a:t> para elaboração de consultas subsequentes 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 Consolidação na planilha eletrônica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0"/>
            <a:ext cx="2952329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4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2492896"/>
            <a:ext cx="64087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Comic Sans MS" pitchFamily="66" charset="0"/>
              </a:rPr>
              <a:t>Atenção À Saúde da Mulher Durante o </a:t>
            </a:r>
            <a:r>
              <a:rPr lang="pt-BR" sz="3200" b="1" dirty="0" err="1" smtClean="0">
                <a:solidFill>
                  <a:schemeClr val="bg1"/>
                </a:solidFill>
                <a:latin typeface="Comic Sans MS" pitchFamily="66" charset="0"/>
              </a:rPr>
              <a:t>Pré</a:t>
            </a:r>
            <a:r>
              <a:rPr lang="pt-BR" sz="3200" b="1" dirty="0" smtClean="0">
                <a:solidFill>
                  <a:schemeClr val="bg1"/>
                </a:solidFill>
                <a:latin typeface="Comic Sans MS" pitchFamily="66" charset="0"/>
              </a:rPr>
              <a:t> Natal</a:t>
            </a:r>
            <a:r>
              <a:rPr lang="pt-BR" sz="32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pt-BR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pt-BR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pt-BR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omic Sans MS" pitchFamily="66" charset="0"/>
              </a:rPr>
              <a:t>Orientador: Mauri Caldeira Reis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1143000"/>
          </a:xfrm>
        </p:spPr>
        <p:txBody>
          <a:bodyPr/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/>
            </a:r>
            <a:br>
              <a:rPr lang="pt-BR" sz="2400" dirty="0" smtClean="0">
                <a:latin typeface="Comic Sans MS" pitchFamily="66" charset="0"/>
              </a:rPr>
            </a:br>
            <a:endParaRPr lang="pt-BR" sz="2400" dirty="0"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2780928"/>
            <a:ext cx="76328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latin typeface="Comic Sans MS" pitchFamily="66" charset="0"/>
              </a:rPr>
              <a:t>Qualificar </a:t>
            </a:r>
            <a:r>
              <a:rPr lang="pt-BR" sz="2600" b="1" dirty="0">
                <a:latin typeface="Comic Sans MS" pitchFamily="66" charset="0"/>
              </a:rPr>
              <a:t>a Atenção ao Pré-Natal e Puerpério na ESF, </a:t>
            </a:r>
            <a:r>
              <a:rPr lang="pt-BR" sz="2600" b="1" dirty="0" err="1">
                <a:latin typeface="Comic Sans MS" pitchFamily="66" charset="0"/>
              </a:rPr>
              <a:t>Theresa</a:t>
            </a:r>
            <a:r>
              <a:rPr lang="pt-BR" sz="2600" b="1" dirty="0">
                <a:latin typeface="Comic Sans MS" pitchFamily="66" charset="0"/>
              </a:rPr>
              <a:t> Maria da Conceição, Agrestina/PE</a:t>
            </a:r>
            <a:r>
              <a:rPr lang="pt-BR" sz="2600" b="1" dirty="0" smtClean="0">
                <a:latin typeface="Comic Sans MS" pitchFamily="66" charset="0"/>
              </a:rPr>
              <a:t>.</a:t>
            </a:r>
          </a:p>
          <a:p>
            <a:pPr algn="ctr"/>
            <a:endParaRPr lang="pt-BR" sz="2600" b="1" dirty="0">
              <a:latin typeface="Comic Sans MS" pitchFamily="66" charset="0"/>
            </a:endParaRPr>
          </a:p>
          <a:p>
            <a:pPr algn="ctr"/>
            <a:endParaRPr lang="pt-BR" sz="2600" b="1" dirty="0" smtClean="0">
              <a:latin typeface="Comic Sans MS" pitchFamily="66" charset="0"/>
            </a:endParaRPr>
          </a:p>
          <a:p>
            <a:pPr algn="ctr"/>
            <a:endParaRPr lang="pt-BR" sz="2600" b="1" dirty="0">
              <a:latin typeface="Comic Sans MS" pitchFamily="66" charset="0"/>
            </a:endParaRPr>
          </a:p>
          <a:p>
            <a:pPr algn="ctr"/>
            <a:endParaRPr lang="pt-BR" sz="2400" b="1" dirty="0" smtClean="0">
              <a:latin typeface="Comic Sans MS" pitchFamily="66" charset="0"/>
            </a:endParaRPr>
          </a:p>
          <a:p>
            <a:pPr algn="ctr"/>
            <a:r>
              <a:rPr lang="pt-BR" sz="2400" dirty="0" smtClean="0">
                <a:latin typeface="Comic Sans MS" pitchFamily="66" charset="0"/>
              </a:rPr>
              <a:t>Orientador: Mauri Caldeira Reis</a:t>
            </a:r>
            <a:endParaRPr lang="pt-BR" sz="2400" dirty="0">
              <a:latin typeface="Comic Sans MS" pitchFamily="66" charset="0"/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26064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itchFamily="66" charset="0"/>
              </a:rPr>
              <a:t>Mayara </a:t>
            </a:r>
            <a:r>
              <a:rPr lang="pt-BR" sz="2400" dirty="0" err="1" smtClean="0">
                <a:latin typeface="Comic Sans MS" pitchFamily="66" charset="0"/>
              </a:rPr>
              <a:t>Russanna</a:t>
            </a:r>
            <a:r>
              <a:rPr lang="pt-BR" sz="2400" dirty="0" smtClean="0">
                <a:latin typeface="Comic Sans MS" pitchFamily="66" charset="0"/>
              </a:rPr>
              <a:t> Duarte Pereira de Melo</a:t>
            </a:r>
            <a:endParaRPr lang="pt-B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logística</a:t>
            </a:r>
            <a:endParaRPr lang="pt-BR" dirty="0"/>
          </a:p>
        </p:txBody>
      </p:sp>
      <p:pic>
        <p:nvPicPr>
          <p:cNvPr id="3" name="Imagem 2" descr="f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41" y="1556792"/>
            <a:ext cx="4999831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475656" y="544522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mic Sans MS" pitchFamily="66" charset="0"/>
              </a:rPr>
              <a:t>Palestra na UBS sobre aleitamento materno</a:t>
            </a:r>
            <a:endParaRPr lang="pt-B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4183" y="1700808"/>
            <a:ext cx="79928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Objetivo 1</a:t>
            </a:r>
            <a:r>
              <a:rPr lang="pt-BR" sz="2600" dirty="0">
                <a:latin typeface="Comic Sans MS" pitchFamily="66" charset="0"/>
              </a:rPr>
              <a:t>: Ampliar a cobertura do </a:t>
            </a:r>
            <a:r>
              <a:rPr lang="pt-BR" sz="2600" dirty="0" smtClean="0">
                <a:latin typeface="Comic Sans MS" pitchFamily="66" charset="0"/>
              </a:rPr>
              <a:t>pré-natal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1:</a:t>
            </a:r>
            <a:r>
              <a:rPr lang="pt-BR" sz="2600" dirty="0">
                <a:latin typeface="Comic Sans MS" pitchFamily="66" charset="0"/>
              </a:rPr>
              <a:t> Ampliar a cobertura das gestantes residentes na área de abrangência da unidade de saúde que frequentam o programa de pré-natal na unidade de saúde para 80</a:t>
            </a:r>
            <a:r>
              <a:rPr lang="pt-BR" sz="2600" dirty="0" smtClean="0">
                <a:latin typeface="Comic Sans MS" pitchFamily="66" charset="0"/>
              </a:rPr>
              <a:t>%.</a:t>
            </a:r>
          </a:p>
          <a:p>
            <a:endParaRPr lang="pt-BR" sz="2600" dirty="0">
              <a:latin typeface="Comic Sans MS" pitchFamily="66" charset="0"/>
            </a:endParaRPr>
          </a:p>
          <a:p>
            <a:endParaRPr lang="pt-BR" dirty="0" smtClean="0"/>
          </a:p>
          <a:p>
            <a:r>
              <a:rPr lang="pt-BR" dirty="0" smtClean="0"/>
              <a:t>24, 21, 23 e 25.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77747883"/>
              </p:ext>
            </p:extLst>
          </p:nvPr>
        </p:nvGraphicFramePr>
        <p:xfrm>
          <a:off x="2398427" y="4221088"/>
          <a:ext cx="472440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474626" y="6081552"/>
            <a:ext cx="5193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mic Sans MS" pitchFamily="66" charset="0"/>
              </a:rPr>
              <a:t>Figura 1 - Proporção de gestantes cadastradas no programa de pré-natal e puerpério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89906" y="1628800"/>
            <a:ext cx="77768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Objetivo 1</a:t>
            </a:r>
            <a:r>
              <a:rPr lang="pt-BR" sz="2600" dirty="0">
                <a:latin typeface="Comic Sans MS" pitchFamily="66" charset="0"/>
              </a:rPr>
              <a:t>: Ampliar a cobertura do pré-natal</a:t>
            </a:r>
          </a:p>
          <a:p>
            <a:endParaRPr lang="pt-BR" sz="2600" b="1" dirty="0" smtClean="0">
              <a:latin typeface="Comic Sans MS" pitchFamily="66" charset="0"/>
            </a:endParaRPr>
          </a:p>
          <a:p>
            <a:r>
              <a:rPr lang="pt-BR" sz="2600" b="1" dirty="0" smtClean="0">
                <a:latin typeface="Comic Sans MS" pitchFamily="66" charset="0"/>
              </a:rPr>
              <a:t>Meta </a:t>
            </a:r>
            <a:r>
              <a:rPr lang="pt-BR" sz="2600" b="1" dirty="0">
                <a:latin typeface="Comic Sans MS" pitchFamily="66" charset="0"/>
              </a:rPr>
              <a:t>2:</a:t>
            </a:r>
            <a:r>
              <a:rPr lang="pt-BR" sz="2600" dirty="0">
                <a:latin typeface="Comic Sans MS" pitchFamily="66" charset="0"/>
              </a:rPr>
              <a:t>  Garantir a captação de 100% das gestantes residentes na área de abrangência da unidade de saúde no primeiro trimestre de </a:t>
            </a:r>
            <a:r>
              <a:rPr lang="pt-BR" sz="2600" dirty="0" smtClean="0">
                <a:latin typeface="Comic Sans MS" pitchFamily="66" charset="0"/>
              </a:rPr>
              <a:t>gestação.</a:t>
            </a:r>
          </a:p>
          <a:p>
            <a:endParaRPr lang="pt-BR" sz="2000" dirty="0">
              <a:latin typeface="Comic Sans MS" pitchFamily="66" charset="0"/>
            </a:endParaRP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18,14,18 e</a:t>
            </a:r>
            <a:r>
              <a:rPr lang="pt-BR" sz="2000" dirty="0" smtClean="0">
                <a:latin typeface="Comic Sans MS" pitchFamily="66" charset="0"/>
              </a:rPr>
              <a:t> 16</a:t>
            </a:r>
            <a:endParaRPr lang="pt-BR" sz="2000" dirty="0">
              <a:latin typeface="Comic Sans MS" pitchFamily="66" charset="0"/>
            </a:endParaRPr>
          </a:p>
          <a:p>
            <a:endParaRPr lang="pt-BR" sz="2600" dirty="0" smtClean="0">
              <a:latin typeface="Comic Sans MS" pitchFamily="66" charset="0"/>
            </a:endParaRPr>
          </a:p>
          <a:p>
            <a:endParaRPr lang="pt-BR" sz="2600" dirty="0">
              <a:latin typeface="Comic Sans MS" pitchFamily="66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99169412"/>
              </p:ext>
            </p:extLst>
          </p:nvPr>
        </p:nvGraphicFramePr>
        <p:xfrm>
          <a:off x="2483768" y="3902834"/>
          <a:ext cx="472440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490042" y="5924578"/>
            <a:ext cx="5250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mic Sans MS" pitchFamily="66" charset="0"/>
              </a:rPr>
              <a:t>Figura 2 - Proporção de gestantes captadas no primeiro trimestre de gestação. </a:t>
            </a:r>
          </a:p>
        </p:txBody>
      </p:sp>
    </p:spTree>
    <p:extLst>
      <p:ext uri="{BB962C8B-B14F-4D97-AF65-F5344CB8AC3E}">
        <p14:creationId xmlns:p14="http://schemas.microsoft.com/office/powerpoint/2010/main" val="33931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1844824"/>
            <a:ext cx="76328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Objetivo 1</a:t>
            </a:r>
            <a:r>
              <a:rPr lang="pt-BR" sz="2600" dirty="0">
                <a:latin typeface="Comic Sans MS" pitchFamily="66" charset="0"/>
              </a:rPr>
              <a:t>: Ampliar a cobertura do pré-natal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3:</a:t>
            </a:r>
            <a:r>
              <a:rPr lang="pt-BR" sz="2600" dirty="0">
                <a:latin typeface="Comic Sans MS" pitchFamily="66" charset="0"/>
              </a:rPr>
              <a:t> Ampliar a cobertura de primeira consulta odontológica, com plano de tratamento, para 80% das gestantes cadastradas</a:t>
            </a:r>
            <a:r>
              <a:rPr lang="pt-BR" sz="2600" dirty="0" smtClean="0">
                <a:latin typeface="Comic Sans MS" pitchFamily="66" charset="0"/>
              </a:rPr>
              <a:t>.</a:t>
            </a:r>
          </a:p>
          <a:p>
            <a:endParaRPr lang="pt-BR" sz="2600" dirty="0">
              <a:latin typeface="Comic Sans MS" pitchFamily="66" charset="0"/>
            </a:endParaRPr>
          </a:p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9,15,17 e 19</a:t>
            </a:r>
            <a:endParaRPr lang="pt-BR" sz="2000" dirty="0">
              <a:latin typeface="Comic Sans MS" pitchFamily="66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3512892"/>
              </p:ext>
            </p:extLst>
          </p:nvPr>
        </p:nvGraphicFramePr>
        <p:xfrm>
          <a:off x="2843808" y="4077072"/>
          <a:ext cx="4733925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987824" y="619398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mic Sans MS" pitchFamily="66" charset="0"/>
              </a:rPr>
              <a:t>Figura 3 - Proporção de gestantes com primeira consulta odontológica.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83568" y="2060848"/>
            <a:ext cx="763284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Objetivo 1</a:t>
            </a:r>
            <a:r>
              <a:rPr lang="pt-BR" sz="2600" dirty="0">
                <a:latin typeface="Comic Sans MS" pitchFamily="66" charset="0"/>
              </a:rPr>
              <a:t>: Ampliar a cobertura do </a:t>
            </a:r>
            <a:r>
              <a:rPr lang="pt-BR" sz="2600" dirty="0" err="1" smtClean="0">
                <a:latin typeface="Comic Sans MS" pitchFamily="66" charset="0"/>
              </a:rPr>
              <a:t>pré-nata</a:t>
            </a:r>
            <a:r>
              <a:rPr lang="pt-BR" sz="2600" dirty="0" smtClean="0">
                <a:latin typeface="Comic Sans MS" pitchFamily="66" charset="0"/>
              </a:rPr>
              <a:t>;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4</a:t>
            </a:r>
            <a:r>
              <a:rPr lang="pt-BR" sz="2600" dirty="0">
                <a:latin typeface="Comic Sans MS" pitchFamily="66" charset="0"/>
              </a:rPr>
              <a:t>: Realizar primeira consulta odontológica em 90% das gestantes classificadas como alto risco para doenças bucais</a:t>
            </a:r>
            <a:r>
              <a:rPr lang="pt-BR" sz="2600" dirty="0" smtClean="0">
                <a:latin typeface="Comic Sans MS" pitchFamily="66" charset="0"/>
              </a:rPr>
              <a:t>.</a:t>
            </a:r>
          </a:p>
          <a:p>
            <a:endParaRPr lang="pt-BR" dirty="0"/>
          </a:p>
          <a:p>
            <a:pPr marL="285750" indent="-285750"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mic Sans MS" pitchFamily="66" charset="0"/>
              </a:rPr>
              <a:t>Não houve gestante com alto risco para </a:t>
            </a:r>
          </a:p>
          <a:p>
            <a:r>
              <a:rPr lang="pt-BR" sz="20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mic Sans MS" pitchFamily="66" charset="0"/>
              </a:rPr>
              <a:t>doenças orais.</a:t>
            </a:r>
            <a:endParaRPr lang="pt-BR" sz="2000" b="1" dirty="0">
              <a:solidFill>
                <a:schemeClr val="bg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  <a:p>
            <a:endParaRPr lang="pt-BR" dirty="0"/>
          </a:p>
        </p:txBody>
      </p:sp>
      <p:pic>
        <p:nvPicPr>
          <p:cNvPr id="13314" name="Picture 2" descr="http://www.blogdentalabs.com.br/wp-content/uploads/2013/04/02gravidez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92064"/>
            <a:ext cx="2627784" cy="31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700808"/>
            <a:ext cx="78488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Objetivo 2: </a:t>
            </a:r>
            <a:r>
              <a:rPr lang="pt-BR" sz="2600" dirty="0">
                <a:latin typeface="Comic Sans MS" pitchFamily="66" charset="0"/>
              </a:rPr>
              <a:t> Melhorar a adesão ao pré-natal</a:t>
            </a:r>
            <a:r>
              <a:rPr lang="pt-BR" sz="2600" dirty="0" smtClean="0">
                <a:latin typeface="Comic Sans MS" pitchFamily="66" charset="0"/>
              </a:rPr>
              <a:t>.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1</a:t>
            </a:r>
            <a:r>
              <a:rPr lang="pt-BR" sz="2600" dirty="0">
                <a:latin typeface="Comic Sans MS" pitchFamily="66" charset="0"/>
              </a:rPr>
              <a:t>: Realizar busca ativa de 100% das gestantes faltosas às consultas de </a:t>
            </a:r>
            <a:r>
              <a:rPr lang="pt-BR" sz="2600" dirty="0" smtClean="0">
                <a:latin typeface="Comic Sans MS" pitchFamily="66" charset="0"/>
              </a:rPr>
              <a:t>pré-natal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2:</a:t>
            </a:r>
            <a:r>
              <a:rPr lang="pt-BR" sz="2600" dirty="0">
                <a:latin typeface="Comic Sans MS" pitchFamily="66" charset="0"/>
              </a:rPr>
              <a:t> Fazer busca ativa de 100% das gestantes, com primeira consulta odontológica programática, faltosas às consultas. 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1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961610065"/>
              </p:ext>
            </p:extLst>
          </p:nvPr>
        </p:nvGraphicFramePr>
        <p:xfrm>
          <a:off x="2267744" y="2348880"/>
          <a:ext cx="4392488" cy="20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136899" y="4801333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latin typeface="Comic Sans MS" pitchFamily="66" charset="0"/>
            </a:endParaRP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No </a:t>
            </a:r>
            <a:r>
              <a:rPr lang="pt-BR" sz="2000" dirty="0">
                <a:latin typeface="Comic Sans MS" pitchFamily="66" charset="0"/>
              </a:rPr>
              <a:t>primeiro mês realizamos 9 buscas, no segundo 11, no terceiro mês 16 e no último mês 13 busca ativa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57462" y="4329970"/>
            <a:ext cx="4790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mic Sans MS" pitchFamily="66" charset="0"/>
              </a:rPr>
              <a:t>Figura 4 - Proporção de busca ativa realizada às gestantes faltosas às </a:t>
            </a:r>
            <a:r>
              <a:rPr lang="pt-BR" dirty="0" smtClean="0">
                <a:latin typeface="Comic Sans MS" pitchFamily="66" charset="0"/>
              </a:rPr>
              <a:t>consultas </a:t>
            </a:r>
            <a:r>
              <a:rPr lang="pt-BR" dirty="0">
                <a:latin typeface="Comic Sans MS" pitchFamily="66" charset="0"/>
              </a:rPr>
              <a:t>odontológicas.</a:t>
            </a:r>
          </a:p>
        </p:txBody>
      </p:sp>
    </p:spTree>
    <p:extLst>
      <p:ext uri="{BB962C8B-B14F-4D97-AF65-F5344CB8AC3E}">
        <p14:creationId xmlns:p14="http://schemas.microsoft.com/office/powerpoint/2010/main" val="28740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vidrariadelaboratorio.com.br/wp-content/uploads/2012/12/lamina-fosca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9120"/>
            <a:ext cx="914400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latin typeface="Comic Sans MS" pitchFamily="66" charset="0"/>
              </a:rPr>
              <a:t>Objetivo </a:t>
            </a:r>
            <a:r>
              <a:rPr lang="pt-BR" sz="2600" b="1" dirty="0">
                <a:latin typeface="Comic Sans MS" pitchFamily="66" charset="0"/>
              </a:rPr>
              <a:t>3:</a:t>
            </a:r>
            <a:r>
              <a:rPr lang="pt-BR" sz="2600" dirty="0">
                <a:latin typeface="Comic Sans MS" pitchFamily="66" charset="0"/>
              </a:rPr>
              <a:t> Melhorar a qualidade da atenção ao pré-natal e puerpério realizado na Unidade</a:t>
            </a:r>
            <a:r>
              <a:rPr lang="pt-BR" sz="2600" dirty="0" smtClean="0">
                <a:latin typeface="Comic Sans MS" pitchFamily="66" charset="0"/>
              </a:rPr>
              <a:t>.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3.1</a:t>
            </a:r>
            <a:r>
              <a:rPr lang="pt-BR" sz="2600" dirty="0">
                <a:latin typeface="Comic Sans MS" pitchFamily="66" charset="0"/>
              </a:rPr>
              <a:t> Realizar pelo menos um exame ginecológico por trimestre em 90% das gestantes durante o pré-natal.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2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689401499"/>
              </p:ext>
            </p:extLst>
          </p:nvPr>
        </p:nvGraphicFramePr>
        <p:xfrm>
          <a:off x="2051720" y="2204864"/>
          <a:ext cx="4810125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619672" y="516193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No primeiro mês realizamos 3, no segundo e no terceiro 11, e no último mês 12.</a:t>
            </a:r>
            <a:endParaRPr lang="pt-BR" sz="2000" dirty="0">
              <a:latin typeface="Comic Sans MS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79712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Comic Sans MS" pitchFamily="66" charset="0"/>
              </a:rPr>
              <a:t>Figura 5 - Proporção de gestantes com pelo menos um exame ginecológico por trimestre</a:t>
            </a:r>
          </a:p>
        </p:txBody>
      </p:sp>
    </p:spTree>
    <p:extLst>
      <p:ext uri="{BB962C8B-B14F-4D97-AF65-F5344CB8AC3E}">
        <p14:creationId xmlns:p14="http://schemas.microsoft.com/office/powerpoint/2010/main" val="15163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dZUY_uNRsVg/ToNIYXAqAPI/AAAAAAAAAJc/lo-TXHuFSyw/s320/como-fazer-o-auto-exame-da-m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950" y="116632"/>
            <a:ext cx="7924800" cy="11430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81906" y="1412776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r>
              <a:rPr lang="pt-BR" sz="2600" b="1" dirty="0">
                <a:solidFill>
                  <a:schemeClr val="bg1"/>
                </a:solidFill>
                <a:latin typeface="Comic Sans MS" pitchFamily="66" charset="0"/>
              </a:rPr>
              <a:t>Meta 3.2:</a:t>
            </a:r>
            <a:r>
              <a:rPr lang="pt-BR" sz="2600" dirty="0">
                <a:solidFill>
                  <a:schemeClr val="bg1"/>
                </a:solidFill>
                <a:latin typeface="Comic Sans MS" pitchFamily="66" charset="0"/>
              </a:rPr>
              <a:t> Realizar pelo menos um exame de mamas em 90% das gestantes durante o pré-natal</a:t>
            </a:r>
            <a:r>
              <a:rPr lang="pt-BR" sz="2600" dirty="0">
                <a:latin typeface="Comic Sans MS" pitchFamily="66" charset="0"/>
              </a:rPr>
              <a:t>.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endParaRPr lang="pt-BR" sz="2600" dirty="0">
              <a:latin typeface="Comic Sans MS" pitchFamily="66" charset="0"/>
            </a:endParaRPr>
          </a:p>
          <a:p>
            <a:endParaRPr lang="pt-BR" sz="2600" dirty="0" smtClean="0">
              <a:latin typeface="Comic Sans MS" pitchFamily="66" charset="0"/>
            </a:endParaRPr>
          </a:p>
          <a:p>
            <a:endParaRPr lang="pt-BR" sz="2600" dirty="0">
              <a:latin typeface="Comic Sans MS" pitchFamily="66" charset="0"/>
            </a:endParaRPr>
          </a:p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b="1" dirty="0">
                <a:solidFill>
                  <a:schemeClr val="bg1"/>
                </a:solidFill>
                <a:latin typeface="Comic Sans MS" pitchFamily="66" charset="0"/>
              </a:rPr>
              <a:t>Meta 3.3</a:t>
            </a:r>
            <a:r>
              <a:rPr lang="pt-BR" sz="2600" dirty="0">
                <a:solidFill>
                  <a:schemeClr val="bg1"/>
                </a:solidFill>
                <a:latin typeface="Comic Sans MS" pitchFamily="66" charset="0"/>
              </a:rPr>
              <a:t>: Garantir a 100% das gestantes a prescrição de suplementação de sulfato ferroso e ácido fólico conforme protocolo.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endParaRPr lang="pt-BR" sz="2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81" y="0"/>
            <a:ext cx="79248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Introdução</a:t>
            </a:r>
            <a:endParaRPr lang="pt-B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9617" y="1844824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Qualificação da saúde geral e odontológica da gestante durante o </a:t>
            </a:r>
            <a:r>
              <a:rPr lang="pt-BR" sz="2600" dirty="0" err="1" smtClean="0">
                <a:latin typeface="Comic Sans MS" pitchFamily="66" charset="0"/>
              </a:rPr>
              <a:t>pré</a:t>
            </a:r>
            <a:r>
              <a:rPr lang="pt-BR" sz="2600" dirty="0" smtClean="0">
                <a:latin typeface="Comic Sans MS" pitchFamily="66" charset="0"/>
              </a:rPr>
              <a:t> natal;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 smtClean="0">
              <a:latin typeface="Comic Sans MS" pitchFamily="66" charset="0"/>
            </a:endParaRPr>
          </a:p>
          <a:p>
            <a:r>
              <a:rPr lang="pt-BR" sz="2600" dirty="0" smtClean="0">
                <a:latin typeface="Comic Sans MS" pitchFamily="66" charset="0"/>
              </a:rPr>
              <a:t>- Atendimento Integral  com ênfase em uma assistência eficaz com a enfermagem;</a:t>
            </a:r>
          </a:p>
          <a:p>
            <a:pPr marL="285750" indent="-285750">
              <a:buFontTx/>
              <a:buChar char="-"/>
            </a:pPr>
            <a:endParaRPr lang="pt-BR" sz="2600" dirty="0">
              <a:latin typeface="Comic Sans MS" pitchFamily="66" charset="0"/>
            </a:endParaRPr>
          </a:p>
          <a:p>
            <a:r>
              <a:rPr lang="pt-BR" sz="2600" dirty="0" smtClean="0">
                <a:latin typeface="Comic Sans MS" pitchFamily="66" charset="0"/>
              </a:rPr>
              <a:t>- Implantação da assistência odontológica com gestantes da área;</a:t>
            </a:r>
          </a:p>
          <a:p>
            <a:endParaRPr lang="pt-BR" sz="26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8575"/>
            <a:ext cx="7924800" cy="11430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39552" y="1390451"/>
            <a:ext cx="79208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3.4:</a:t>
            </a:r>
            <a:r>
              <a:rPr lang="pt-BR" sz="2600" dirty="0">
                <a:latin typeface="Comic Sans MS" pitchFamily="66" charset="0"/>
              </a:rPr>
              <a:t> Garantir a 100% das gestantes a solicitação de ABO-Rh, na primeira consulta</a:t>
            </a:r>
          </a:p>
          <a:p>
            <a:endParaRPr lang="pt-BR" sz="2600" b="1" dirty="0" smtClean="0">
              <a:latin typeface="Comic Sans MS" pitchFamily="66" charset="0"/>
            </a:endParaRPr>
          </a:p>
          <a:p>
            <a:r>
              <a:rPr lang="pt-BR" sz="2600" b="1" dirty="0" smtClean="0">
                <a:latin typeface="Comic Sans MS" pitchFamily="66" charset="0"/>
              </a:rPr>
              <a:t>Meta </a:t>
            </a:r>
            <a:r>
              <a:rPr lang="pt-BR" sz="2600" b="1" dirty="0">
                <a:latin typeface="Comic Sans MS" pitchFamily="66" charset="0"/>
              </a:rPr>
              <a:t>3.5:</a:t>
            </a:r>
            <a:r>
              <a:rPr lang="pt-BR" sz="2600" dirty="0">
                <a:latin typeface="Comic Sans MS" pitchFamily="66" charset="0"/>
              </a:rPr>
              <a:t> Garantir a 100% das gestantes a </a:t>
            </a:r>
            <a:endParaRPr lang="pt-BR" sz="2600" dirty="0" smtClean="0">
              <a:latin typeface="Comic Sans MS" pitchFamily="66" charset="0"/>
            </a:endParaRPr>
          </a:p>
          <a:p>
            <a:r>
              <a:rPr lang="pt-BR" sz="2600" dirty="0" smtClean="0">
                <a:latin typeface="Comic Sans MS" pitchFamily="66" charset="0"/>
              </a:rPr>
              <a:t>solicitação </a:t>
            </a:r>
            <a:r>
              <a:rPr lang="pt-BR" sz="2600" dirty="0">
                <a:latin typeface="Comic Sans MS" pitchFamily="66" charset="0"/>
              </a:rPr>
              <a:t>de hemoglobina/hematócrito em dia (um na primeira consulta e outro próximo à 30ª semana de gestação</a:t>
            </a:r>
            <a:r>
              <a:rPr lang="pt-BR" sz="2600" dirty="0" smtClean="0">
                <a:latin typeface="Comic Sans MS" pitchFamily="66" charset="0"/>
              </a:rPr>
              <a:t>).</a:t>
            </a:r>
          </a:p>
          <a:p>
            <a:endParaRPr lang="pt-BR" sz="2600" dirty="0">
              <a:effectLst/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3.6:</a:t>
            </a:r>
            <a:r>
              <a:rPr lang="pt-BR" sz="2600" dirty="0">
                <a:latin typeface="Comic Sans MS" pitchFamily="66" charset="0"/>
              </a:rPr>
              <a:t> Garantir a 100% das gestantes a solicitação de glicemia de jejum em dia (um na primeira consulta e outro próximo à 30ª semana de gestação).</a:t>
            </a:r>
          </a:p>
          <a:p>
            <a:endParaRPr lang="pt-BR" sz="2600" dirty="0" smtClean="0">
              <a:effectLst/>
              <a:latin typeface="Comic Sans MS" pitchFamily="66" charset="0"/>
            </a:endParaRPr>
          </a:p>
          <a:p>
            <a:endParaRPr lang="pt-B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34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5902" y="1772816"/>
            <a:ext cx="79208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omic Sans MS" pitchFamily="66" charset="0"/>
              </a:rPr>
              <a:t>Meta 3.7:</a:t>
            </a:r>
            <a:r>
              <a:rPr lang="pt-BR" sz="2400" dirty="0">
                <a:latin typeface="Comic Sans MS" pitchFamily="66" charset="0"/>
              </a:rPr>
              <a:t> Garantir a 100% das gestantes a solicitação de VDRL em dia (um na primeira consulta e outro próximo à 30ª semana de gestação).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600" b="1" dirty="0" smtClean="0">
                <a:latin typeface="Comic Sans MS" pitchFamily="66" charset="0"/>
              </a:rPr>
              <a:t>Meta </a:t>
            </a:r>
            <a:r>
              <a:rPr lang="pt-BR" sz="2600" b="1" dirty="0">
                <a:latin typeface="Comic Sans MS" pitchFamily="66" charset="0"/>
              </a:rPr>
              <a:t>3.8:</a:t>
            </a:r>
            <a:r>
              <a:rPr lang="pt-BR" sz="2600" dirty="0">
                <a:latin typeface="Comic Sans MS" pitchFamily="66" charset="0"/>
              </a:rPr>
              <a:t> Garantir a 100% das gestantes a solicitação de exame de Urina tipo 1 com urocultura e antibiograma em dia (um na primeira consulta e outro próximo à 30ª semana de gestação).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83568" y="1628800"/>
            <a:ext cx="79208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Meta 3.9.</a:t>
            </a:r>
            <a:r>
              <a:rPr lang="pt-BR" sz="2600" dirty="0">
                <a:latin typeface="Comic Sans MS" pitchFamily="66" charset="0"/>
              </a:rPr>
              <a:t> Garantir a 100% das gestantes solicitação de testagem </a:t>
            </a:r>
            <a:r>
              <a:rPr lang="pt-BR" sz="2600" dirty="0" err="1">
                <a:latin typeface="Comic Sans MS" pitchFamily="66" charset="0"/>
              </a:rPr>
              <a:t>anti-HIV</a:t>
            </a:r>
            <a:r>
              <a:rPr lang="pt-BR" sz="2600" dirty="0">
                <a:latin typeface="Comic Sans MS" pitchFamily="66" charset="0"/>
              </a:rPr>
              <a:t> em dia (um na primeira consulta e outro próximo à 30ª semana de gestação)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3.10.</a:t>
            </a:r>
            <a:r>
              <a:rPr lang="pt-BR" sz="2600" dirty="0">
                <a:latin typeface="Comic Sans MS" pitchFamily="66" charset="0"/>
              </a:rPr>
              <a:t> Garantir a 100% das gestantes a solicitação de sorologia para hepatite B (</a:t>
            </a:r>
            <a:r>
              <a:rPr lang="pt-BR" sz="2600" dirty="0" err="1">
                <a:latin typeface="Comic Sans MS" pitchFamily="66" charset="0"/>
              </a:rPr>
              <a:t>HBsAg</a:t>
            </a:r>
            <a:r>
              <a:rPr lang="pt-BR" sz="2600" dirty="0">
                <a:latin typeface="Comic Sans MS" pitchFamily="66" charset="0"/>
              </a:rPr>
              <a:t>), na primeira consulta.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6386" name="Picture 2" descr="http://www.jmais.com.br/wp-content/uploads/2014/02/TE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31318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jmais.com.br/wp-content/uploads/2014/02/TE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93" y="4869160"/>
            <a:ext cx="33478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jmais.com.br/wp-content/uploads/2014/02/TE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57" y="4869160"/>
            <a:ext cx="265514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700808"/>
            <a:ext cx="79928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Meta 3.11:</a:t>
            </a:r>
            <a:r>
              <a:rPr lang="pt-BR" sz="2600" dirty="0">
                <a:latin typeface="Comic Sans MS" pitchFamily="66" charset="0"/>
              </a:rPr>
              <a:t> Garantir a 80% das gestantes a solicitação de sorologia para toxoplasmose (</a:t>
            </a:r>
            <a:r>
              <a:rPr lang="pt-BR" sz="2600" dirty="0" err="1">
                <a:latin typeface="Comic Sans MS" pitchFamily="66" charset="0"/>
              </a:rPr>
              <a:t>IgG</a:t>
            </a:r>
            <a:r>
              <a:rPr lang="pt-BR" sz="2600" dirty="0">
                <a:latin typeface="Comic Sans MS" pitchFamily="66" charset="0"/>
              </a:rPr>
              <a:t> e </a:t>
            </a:r>
            <a:r>
              <a:rPr lang="pt-BR" sz="2600" dirty="0" err="1">
                <a:latin typeface="Comic Sans MS" pitchFamily="66" charset="0"/>
              </a:rPr>
              <a:t>IgM</a:t>
            </a:r>
            <a:r>
              <a:rPr lang="pt-BR" sz="2600" dirty="0">
                <a:latin typeface="Comic Sans MS" pitchFamily="66" charset="0"/>
              </a:rPr>
              <a:t>), na primeira consulta (se disponível). Exame essencial em áreas de alta prevalência de toxoplasmose.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29871203"/>
              </p:ext>
            </p:extLst>
          </p:nvPr>
        </p:nvGraphicFramePr>
        <p:xfrm>
          <a:off x="2051720" y="3861048"/>
          <a:ext cx="4733925" cy="206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236296" y="43476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20; 17; 21 e 23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2051720" y="593467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mic Sans MS" pitchFamily="66" charset="0"/>
              </a:rPr>
              <a:t>Figura 6 - Proporção de gestante com sorologia para toxoplasmose (</a:t>
            </a:r>
            <a:r>
              <a:rPr lang="pt-BR" dirty="0" err="1">
                <a:latin typeface="Comic Sans MS" pitchFamily="66" charset="0"/>
              </a:rPr>
              <a:t>IgG</a:t>
            </a:r>
            <a:r>
              <a:rPr lang="pt-BR" dirty="0">
                <a:latin typeface="Comic Sans MS" pitchFamily="66" charset="0"/>
              </a:rPr>
              <a:t> e </a:t>
            </a:r>
            <a:r>
              <a:rPr lang="pt-BR" dirty="0" err="1">
                <a:latin typeface="Comic Sans MS" pitchFamily="66" charset="0"/>
              </a:rPr>
              <a:t>IgM</a:t>
            </a:r>
            <a:r>
              <a:rPr lang="pt-BR" dirty="0">
                <a:latin typeface="Comic Sans MS" pitchFamily="66" charset="0"/>
              </a:rPr>
              <a:t>) na primeira consulta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1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132856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Meta 3.12:</a:t>
            </a:r>
            <a:r>
              <a:rPr lang="pt-BR" sz="2600" dirty="0">
                <a:latin typeface="Comic Sans MS" pitchFamily="66" charset="0"/>
              </a:rPr>
              <a:t> Garantir que 100% das gestantes completem o esquema da vacina </a:t>
            </a:r>
            <a:r>
              <a:rPr lang="pt-BR" sz="2600" dirty="0" err="1">
                <a:latin typeface="Comic Sans MS" pitchFamily="66" charset="0"/>
              </a:rPr>
              <a:t>anti-tetânica</a:t>
            </a:r>
            <a:r>
              <a:rPr lang="pt-BR" sz="2600" dirty="0" smtClean="0">
                <a:latin typeface="Comic Sans MS" pitchFamily="66" charset="0"/>
              </a:rPr>
              <a:t>.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b="1" dirty="0" smtClean="0">
                <a:latin typeface="Comic Sans MS" pitchFamily="66" charset="0"/>
              </a:rPr>
              <a:t>Meta </a:t>
            </a:r>
            <a:r>
              <a:rPr lang="pt-BR" sz="2600" b="1" dirty="0">
                <a:latin typeface="Comic Sans MS" pitchFamily="66" charset="0"/>
              </a:rPr>
              <a:t>3.13:</a:t>
            </a:r>
            <a:r>
              <a:rPr lang="pt-BR" sz="2600" dirty="0">
                <a:latin typeface="Comic Sans MS" pitchFamily="66" charset="0"/>
              </a:rPr>
              <a:t> Garantir que 100 % das gestantes completem o esquema da vacina de Hepatite B.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28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37890" y="1628800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Meta 3.14:</a:t>
            </a:r>
            <a:r>
              <a:rPr lang="pt-BR" sz="2600" dirty="0">
                <a:latin typeface="Comic Sans MS" pitchFamily="66" charset="0"/>
              </a:rPr>
              <a:t> Realizar avaliação de saúde bucal em 100% das gestantes durante o </a:t>
            </a:r>
            <a:r>
              <a:rPr lang="pt-BR" sz="2600" dirty="0" smtClean="0">
                <a:latin typeface="Comic Sans MS" pitchFamily="66" charset="0"/>
              </a:rPr>
              <a:t>pré-natal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24662852"/>
              </p:ext>
            </p:extLst>
          </p:nvPr>
        </p:nvGraphicFramePr>
        <p:xfrm>
          <a:off x="2195736" y="2564904"/>
          <a:ext cx="4676775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547664" y="5410799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omic Sans MS" pitchFamily="66" charset="0"/>
              </a:rPr>
              <a:t>                  9; 10; 16 e 18 </a:t>
            </a:r>
            <a:endParaRPr lang="pt-BR" sz="2000" b="1" dirty="0">
              <a:latin typeface="Comic Sans MS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79712" y="476446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mic Sans MS" pitchFamily="66" charset="0"/>
              </a:rPr>
              <a:t>Figura 7 – Proporção de gestantes com avaliação de saúde bucal.</a:t>
            </a:r>
          </a:p>
        </p:txBody>
      </p:sp>
    </p:spTree>
    <p:extLst>
      <p:ext uri="{BB962C8B-B14F-4D97-AF65-F5344CB8AC3E}">
        <p14:creationId xmlns:p14="http://schemas.microsoft.com/office/powerpoint/2010/main" val="27936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pic>
        <p:nvPicPr>
          <p:cNvPr id="3" name="Imagem 2" descr="foto-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2366" y="1764260"/>
            <a:ext cx="4067175" cy="42283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807691" y="609329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omic Sans MS" pitchFamily="66" charset="0"/>
              </a:rPr>
              <a:t>           Atendimento Odontológico na UBS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4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628800"/>
            <a:ext cx="78488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Meta 3.15</a:t>
            </a:r>
            <a:r>
              <a:rPr lang="pt-BR" sz="2600" dirty="0">
                <a:latin typeface="Comic Sans MS" pitchFamily="66" charset="0"/>
              </a:rPr>
              <a:t>. Realizar exame de puerpério em 90% das gestantes entre o 30º e 42º dia do pós-parto.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68275361"/>
              </p:ext>
            </p:extLst>
          </p:nvPr>
        </p:nvGraphicFramePr>
        <p:xfrm>
          <a:off x="2274379" y="2708920"/>
          <a:ext cx="4667250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55776" y="558924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 smtClean="0">
              <a:latin typeface="Comic Sans MS" pitchFamily="66" charset="0"/>
            </a:endParaRPr>
          </a:p>
          <a:p>
            <a:r>
              <a:rPr lang="pt-BR" sz="2000" b="1" dirty="0" smtClean="0">
                <a:latin typeface="Comic Sans MS" pitchFamily="66" charset="0"/>
              </a:rPr>
              <a:t>0</a:t>
            </a:r>
            <a:r>
              <a:rPr lang="pt-BR" sz="2000" b="1" dirty="0" smtClean="0">
                <a:latin typeface="Comic Sans MS" pitchFamily="66" charset="0"/>
              </a:rPr>
              <a:t>; 0 ; 5 e 1 exame puerperal.</a:t>
            </a:r>
            <a:endParaRPr lang="pt-BR" sz="2000" b="1" dirty="0">
              <a:latin typeface="Comic Sans MS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95736" y="4797152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mic Sans MS" pitchFamily="66" charset="0"/>
              </a:rPr>
              <a:t>Figura 8 – Proporção de gestantes com exame de puerpério entre 30º e 42º dia do pós-parto.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1700808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Meta 3.16.</a:t>
            </a:r>
            <a:r>
              <a:rPr lang="pt-BR" sz="2600" dirty="0">
                <a:latin typeface="Comic Sans MS" pitchFamily="66" charset="0"/>
              </a:rPr>
              <a:t> Concluir o tratamento dentário em 70% das gestantes com primeira consulta odontológica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5711836"/>
              </p:ext>
            </p:extLst>
          </p:nvPr>
        </p:nvGraphicFramePr>
        <p:xfrm>
          <a:off x="2102024" y="2924944"/>
          <a:ext cx="4724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57462" y="601573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omic Sans MS" pitchFamily="66" charset="0"/>
              </a:rPr>
              <a:t>3; 6; 10 e 9 Conclusão de tratamento.</a:t>
            </a:r>
            <a:endParaRPr lang="pt-BR" sz="2000" b="1" dirty="0">
              <a:latin typeface="Comic Sans MS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35696" y="5092406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mic Sans MS" pitchFamily="66" charset="0"/>
              </a:rPr>
              <a:t>Figura 9 - Proporção de gestantes com primeira consulta odontológica com tratamento dentário </a:t>
            </a:r>
            <a:r>
              <a:rPr lang="pt-BR" dirty="0" smtClean="0">
                <a:latin typeface="Comic Sans MS" pitchFamily="66" charset="0"/>
              </a:rPr>
              <a:t>concluído</a:t>
            </a:r>
            <a:r>
              <a:rPr lang="pt-BR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2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84746" y="1772816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Objetivo 4. Melhorar registro das informações</a:t>
            </a:r>
            <a:r>
              <a:rPr lang="pt-BR" sz="2600" b="1" dirty="0" smtClean="0">
                <a:latin typeface="Comic Sans MS" pitchFamily="66" charset="0"/>
              </a:rPr>
              <a:t>.</a:t>
            </a:r>
          </a:p>
          <a:p>
            <a:endParaRPr lang="pt-BR" sz="2600" b="1" dirty="0" smtClean="0">
              <a:latin typeface="Comic Sans MS" pitchFamily="66" charset="0"/>
            </a:endParaRPr>
          </a:p>
          <a:p>
            <a:r>
              <a:rPr lang="pt-BR" sz="2600" b="1" dirty="0" smtClean="0">
                <a:latin typeface="Comic Sans MS" pitchFamily="66" charset="0"/>
              </a:rPr>
              <a:t>Meta</a:t>
            </a:r>
            <a:r>
              <a:rPr lang="pt-BR" sz="2600" b="1" dirty="0">
                <a:latin typeface="Comic Sans MS" pitchFamily="66" charset="0"/>
              </a:rPr>
              <a:t>: 4.1</a:t>
            </a:r>
            <a:r>
              <a:rPr lang="pt-BR" sz="2600" dirty="0">
                <a:latin typeface="Comic Sans MS" pitchFamily="66" charset="0"/>
              </a:rPr>
              <a:t>. Manter registro na ficha espelho de pré-natal/vacinação em 100% das gestantes</a:t>
            </a:r>
            <a:r>
              <a:rPr lang="pt-BR" sz="2600" dirty="0" smtClean="0">
                <a:latin typeface="Comic Sans MS" pitchFamily="66" charset="0"/>
              </a:rPr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2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Introdução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1844824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600" dirty="0">
                <a:latin typeface="Comic Sans MS" pitchFamily="66" charset="0"/>
              </a:rPr>
              <a:t>Município de Agrestina, localizado no Agreste Pernambucano, há 150 km da capital, com uma população de 24 mil habitantes</a:t>
            </a:r>
          </a:p>
        </p:txBody>
      </p:sp>
      <p:pic>
        <p:nvPicPr>
          <p:cNvPr id="1026" name="Picture 2" descr="http://pesqueira.ifpe.edu.br/atlas/cidades/agrestina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3" y="3861048"/>
            <a:ext cx="28322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squeira.ifpe.edu.br/atlas/cidades/agrestina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37487"/>
            <a:ext cx="2808311" cy="22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esqueira.ifpe.edu.br/atlas/cidades/agrestina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736304" cy="24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556792"/>
            <a:ext cx="748883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Objetivo 5. Mapear as gestantes de </a:t>
            </a:r>
            <a:r>
              <a:rPr lang="pt-BR" sz="2600" b="1" dirty="0" smtClean="0">
                <a:latin typeface="Comic Sans MS" pitchFamily="66" charset="0"/>
              </a:rPr>
              <a:t>risco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5.1</a:t>
            </a:r>
            <a:r>
              <a:rPr lang="pt-BR" sz="2600" dirty="0">
                <a:latin typeface="Comic Sans MS" pitchFamily="66" charset="0"/>
              </a:rPr>
              <a:t>. Avaliar risco gestacional em 100% das gestantes</a:t>
            </a:r>
            <a:r>
              <a:rPr lang="pt-BR" sz="2600" dirty="0" smtClean="0">
                <a:latin typeface="Comic Sans MS" pitchFamily="66" charset="0"/>
              </a:rPr>
              <a:t>.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5.2:</a:t>
            </a:r>
            <a:r>
              <a:rPr lang="pt-BR" sz="2600" dirty="0">
                <a:latin typeface="Comic Sans MS" pitchFamily="66" charset="0"/>
              </a:rPr>
              <a:t> Realizar avaliação da prioridade de atendimento odontológico em 100% das gestantes cadastradas na unidade de saúde.</a:t>
            </a:r>
          </a:p>
          <a:p>
            <a:r>
              <a:rPr lang="pt-BR" sz="2600" b="1" dirty="0">
                <a:latin typeface="Comic Sans MS" pitchFamily="66" charset="0"/>
              </a:rPr>
              <a:t>Indicador 25</a:t>
            </a:r>
            <a:r>
              <a:rPr lang="pt-BR" sz="2600" dirty="0">
                <a:latin typeface="Comic Sans MS" pitchFamily="66" charset="0"/>
              </a:rPr>
              <a:t>: Proporção de gestantes com avaliação de prioridade de atendimento odontológico.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5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26679" y="1772816"/>
            <a:ext cx="74888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Objetivo 6. Promover a Saúde no pré-natal</a:t>
            </a:r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 </a:t>
            </a:r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6.1.</a:t>
            </a:r>
            <a:r>
              <a:rPr lang="pt-BR" sz="2600" dirty="0">
                <a:latin typeface="Comic Sans MS" pitchFamily="66" charset="0"/>
              </a:rPr>
              <a:t> Garantir a 100% das gestantes orientação nutricional durante a gestação.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6.2.</a:t>
            </a:r>
            <a:r>
              <a:rPr lang="pt-BR" sz="2600" dirty="0">
                <a:latin typeface="Comic Sans MS" pitchFamily="66" charset="0"/>
              </a:rPr>
              <a:t> Promover o aleitamento materno junto a 100% das gestantes.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7410" name="Picture 2" descr="http://www.maedeguri.com.br/wp-content/uploads/2013/07/aleitamento-mate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18767"/>
            <a:ext cx="2764532" cy="21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cdn.mundodastribos.com/wp-admin/uploads/2011/05/Benef%C3%ADcios-de-uma-Alimenta%C3%A7%C3%A3o-Saud%C3%A1ve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55" y="4701318"/>
            <a:ext cx="2857500" cy="22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grzero.com.br/wp-content/uploads/2012/04/Regras-para-uma-alimenta%C3%A7%C3%A3o-saud%C3%A1ve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8766"/>
            <a:ext cx="3083868" cy="21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72203180"/>
              </p:ext>
            </p:extLst>
          </p:nvPr>
        </p:nvGraphicFramePr>
        <p:xfrm>
          <a:off x="1979712" y="2849454"/>
          <a:ext cx="463867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899592" y="1556792"/>
            <a:ext cx="74888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Meta 6.3:</a:t>
            </a:r>
            <a:r>
              <a:rPr lang="pt-BR" sz="2600" dirty="0">
                <a:latin typeface="Comic Sans MS" pitchFamily="66" charset="0"/>
              </a:rPr>
              <a:t> Orientar 100% das gestantes sobre os cuidados com o recém-nascido (teste do pezinho, decúbito dorsal para dormir).</a:t>
            </a:r>
            <a:endParaRPr lang="pt-BR" sz="2600" dirty="0">
              <a:effectLst/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87761" y="59492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mic Sans MS" pitchFamily="66" charset="0"/>
              </a:rPr>
              <a:t>6; 6; 7 e 5.</a:t>
            </a:r>
            <a:endParaRPr lang="pt-BR" sz="2000" b="1" dirty="0">
              <a:latin typeface="Comic Sans MS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79712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Comic Sans MS" pitchFamily="66" charset="0"/>
              </a:rPr>
              <a:t>Figura 10 - </a:t>
            </a:r>
            <a:r>
              <a:rPr lang="pt-BR" dirty="0">
                <a:latin typeface="Comic Sans MS" pitchFamily="66" charset="0"/>
              </a:rPr>
              <a:t>Proporção de gestantes que receberam orientação sobre o cuidado com o recém-nascido.</a:t>
            </a:r>
            <a:endParaRPr lang="pt-BR" dirty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95611" y="1686580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Meta: 6.4.</a:t>
            </a:r>
            <a:r>
              <a:rPr lang="pt-BR" sz="2600" dirty="0">
                <a:latin typeface="Comic Sans MS" pitchFamily="66" charset="0"/>
              </a:rPr>
              <a:t> Orientar 100% das gestantes sobre anticoncepção após o parto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771764776"/>
              </p:ext>
            </p:extLst>
          </p:nvPr>
        </p:nvGraphicFramePr>
        <p:xfrm>
          <a:off x="2227510" y="2708920"/>
          <a:ext cx="463867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759613" y="5877272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omic Sans MS" pitchFamily="66" charset="0"/>
              </a:rPr>
              <a:t>6; 6; 7 e 5.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60848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Fi</a:t>
            </a:r>
            <a:r>
              <a:rPr lang="pt-BR" dirty="0">
                <a:latin typeface="Comic Sans MS" pitchFamily="66" charset="0"/>
              </a:rPr>
              <a:t>gura 11 - Proporção de gestantes com orientação sobre anticoncepção após o parto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Objetivos, metas e 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772816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Meta: 6.5.</a:t>
            </a:r>
            <a:r>
              <a:rPr lang="pt-BR" sz="2600" dirty="0">
                <a:latin typeface="Comic Sans MS" pitchFamily="66" charset="0"/>
              </a:rPr>
              <a:t> Orientar 90% das gestantes sobre os riscos do tabagismo e do uso de álcool e drogas na gestação.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Meta 6.6:</a:t>
            </a:r>
            <a:r>
              <a:rPr lang="pt-BR" sz="2600" dirty="0">
                <a:latin typeface="Comic Sans MS" pitchFamily="66" charset="0"/>
              </a:rPr>
              <a:t> Dar orientações para 100% das gestantes e puérperas com primeira consulta odontológica em relação a sua higiene bucal</a:t>
            </a:r>
            <a:r>
              <a:rPr lang="pt-BR" sz="2600" dirty="0" smtClean="0">
                <a:latin typeface="Comic Sans MS" pitchFamily="66" charset="0"/>
              </a:rPr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632" y="-171400"/>
            <a:ext cx="79248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3812" y="1052736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1:</a:t>
            </a:r>
            <a:r>
              <a:rPr lang="pt-BR" sz="2600" dirty="0">
                <a:latin typeface="Comic Sans MS" pitchFamily="66" charset="0"/>
              </a:rPr>
              <a:t> Proporção de gestantes cadastradas no programa de pré-natal e puerpério.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dirty="0" smtClean="0">
                <a:latin typeface="Comic Sans MS" pitchFamily="66" charset="0"/>
              </a:rPr>
              <a:t>Meta: 80%				Resultado:100%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Indicador 2:</a:t>
            </a:r>
            <a:r>
              <a:rPr lang="pt-BR" sz="2600" dirty="0">
                <a:latin typeface="Comic Sans MS" pitchFamily="66" charset="0"/>
              </a:rPr>
              <a:t> Proporção de gestantes captadas no primeiro trimestre de gestação. 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dirty="0" smtClean="0">
                <a:latin typeface="Comic Sans MS" pitchFamily="66" charset="0"/>
              </a:rPr>
              <a:t>Meta: 100%				Resultado:78,3%</a:t>
            </a:r>
          </a:p>
          <a:p>
            <a:endParaRPr lang="pt-BR" sz="2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7018" y="2204864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3</a:t>
            </a:r>
            <a:r>
              <a:rPr lang="pt-BR" sz="2600" dirty="0">
                <a:latin typeface="Comic Sans MS" pitchFamily="66" charset="0"/>
              </a:rPr>
              <a:t>: Proporção de gestantes com primeira consulta odontológica. </a:t>
            </a:r>
          </a:p>
          <a:p>
            <a:r>
              <a:rPr lang="pt-BR" sz="2600" dirty="0">
                <a:latin typeface="Comic Sans MS" pitchFamily="66" charset="0"/>
              </a:rPr>
              <a:t>Meta: 80%				Resultado: 76%	</a:t>
            </a:r>
          </a:p>
          <a:p>
            <a:endParaRPr lang="pt-BR" sz="2600" b="1" dirty="0">
              <a:latin typeface="Comic Sans MS" pitchFamily="66" charset="0"/>
            </a:endParaRPr>
          </a:p>
          <a:p>
            <a:r>
              <a:rPr lang="pt-BR" sz="2600" b="1" dirty="0" smtClean="0">
                <a:latin typeface="Comic Sans MS" pitchFamily="66" charset="0"/>
              </a:rPr>
              <a:t>Indicador </a:t>
            </a:r>
            <a:r>
              <a:rPr lang="pt-BR" sz="2600" b="1" dirty="0">
                <a:latin typeface="Comic Sans MS" pitchFamily="66" charset="0"/>
              </a:rPr>
              <a:t>4: </a:t>
            </a:r>
            <a:r>
              <a:rPr lang="pt-BR" sz="2600" dirty="0">
                <a:latin typeface="Comic Sans MS" pitchFamily="66" charset="0"/>
              </a:rPr>
              <a:t>Proporção de gestantes de alto risco com primeira consulta odontológica.</a:t>
            </a:r>
          </a:p>
          <a:p>
            <a:r>
              <a:rPr lang="pt-BR" sz="2600" dirty="0" smtClean="0">
                <a:latin typeface="Comic Sans MS" pitchFamily="66" charset="0"/>
              </a:rPr>
              <a:t>Meta: 90%				0</a:t>
            </a:r>
          </a:p>
          <a:p>
            <a:endParaRPr lang="pt-BR" sz="2600" dirty="0">
              <a:latin typeface="Comic Sans MS" pitchFamily="66" charset="0"/>
            </a:endParaRPr>
          </a:p>
        </p:txBody>
      </p:sp>
      <p:pic>
        <p:nvPicPr>
          <p:cNvPr id="18434" name="Picture 2" descr="http://solucoesemodontologia.com.br/wp-content/uploads/2011/01/ex-gest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27384"/>
            <a:ext cx="33478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859340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5:</a:t>
            </a:r>
            <a:r>
              <a:rPr lang="pt-BR" sz="2600" dirty="0">
                <a:latin typeface="Comic Sans MS" pitchFamily="66" charset="0"/>
              </a:rPr>
              <a:t> Proporção de gestantes faltosas às consultas que receberam busca ativa. </a:t>
            </a:r>
          </a:p>
          <a:p>
            <a:r>
              <a:rPr lang="pt-BR" sz="2600" dirty="0">
                <a:latin typeface="Comic Sans MS" pitchFamily="66" charset="0"/>
              </a:rPr>
              <a:t>Meta: 100%				Resultado:100%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Indicador: 6</a:t>
            </a:r>
            <a:r>
              <a:rPr lang="pt-BR" sz="2600" dirty="0">
                <a:latin typeface="Comic Sans MS" pitchFamily="66" charset="0"/>
              </a:rPr>
              <a:t>. Proporção de busca ativa realizada às gestantes faltosas às consultas odontológicas.</a:t>
            </a:r>
          </a:p>
          <a:p>
            <a:r>
              <a:rPr lang="pt-BR" sz="2600" dirty="0">
                <a:latin typeface="Comic Sans MS" pitchFamily="66" charset="0"/>
              </a:rPr>
              <a:t>Meta: 100%				Resultado: 90%</a:t>
            </a:r>
          </a:p>
        </p:txBody>
      </p:sp>
    </p:spTree>
    <p:extLst>
      <p:ext uri="{BB962C8B-B14F-4D97-AF65-F5344CB8AC3E}">
        <p14:creationId xmlns:p14="http://schemas.microsoft.com/office/powerpoint/2010/main" val="15003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628800"/>
            <a:ext cx="79208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7</a:t>
            </a:r>
            <a:r>
              <a:rPr lang="pt-BR" sz="2600" dirty="0">
                <a:latin typeface="Comic Sans MS" pitchFamily="66" charset="0"/>
              </a:rPr>
              <a:t>: Proporção de gestantes com pelo menos um exame ginecológico por trimestre</a:t>
            </a:r>
          </a:p>
          <a:p>
            <a:r>
              <a:rPr lang="pt-BR" sz="2600" dirty="0" smtClean="0">
                <a:latin typeface="Comic Sans MS" pitchFamily="66" charset="0"/>
              </a:rPr>
              <a:t>Meta: 90%			</a:t>
            </a:r>
            <a:r>
              <a:rPr lang="pt-BR" sz="2600" dirty="0">
                <a:latin typeface="Comic Sans MS" pitchFamily="66" charset="0"/>
              </a:rPr>
              <a:t>	</a:t>
            </a:r>
            <a:r>
              <a:rPr lang="pt-BR" sz="2600" dirty="0" smtClean="0">
                <a:latin typeface="Comic Sans MS" pitchFamily="66" charset="0"/>
              </a:rPr>
              <a:t>Resultado: 52,4%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Indicador 8:</a:t>
            </a:r>
            <a:r>
              <a:rPr lang="pt-BR" sz="2600" dirty="0">
                <a:latin typeface="Comic Sans MS" pitchFamily="66" charset="0"/>
              </a:rPr>
              <a:t> Proporção de gestantes com pelo menos um exame das mamas durante o pré-natal.</a:t>
            </a:r>
          </a:p>
          <a:p>
            <a:r>
              <a:rPr lang="pt-BR" sz="2600" dirty="0" smtClean="0">
                <a:latin typeface="Comic Sans MS" pitchFamily="66" charset="0"/>
              </a:rPr>
              <a:t>Meta: 90%				Resultado: 100%</a:t>
            </a:r>
          </a:p>
          <a:p>
            <a:endParaRPr lang="pt-BR" sz="2600" dirty="0">
              <a:latin typeface="Comic Sans MS" pitchFamily="66" charset="0"/>
            </a:endParaRPr>
          </a:p>
        </p:txBody>
      </p:sp>
      <p:pic>
        <p:nvPicPr>
          <p:cNvPr id="19458" name="Picture 2" descr="http://www.fitnistas.com/wp-content/uploads/2012/10/ma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22601"/>
            <a:ext cx="33337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demulher.abril.com.br/imagem/dieta/interna-slideshow/anvisa-remedio-emagrecedor-13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"/>
            <a:ext cx="9144000" cy="68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76697" y="1484784"/>
            <a:ext cx="75608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Comic Sans MS" pitchFamily="66" charset="0"/>
              </a:rPr>
              <a:t>Indicador 9</a:t>
            </a:r>
            <a:r>
              <a:rPr lang="pt-BR" sz="2600" dirty="0">
                <a:solidFill>
                  <a:schemeClr val="bg1"/>
                </a:solidFill>
                <a:latin typeface="Comic Sans MS" pitchFamily="66" charset="0"/>
              </a:rPr>
              <a:t>: Proporção de gestantes com prescrição de suplementação de sulfato ferroso e ácido </a:t>
            </a:r>
            <a:r>
              <a:rPr lang="pt-BR" sz="2600" dirty="0" smtClean="0">
                <a:solidFill>
                  <a:schemeClr val="bg1"/>
                </a:solidFill>
                <a:latin typeface="Comic Sans MS" pitchFamily="66" charset="0"/>
              </a:rPr>
              <a:t>fólico;</a:t>
            </a:r>
            <a:endParaRPr lang="pt-BR" sz="2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pt-BR" sz="26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pt-BR" sz="2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pt-BR" sz="26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pt-BR" sz="2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pt-BR" sz="2600" b="1" dirty="0" smtClean="0">
                <a:solidFill>
                  <a:schemeClr val="bg1"/>
                </a:solidFill>
                <a:latin typeface="Comic Sans MS" pitchFamily="66" charset="0"/>
              </a:rPr>
              <a:t>Indicador </a:t>
            </a:r>
            <a:r>
              <a:rPr lang="pt-BR" sz="2600" b="1" dirty="0">
                <a:solidFill>
                  <a:schemeClr val="bg1"/>
                </a:solidFill>
                <a:latin typeface="Comic Sans MS" pitchFamily="66" charset="0"/>
              </a:rPr>
              <a:t>10:</a:t>
            </a:r>
            <a:r>
              <a:rPr lang="pt-BR" sz="2600" dirty="0">
                <a:solidFill>
                  <a:schemeClr val="bg1"/>
                </a:solidFill>
                <a:latin typeface="Comic Sans MS" pitchFamily="66" charset="0"/>
              </a:rPr>
              <a:t> Proporção de gestantes com solicitação de ABO-Rh na primeira consulta.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endParaRPr lang="pt-BR" sz="26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introdução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1844824"/>
            <a:ext cx="8532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UBS Thereza Maria da Conceição :</a:t>
            </a:r>
          </a:p>
          <a:p>
            <a:pPr marL="342900" indent="-342900">
              <a:buFontTx/>
              <a:buChar char="-"/>
            </a:pPr>
            <a:r>
              <a:rPr lang="pt-BR" sz="2600" dirty="0" smtClean="0">
                <a:latin typeface="Comic Sans MS" pitchFamily="66" charset="0"/>
              </a:rPr>
              <a:t>Localizado na Zona Urbana do Município;</a:t>
            </a:r>
          </a:p>
          <a:p>
            <a:pPr marL="342900" indent="-342900">
              <a:buFontTx/>
              <a:buChar char="-"/>
            </a:pPr>
            <a:endParaRPr lang="pt-BR" sz="2600" dirty="0" smtClean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pt-BR" sz="2600" dirty="0" smtClean="0">
                <a:latin typeface="Comic Sans MS" pitchFamily="66" charset="0"/>
              </a:rPr>
              <a:t>Equipe Básica: enfermeira, médica, dentista, recepcionista, técnica em enfermagem, auxiliar em saúde bucal, 5 agentes comunitário de saúde e serviços gerais;</a:t>
            </a:r>
          </a:p>
          <a:p>
            <a:pPr marL="342900" indent="-342900">
              <a:buFontTx/>
              <a:buChar char="-"/>
            </a:pPr>
            <a:endParaRPr lang="pt-BR" sz="2600" dirty="0" smtClean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pt-BR" sz="2600" dirty="0" smtClean="0">
                <a:latin typeface="Comic Sans MS" pitchFamily="66" charset="0"/>
              </a:rPr>
              <a:t>Segue protocolo </a:t>
            </a:r>
            <a:r>
              <a:rPr lang="pt-BR" sz="2600" dirty="0">
                <a:latin typeface="Comic Sans MS" pitchFamily="66" charset="0"/>
              </a:rPr>
              <a:t>d</a:t>
            </a:r>
            <a:r>
              <a:rPr lang="pt-BR" sz="2600" dirty="0" smtClean="0">
                <a:latin typeface="Comic Sans MS" pitchFamily="66" charset="0"/>
              </a:rPr>
              <a:t>o Ministério da Saúde para atendimento de enfermagem para gestantes.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944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3832" y="1916832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11:</a:t>
            </a:r>
            <a:r>
              <a:rPr lang="pt-BR" sz="2600" dirty="0">
                <a:latin typeface="Comic Sans MS" pitchFamily="66" charset="0"/>
              </a:rPr>
              <a:t> Proporção de gestantes com solicitação de </a:t>
            </a:r>
            <a:r>
              <a:rPr lang="pt-BR" sz="2600" dirty="0" smtClean="0">
                <a:latin typeface="Comic Sans MS" pitchFamily="66" charset="0"/>
              </a:rPr>
              <a:t>hemoglobina/hematócrito</a:t>
            </a:r>
          </a:p>
          <a:p>
            <a:r>
              <a:rPr lang="pt-BR" sz="2600" dirty="0" smtClean="0">
                <a:latin typeface="Comic Sans MS" pitchFamily="66" charset="0"/>
              </a:rPr>
              <a:t> </a:t>
            </a:r>
            <a:r>
              <a:rPr lang="pt-BR" sz="2600" dirty="0">
                <a:latin typeface="Comic Sans MS" pitchFamily="66" charset="0"/>
              </a:rPr>
              <a:t>em dia. 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Indicador 12:</a:t>
            </a:r>
            <a:r>
              <a:rPr lang="pt-BR" sz="2600" dirty="0">
                <a:latin typeface="Comic Sans MS" pitchFamily="66" charset="0"/>
              </a:rPr>
              <a:t> Proporção de gestantes com solicitação de glicemia de jejum em dia.</a:t>
            </a:r>
          </a:p>
        </p:txBody>
      </p:sp>
      <p:pic>
        <p:nvPicPr>
          <p:cNvPr id="7170" name="Picture 2" descr="http://imgs-srzd.s3.amazonaws.com/srzd/upload/s/a/sangue_31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76368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s-srzd.s3.amazonaws.com/srzd/upload/s/a/sangue_31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0808"/>
            <a:ext cx="176368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s-srzd.s3.amazonaws.com/srzd/upload/s/a/sangue_31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429000"/>
            <a:ext cx="176368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s-srzd.s3.amazonaws.com/srzd/upload/s/a/sangue_31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12568"/>
            <a:ext cx="176368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dafragil.com.br/wp-content/uploads/iu4.jpg?7de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8408" y="1644824"/>
            <a:ext cx="81369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13: Proporção de gestantes com solicitação de VDRL em dia.</a:t>
            </a:r>
          </a:p>
          <a:p>
            <a:endParaRPr lang="pt-BR" sz="2600" b="1" dirty="0" smtClean="0">
              <a:latin typeface="Comic Sans MS" pitchFamily="66" charset="0"/>
            </a:endParaRPr>
          </a:p>
          <a:p>
            <a:r>
              <a:rPr lang="pt-BR" sz="2600" b="1" dirty="0" smtClean="0">
                <a:latin typeface="Comic Sans MS" pitchFamily="66" charset="0"/>
              </a:rPr>
              <a:t>Indicador </a:t>
            </a:r>
            <a:r>
              <a:rPr lang="pt-BR" sz="2600" b="1" dirty="0">
                <a:latin typeface="Comic Sans MS" pitchFamily="66" charset="0"/>
              </a:rPr>
              <a:t>14: Proporção de gestante com solicitação de urina tipo I com urocultura e antibiograma em dia.</a:t>
            </a:r>
          </a:p>
          <a:p>
            <a:endParaRPr lang="pt-BR" sz="2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71600" y="1844824"/>
            <a:ext cx="76328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15:</a:t>
            </a:r>
            <a:r>
              <a:rPr lang="pt-BR" sz="2600" dirty="0">
                <a:latin typeface="Comic Sans MS" pitchFamily="66" charset="0"/>
              </a:rPr>
              <a:t> Proporção de gestante com solicitação de testagem </a:t>
            </a:r>
            <a:r>
              <a:rPr lang="pt-BR" sz="2600" dirty="0" err="1">
                <a:latin typeface="Comic Sans MS" pitchFamily="66" charset="0"/>
              </a:rPr>
              <a:t>anti-HIV</a:t>
            </a:r>
            <a:r>
              <a:rPr lang="pt-BR" sz="2600" dirty="0">
                <a:latin typeface="Comic Sans MS" pitchFamily="66" charset="0"/>
              </a:rPr>
              <a:t> em dia.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Indicador 16</a:t>
            </a:r>
            <a:r>
              <a:rPr lang="pt-BR" sz="2600" dirty="0">
                <a:latin typeface="Comic Sans MS" pitchFamily="66" charset="0"/>
              </a:rPr>
              <a:t>: Proporção de gestantes com solicitação de sorologia para hepatite B (</a:t>
            </a:r>
            <a:r>
              <a:rPr lang="pt-BR" sz="2600" dirty="0" err="1">
                <a:latin typeface="Comic Sans MS" pitchFamily="66" charset="0"/>
              </a:rPr>
              <a:t>HBsAg</a:t>
            </a:r>
            <a:r>
              <a:rPr lang="pt-BR" sz="2600" dirty="0">
                <a:latin typeface="Comic Sans MS" pitchFamily="66" charset="0"/>
              </a:rPr>
              <a:t>) em dia.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dirty="0">
                <a:latin typeface="Comic Sans MS" pitchFamily="66" charset="0"/>
              </a:rPr>
              <a:t>Meta: 100%			Resultados:100%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2282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497" y="1484784"/>
            <a:ext cx="84249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17</a:t>
            </a:r>
            <a:r>
              <a:rPr lang="pt-BR" sz="2600" dirty="0">
                <a:latin typeface="Comic Sans MS" pitchFamily="66" charset="0"/>
              </a:rPr>
              <a:t>: Proporção de gestante com sorologia para toxoplasmose (</a:t>
            </a:r>
            <a:r>
              <a:rPr lang="pt-BR" sz="2600" dirty="0" err="1">
                <a:latin typeface="Comic Sans MS" pitchFamily="66" charset="0"/>
              </a:rPr>
              <a:t>IgG</a:t>
            </a:r>
            <a:r>
              <a:rPr lang="pt-BR" sz="2600" dirty="0">
                <a:latin typeface="Comic Sans MS" pitchFamily="66" charset="0"/>
              </a:rPr>
              <a:t> e </a:t>
            </a:r>
            <a:r>
              <a:rPr lang="pt-BR" sz="2600" dirty="0" err="1">
                <a:latin typeface="Comic Sans MS" pitchFamily="66" charset="0"/>
              </a:rPr>
              <a:t>IgM</a:t>
            </a:r>
            <a:r>
              <a:rPr lang="pt-BR" sz="2600" dirty="0">
                <a:latin typeface="Comic Sans MS" pitchFamily="66" charset="0"/>
              </a:rPr>
              <a:t>) na primeira consulta.</a:t>
            </a:r>
          </a:p>
          <a:p>
            <a:r>
              <a:rPr lang="pt-BR" sz="2600" dirty="0" smtClean="0">
                <a:latin typeface="Comic Sans MS" pitchFamily="66" charset="0"/>
              </a:rPr>
              <a:t>Meta:80%				Resultado:92%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Indicador 18:</a:t>
            </a:r>
            <a:r>
              <a:rPr lang="pt-BR" sz="2600" dirty="0">
                <a:latin typeface="Comic Sans MS" pitchFamily="66" charset="0"/>
              </a:rPr>
              <a:t> Proporção de gestante com esquema da vacina </a:t>
            </a:r>
            <a:r>
              <a:rPr lang="pt-BR" sz="2600" dirty="0" err="1">
                <a:latin typeface="Comic Sans MS" pitchFamily="66" charset="0"/>
              </a:rPr>
              <a:t>anti-tetânica</a:t>
            </a:r>
            <a:r>
              <a:rPr lang="pt-BR" sz="2600" dirty="0">
                <a:latin typeface="Comic Sans MS" pitchFamily="66" charset="0"/>
              </a:rPr>
              <a:t> completo.</a:t>
            </a:r>
          </a:p>
          <a:p>
            <a:endParaRPr lang="pt-BR" sz="2600" dirty="0" smtClean="0">
              <a:latin typeface="Comic Sans MS" pitchFamily="66" charset="0"/>
            </a:endParaRPr>
          </a:p>
        </p:txBody>
      </p:sp>
      <p:pic>
        <p:nvPicPr>
          <p:cNvPr id="8194" name="Picture 2" descr="http://www.radiopiratininga.com.br/petsecia/wp-content/uploads/2013/04/gato-e-gravida-e1343473141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581871"/>
            <a:ext cx="3123803" cy="22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linicadevacina.com/imagens/doenca/tet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30243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adiopiratininga.com.br/petsecia/wp-content/uploads/2013/04/gato-e-gravida-e1343473141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653136"/>
            <a:ext cx="2952328" cy="22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11560" y="1916832"/>
            <a:ext cx="72728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19</a:t>
            </a:r>
            <a:r>
              <a:rPr lang="pt-BR" sz="2600" dirty="0">
                <a:latin typeface="Comic Sans MS" pitchFamily="66" charset="0"/>
              </a:rPr>
              <a:t>: proporção de gestante com o esquema da vacina de hepatite B completo.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dirty="0">
                <a:latin typeface="Comic Sans MS" pitchFamily="66" charset="0"/>
              </a:rPr>
              <a:t>Meta:100%			Resultado:100</a:t>
            </a:r>
            <a:r>
              <a:rPr lang="pt-BR" sz="2600" dirty="0" smtClean="0">
                <a:latin typeface="Comic Sans MS" pitchFamily="66" charset="0"/>
              </a:rPr>
              <a:t>%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Indicador 20</a:t>
            </a:r>
            <a:r>
              <a:rPr lang="pt-BR" sz="2600" dirty="0">
                <a:latin typeface="Comic Sans MS" pitchFamily="66" charset="0"/>
              </a:rPr>
              <a:t>: Proporção de gestantes com avaliação de saúde bucal.</a:t>
            </a:r>
          </a:p>
          <a:p>
            <a:r>
              <a:rPr lang="pt-BR" sz="2600" dirty="0">
                <a:latin typeface="Comic Sans MS" pitchFamily="66" charset="0"/>
              </a:rPr>
              <a:t> Meta: 100%			Resultado:72%</a:t>
            </a:r>
          </a:p>
          <a:p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030" y="0"/>
            <a:ext cx="7924800" cy="11430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887809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b="1" dirty="0" smtClean="0">
                <a:latin typeface="Comic Sans MS" pitchFamily="66" charset="0"/>
              </a:rPr>
              <a:t>Indicador 21</a:t>
            </a:r>
            <a:r>
              <a:rPr lang="pt-BR" sz="2600" dirty="0" smtClean="0">
                <a:latin typeface="Comic Sans MS" pitchFamily="66" charset="0"/>
              </a:rPr>
              <a:t>: Proporção de gestantes com exame de puerpério entre 30º e 42º dia do pós-parto.</a:t>
            </a:r>
          </a:p>
          <a:p>
            <a:r>
              <a:rPr lang="pt-BR" sz="2600" dirty="0" smtClean="0">
                <a:latin typeface="Comic Sans MS" pitchFamily="66" charset="0"/>
              </a:rPr>
              <a:t>Meta:90%				Resultado:21,7%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b="1" dirty="0" smtClean="0">
                <a:latin typeface="Comic Sans MS" pitchFamily="66" charset="0"/>
              </a:rPr>
              <a:t>Indicador 22:</a:t>
            </a:r>
            <a:r>
              <a:rPr lang="pt-BR" sz="2600" dirty="0" smtClean="0">
                <a:latin typeface="Comic Sans MS" pitchFamily="66" charset="0"/>
              </a:rPr>
              <a:t> Proporção de gestantes com primeira consulta odontológica com tratamento dentário concluído.</a:t>
            </a:r>
          </a:p>
          <a:p>
            <a:r>
              <a:rPr lang="pt-BR" sz="2600" dirty="0" smtClean="0">
                <a:latin typeface="Comic Sans MS" pitchFamily="66" charset="0"/>
              </a:rPr>
              <a:t>Meta: 70%				Resultado:58,8%</a:t>
            </a:r>
            <a:endParaRPr lang="pt-BR" sz="2600" dirty="0">
              <a:latin typeface="Comic Sans MS" pitchFamily="66" charset="0"/>
            </a:endParaRPr>
          </a:p>
        </p:txBody>
      </p:sp>
      <p:pic>
        <p:nvPicPr>
          <p:cNvPr id="21506" name="Picture 2" descr="http://img.bebesymas.com/2008/07/mama%20y%20bebe%20dormid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" y="4581128"/>
            <a:ext cx="3102670" cy="22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.bebesymas.com/2008/07/mama%20y%20bebe%20dormid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18" y="4581128"/>
            <a:ext cx="3115766" cy="22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bebesymas.com/2008/07/mama%20y%20bebe%20dormid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13622"/>
            <a:ext cx="2915816" cy="22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7865" y="1484784"/>
            <a:ext cx="78488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23:</a:t>
            </a:r>
            <a:r>
              <a:rPr lang="pt-BR" sz="2600" dirty="0">
                <a:latin typeface="Comic Sans MS" pitchFamily="66" charset="0"/>
              </a:rPr>
              <a:t> Proporção de gestantes com registro na ficha espelho de </a:t>
            </a:r>
            <a:r>
              <a:rPr lang="pt-BR" sz="2600" dirty="0" err="1">
                <a:latin typeface="Comic Sans MS" pitchFamily="66" charset="0"/>
              </a:rPr>
              <a:t>pré</a:t>
            </a:r>
            <a:r>
              <a:rPr lang="pt-BR" sz="2600" dirty="0">
                <a:latin typeface="Comic Sans MS" pitchFamily="66" charset="0"/>
              </a:rPr>
              <a:t>- Natal/vacinação com registro adequado.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Indicador 24</a:t>
            </a:r>
            <a:r>
              <a:rPr lang="pt-BR" sz="2600" dirty="0">
                <a:latin typeface="Comic Sans MS" pitchFamily="66" charset="0"/>
              </a:rPr>
              <a:t>: Proporção de gestantes com avaliação de risco gestacional. </a:t>
            </a:r>
          </a:p>
          <a:p>
            <a:endParaRPr lang="pt-BR" sz="2600" dirty="0" smtClean="0">
              <a:latin typeface="Comic Sans MS" pitchFamily="66" charset="0"/>
            </a:endParaRPr>
          </a:p>
        </p:txBody>
      </p:sp>
      <p:pic>
        <p:nvPicPr>
          <p:cNvPr id="25602" name="Picture 2" descr="http://www.uirauna.net/wp-content/uploads/2013/05/DSC03170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77884"/>
            <a:ext cx="352839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55576" y="1340768"/>
            <a:ext cx="79208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25</a:t>
            </a:r>
            <a:r>
              <a:rPr lang="pt-BR" sz="2600" dirty="0">
                <a:latin typeface="Comic Sans MS" pitchFamily="66" charset="0"/>
              </a:rPr>
              <a:t>: Proporção de gestantes com avaliação de prioridade de atendimento odontológico.</a:t>
            </a:r>
          </a:p>
          <a:p>
            <a:r>
              <a:rPr lang="pt-BR" sz="2600" dirty="0">
                <a:latin typeface="Comic Sans MS" pitchFamily="66" charset="0"/>
              </a:rPr>
              <a:t>		</a:t>
            </a:r>
            <a:endParaRPr lang="pt-BR" sz="2600" dirty="0" smtClean="0">
              <a:latin typeface="Comic Sans MS" pitchFamily="66" charset="0"/>
            </a:endParaRPr>
          </a:p>
          <a:p>
            <a:r>
              <a:rPr lang="pt-BR" sz="2600" b="1" dirty="0" smtClean="0">
                <a:latin typeface="Comic Sans MS" pitchFamily="66" charset="0"/>
              </a:rPr>
              <a:t>Indicador </a:t>
            </a:r>
            <a:r>
              <a:rPr lang="pt-BR" sz="2600" b="1" dirty="0">
                <a:latin typeface="Comic Sans MS" pitchFamily="66" charset="0"/>
              </a:rPr>
              <a:t>26:</a:t>
            </a:r>
            <a:r>
              <a:rPr lang="pt-BR" sz="2600" dirty="0">
                <a:latin typeface="Comic Sans MS" pitchFamily="66" charset="0"/>
              </a:rPr>
              <a:t> Proporção de gestantes que receberam orientação nutricional</a:t>
            </a:r>
          </a:p>
          <a:p>
            <a:endParaRPr lang="pt-BR" dirty="0">
              <a:latin typeface="Comic Sans MS" pitchFamily="66" charset="0"/>
            </a:endParaRPr>
          </a:p>
        </p:txBody>
      </p:sp>
      <p:pic>
        <p:nvPicPr>
          <p:cNvPr id="23554" name="Picture 2" descr="http://uipi.com.br/wp-content/uploads/2014/04/obesa-mae-gest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908720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600" dirty="0" smtClean="0">
              <a:latin typeface="Comic Sans MS" pitchFamily="66" charset="0"/>
            </a:endParaRP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Indicador 27:</a:t>
            </a:r>
            <a:r>
              <a:rPr lang="pt-BR" sz="2600" dirty="0">
                <a:latin typeface="Comic Sans MS" pitchFamily="66" charset="0"/>
              </a:rPr>
              <a:t> Proporção de gestantes com orientação sobre aleitamento materno.</a:t>
            </a:r>
          </a:p>
          <a:p>
            <a:endParaRPr lang="pt-BR" sz="2600" dirty="0">
              <a:latin typeface="Comic Sans MS" pitchFamily="66" charset="0"/>
            </a:endParaRPr>
          </a:p>
          <a:p>
            <a:r>
              <a:rPr lang="pt-BR" sz="2600" dirty="0" smtClean="0">
                <a:latin typeface="Comic Sans MS" pitchFamily="66" charset="0"/>
              </a:rPr>
              <a:t>Meta:100%			Resultado:100%</a:t>
            </a:r>
          </a:p>
          <a:p>
            <a:endParaRPr lang="pt-BR" sz="2600" b="1" dirty="0" smtClean="0">
              <a:latin typeface="Comic Sans MS" pitchFamily="66" charset="0"/>
            </a:endParaRPr>
          </a:p>
          <a:p>
            <a:endParaRPr lang="pt-BR" sz="2600" dirty="0" smtClean="0">
              <a:latin typeface="Comic Sans MS" pitchFamily="66" charset="0"/>
            </a:endParaRPr>
          </a:p>
          <a:p>
            <a:endParaRPr lang="pt-BR" sz="2600" dirty="0">
              <a:latin typeface="Comic Sans MS" pitchFamily="66" charset="0"/>
            </a:endParaRPr>
          </a:p>
          <a:p>
            <a:endParaRPr lang="pt-BR" sz="2600" dirty="0">
              <a:latin typeface="Comic Sans MS" pitchFamily="66" charset="0"/>
            </a:endParaRPr>
          </a:p>
        </p:txBody>
      </p:sp>
      <p:pic>
        <p:nvPicPr>
          <p:cNvPr id="26626" name="Picture 2" descr="http://www.danieleassesgestante.com.br/wp-content/uploads/2014/06/ORDENHA-DOMICILI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64" y="3573016"/>
            <a:ext cx="46863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1556792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b="1" dirty="0">
                <a:latin typeface="Comic Sans MS" pitchFamily="66" charset="0"/>
              </a:rPr>
              <a:t>Indicador 28:</a:t>
            </a:r>
            <a:r>
              <a:rPr lang="pt-BR" sz="2600" dirty="0">
                <a:latin typeface="Comic Sans MS" pitchFamily="66" charset="0"/>
              </a:rPr>
              <a:t> Proporção de gestantes que receberam orientação sobre o cuidado com o recém-nascido.</a:t>
            </a:r>
          </a:p>
          <a:p>
            <a:r>
              <a:rPr lang="pt-BR" sz="2600" dirty="0">
                <a:latin typeface="Comic Sans MS" pitchFamily="66" charset="0"/>
              </a:rPr>
              <a:t>Meta:100%			Resultado:30,4</a:t>
            </a:r>
          </a:p>
          <a:p>
            <a:endParaRPr lang="pt-BR" sz="2600" b="1" dirty="0" smtClean="0">
              <a:latin typeface="Comic Sans MS" pitchFamily="66" charset="0"/>
            </a:endParaRPr>
          </a:p>
          <a:p>
            <a:r>
              <a:rPr lang="pt-BR" sz="2600" b="1" dirty="0" smtClean="0">
                <a:latin typeface="Comic Sans MS" pitchFamily="66" charset="0"/>
              </a:rPr>
              <a:t>Indicador 29:</a:t>
            </a:r>
            <a:r>
              <a:rPr lang="pt-BR" sz="2600" dirty="0" smtClean="0">
                <a:latin typeface="Comic Sans MS" pitchFamily="66" charset="0"/>
              </a:rPr>
              <a:t> Proporção de gestantes com orientação sobre anticoncepção após o parto.</a:t>
            </a:r>
          </a:p>
          <a:p>
            <a:r>
              <a:rPr lang="pt-BR" sz="2600" dirty="0" smtClean="0">
                <a:latin typeface="Comic Sans MS" pitchFamily="66" charset="0"/>
              </a:rPr>
              <a:t>Meta:100%			Resultado: 30,4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4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Introdução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79840" cy="46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98959" y="1700808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30:</a:t>
            </a:r>
            <a:r>
              <a:rPr lang="pt-BR" sz="2600" dirty="0">
                <a:latin typeface="Comic Sans MS" pitchFamily="66" charset="0"/>
              </a:rPr>
              <a:t> Proporção de gestantes com orientação sobre os riscos do tabagismo e do uso de álcool e drogas na gestação.</a:t>
            </a:r>
          </a:p>
          <a:p>
            <a:r>
              <a:rPr lang="pt-BR" sz="2600" dirty="0">
                <a:latin typeface="Comic Sans MS" pitchFamily="66" charset="0"/>
              </a:rPr>
              <a:t>Meta:90%			Resultado:100%</a:t>
            </a:r>
          </a:p>
        </p:txBody>
      </p:sp>
      <p:pic>
        <p:nvPicPr>
          <p:cNvPr id="22530" name="Picture 2" descr="http://2.bp.blogspot.com/-lZCNBr67grI/UNLC2qyTUNI/AAAAAAAAaq4/D7e4rU5oBHo/s1600/481426%2Bc%25C3%25B3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40324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Resultados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2060848"/>
            <a:ext cx="74705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Comic Sans MS" pitchFamily="66" charset="0"/>
              </a:rPr>
              <a:t>Indicador 31:</a:t>
            </a:r>
            <a:r>
              <a:rPr lang="pt-BR" sz="2600" dirty="0">
                <a:latin typeface="Comic Sans MS" pitchFamily="66" charset="0"/>
              </a:rPr>
              <a:t> Proporção de gestantes e puérperas com primeira consulta odontológica com orientação sobre higiene </a:t>
            </a:r>
            <a:r>
              <a:rPr lang="pt-BR" sz="2600" dirty="0" smtClean="0">
                <a:latin typeface="Comic Sans MS" pitchFamily="66" charset="0"/>
              </a:rPr>
              <a:t>bucal.</a:t>
            </a:r>
          </a:p>
          <a:p>
            <a:r>
              <a:rPr lang="pt-BR" sz="2600" dirty="0" smtClean="0">
                <a:latin typeface="Comic Sans MS" pitchFamily="66" charset="0"/>
              </a:rPr>
              <a:t>Meta: 100%			Resultado:100%</a:t>
            </a:r>
          </a:p>
          <a:p>
            <a:endParaRPr lang="pt-BR" dirty="0"/>
          </a:p>
          <a:p>
            <a:endParaRPr lang="pt-B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t-BR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mic Sans MS" pitchFamily="66" charset="0"/>
              </a:rPr>
              <a:t>Avaliação da Saúde Bucal da Gestante!</a:t>
            </a:r>
            <a:endParaRPr lang="pt-BR" sz="3200" b="1" dirty="0">
              <a:solidFill>
                <a:schemeClr val="bg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discussão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1653371"/>
            <a:ext cx="80648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Intervenção X Equipe: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r>
              <a:rPr lang="pt-BR" sz="2600" dirty="0" smtClean="0">
                <a:latin typeface="Comic Sans MS" pitchFamily="66" charset="0"/>
              </a:rPr>
              <a:t>              Capacitação dos funcionários;</a:t>
            </a:r>
          </a:p>
          <a:p>
            <a:pPr marL="285750" indent="-285750">
              <a:buFontTx/>
              <a:buChar char="-"/>
            </a:pPr>
            <a:endParaRPr lang="pt-BR" sz="2600" dirty="0" smtClean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pt-BR" sz="2600" dirty="0" smtClean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pt-BR" sz="2600" dirty="0">
              <a:latin typeface="Comic Sans MS" pitchFamily="66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3897077" y="280900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627784" y="3130699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</a:t>
            </a:r>
            <a:r>
              <a:rPr lang="pt-BR" sz="2600" dirty="0" smtClean="0">
                <a:latin typeface="Comic Sans MS" pitchFamily="66" charset="0"/>
              </a:rPr>
              <a:t> Entrosamento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sz="2600" dirty="0" smtClean="0">
                <a:latin typeface="Comic Sans MS" pitchFamily="66" charset="0"/>
              </a:rPr>
              <a:t>      União da equipe</a:t>
            </a:r>
            <a:endParaRPr lang="pt-BR" sz="2600" dirty="0">
              <a:latin typeface="Comic Sans MS" pitchFamily="66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3851920" y="3505597"/>
            <a:ext cx="216024" cy="49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627784" y="4303455"/>
            <a:ext cx="48245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sz="2600" dirty="0" smtClean="0">
              <a:latin typeface="Comic Sans MS" pitchFamily="66" charset="0"/>
            </a:endParaRPr>
          </a:p>
          <a:p>
            <a:r>
              <a:rPr lang="pt-BR" sz="2600" dirty="0" smtClean="0">
                <a:latin typeface="Comic Sans MS" pitchFamily="66" charset="0"/>
              </a:rPr>
              <a:t>Divisão de função</a:t>
            </a:r>
            <a:endParaRPr lang="pt-BR" sz="2600" dirty="0">
              <a:latin typeface="Comic Sans MS" pitchFamily="66" charset="0"/>
            </a:endParaRPr>
          </a:p>
          <a:p>
            <a:r>
              <a:rPr lang="pt-BR" sz="2600" dirty="0" smtClean="0">
                <a:latin typeface="Comic Sans MS" pitchFamily="66" charset="0"/>
              </a:rPr>
              <a:t>             </a:t>
            </a:r>
            <a:r>
              <a:rPr lang="pt-BR" sz="3600" dirty="0" smtClean="0"/>
              <a:t>=</a:t>
            </a:r>
          </a:p>
          <a:p>
            <a:endParaRPr lang="pt-BR" dirty="0"/>
          </a:p>
          <a:p>
            <a:r>
              <a:rPr lang="pt-BR" sz="2600" dirty="0" smtClean="0">
                <a:latin typeface="Comic Sans MS" pitchFamily="66" charset="0"/>
              </a:rPr>
              <a:t>Fortalecimento da Equipe</a:t>
            </a:r>
            <a:endParaRPr lang="pt-BR" sz="2600" dirty="0">
              <a:latin typeface="Comic Sans MS" pitchFamily="66" charset="0"/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3851920" y="4464194"/>
            <a:ext cx="216024" cy="538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7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discussão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098" name="Picture 2" descr="C:\Users\Administrador\Downloads\foto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9562"/>
            <a:ext cx="6330280" cy="47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79712" y="587727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itchFamily="66" charset="0"/>
              </a:rPr>
              <a:t>Equipe USF </a:t>
            </a:r>
            <a:r>
              <a:rPr lang="pt-BR" dirty="0" err="1" smtClean="0">
                <a:latin typeface="Comic Sans MS" pitchFamily="66" charset="0"/>
              </a:rPr>
              <a:t>Theresa</a:t>
            </a:r>
            <a:r>
              <a:rPr lang="pt-BR" dirty="0" smtClean="0">
                <a:latin typeface="Comic Sans MS" pitchFamily="66" charset="0"/>
              </a:rPr>
              <a:t>  Maria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58366"/>
            <a:ext cx="79248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Importância da intervenção para o serviço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2132856"/>
            <a:ext cx="79928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600" dirty="0" smtClean="0">
                <a:latin typeface="Comic Sans MS" pitchFamily="66" charset="0"/>
              </a:rPr>
              <a:t>Melhoria da Saúde da gestante;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Implantação do serviço odontológico;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Relação gestante x UBS;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Combate à doenças e Promoção de Saúde.</a:t>
            </a:r>
          </a:p>
        </p:txBody>
      </p:sp>
    </p:spTree>
    <p:extLst>
      <p:ext uri="{BB962C8B-B14F-4D97-AF65-F5344CB8AC3E}">
        <p14:creationId xmlns:p14="http://schemas.microsoft.com/office/powerpoint/2010/main" val="16311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Consulta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Administrador\Downloads\foto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022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75656" y="59492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itchFamily="66" charset="0"/>
              </a:rPr>
              <a:t>Consulta com a enfermeira Suellen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Consulta</a:t>
            </a:r>
            <a:endParaRPr lang="pt-BR" dirty="0"/>
          </a:p>
        </p:txBody>
      </p:sp>
      <p:pic>
        <p:nvPicPr>
          <p:cNvPr id="6146" name="Picture 2" descr="C:\Users\Administrador\Downloads\foto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14256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91680" y="630932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itchFamily="66" charset="0"/>
              </a:rPr>
              <a:t>Consulta com a médica da UBS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Importância para comunidade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2132856"/>
            <a:ext cx="79208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Interação comunidade + UBS;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Apoio e divulgação da ação;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Fortalecimento da saúde;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Diminuição de doenças entre mães e filhos.</a:t>
            </a:r>
            <a:endParaRPr lang="pt-BR" sz="2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Incorporação ao serviço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2060848"/>
            <a:ext cx="72728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sz="2600" dirty="0" smtClean="0">
                <a:latin typeface="Comic Sans MS" pitchFamily="66" charset="0"/>
              </a:rPr>
              <a:t>Continuidade ao projeto;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Atendimento à gestante 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Visitas puerperais;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 Primeira consulta e conclusão de tratamento;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 Solidificação da ideia.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5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encrypted-tbn0.gstatic.com/images?q=tbn:ANd9GcSJTyUkrAWg_Mj-mII1NMwqVhqTUj2hZSDxa7s7WC9EI09ZAH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Mudanças para o futuro</a:t>
            </a:r>
            <a:endParaRPr lang="pt-B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84784"/>
            <a:ext cx="78488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latin typeface="Comic Sans MS" pitchFamily="66" charset="0"/>
              </a:rPr>
              <a:t>Divulgação da intervenção em outros grupos;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bg1"/>
                </a:solidFill>
                <a:latin typeface="Comic Sans MS" pitchFamily="66" charset="0"/>
              </a:rPr>
              <a:t>Apoio da gestão para aquisição de materiais;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bg1"/>
                </a:solidFill>
                <a:latin typeface="Comic Sans MS" pitchFamily="66" charset="0"/>
              </a:rPr>
              <a:t>Auxílio do NASF;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2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bg1"/>
                </a:solidFill>
                <a:latin typeface="Comic Sans MS" pitchFamily="66" charset="0"/>
              </a:rPr>
              <a:t>Implantar </a:t>
            </a:r>
            <a:r>
              <a:rPr lang="pt-BR" sz="2600" b="1" dirty="0" smtClean="0">
                <a:solidFill>
                  <a:schemeClr val="bg1"/>
                </a:solidFill>
                <a:latin typeface="Comic Sans MS" pitchFamily="66" charset="0"/>
              </a:rPr>
              <a:t>este projeto de intervenção em todo município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77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tifa.org.br/arquivos/imagens/qyarrdjg7pcv2t4to30bvf7hvox9q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604" y="0"/>
            <a:ext cx="79248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Objetivo geral</a:t>
            </a:r>
            <a:endParaRPr lang="pt-B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1484784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bg1"/>
                </a:solidFill>
                <a:latin typeface="Comic Sans MS" pitchFamily="66" charset="0"/>
              </a:rPr>
              <a:t>Melhorar a atenção ao </a:t>
            </a:r>
            <a:r>
              <a:rPr lang="pt-BR" sz="2800" b="1" dirty="0" err="1" smtClean="0">
                <a:solidFill>
                  <a:schemeClr val="bg1"/>
                </a:solidFill>
                <a:latin typeface="Comic Sans MS" pitchFamily="66" charset="0"/>
              </a:rPr>
              <a:t>Pré</a:t>
            </a:r>
            <a:r>
              <a:rPr lang="pt-BR" sz="2800" b="1" dirty="0" smtClean="0">
                <a:solidFill>
                  <a:schemeClr val="bg1"/>
                </a:solidFill>
                <a:latin typeface="Comic Sans MS" pitchFamily="66" charset="0"/>
              </a:rPr>
              <a:t> Natal e Puerpério</a:t>
            </a:r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endParaRPr lang="pt-B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pt-BR" sz="2600" b="1" dirty="0" smtClean="0">
                <a:solidFill>
                  <a:schemeClr val="bg1"/>
                </a:solidFill>
                <a:latin typeface="Comic Sans MS" pitchFamily="66" charset="0"/>
              </a:rPr>
              <a:t>Através da ampliação da cobertura do </a:t>
            </a:r>
            <a:r>
              <a:rPr lang="pt-BR" sz="2600" b="1" dirty="0" err="1" smtClean="0">
                <a:solidFill>
                  <a:schemeClr val="bg1"/>
                </a:solidFill>
                <a:latin typeface="Comic Sans MS" pitchFamily="66" charset="0"/>
              </a:rPr>
              <a:t>pré</a:t>
            </a:r>
            <a:r>
              <a:rPr lang="pt-BR" sz="2600" b="1" dirty="0" smtClean="0">
                <a:solidFill>
                  <a:schemeClr val="bg1"/>
                </a:solidFill>
                <a:latin typeface="Comic Sans MS" pitchFamily="66" charset="0"/>
              </a:rPr>
              <a:t> natal;</a:t>
            </a:r>
          </a:p>
          <a:p>
            <a:pPr marL="285750" indent="-285750">
              <a:buFontTx/>
              <a:buChar char="-"/>
            </a:pPr>
            <a:endParaRPr lang="pt-BR" sz="2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pt-BR" sz="2600" b="1" dirty="0" smtClean="0">
                <a:solidFill>
                  <a:schemeClr val="bg1"/>
                </a:solidFill>
                <a:latin typeface="Comic Sans MS" pitchFamily="66" charset="0"/>
              </a:rPr>
              <a:t>Melhoria da adesão ao </a:t>
            </a:r>
            <a:r>
              <a:rPr lang="pt-BR" sz="2600" b="1" dirty="0" err="1" smtClean="0">
                <a:solidFill>
                  <a:schemeClr val="bg1"/>
                </a:solidFill>
                <a:latin typeface="Comic Sans MS" pitchFamily="66" charset="0"/>
              </a:rPr>
              <a:t>pré</a:t>
            </a:r>
            <a:r>
              <a:rPr lang="pt-BR" sz="2600" b="1" dirty="0" smtClean="0">
                <a:solidFill>
                  <a:schemeClr val="bg1"/>
                </a:solidFill>
                <a:latin typeface="Comic Sans MS" pitchFamily="66" charset="0"/>
              </a:rPr>
              <a:t> Natal;</a:t>
            </a:r>
          </a:p>
          <a:p>
            <a:endParaRPr lang="pt-BR" sz="2600" dirty="0" smtClean="0">
              <a:latin typeface="Comic Sans MS" pitchFamily="66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14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Processo pessoal de aprendizagem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2060848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sz="2600" dirty="0" smtClean="0">
                <a:latin typeface="Comic Sans MS" pitchFamily="66" charset="0"/>
              </a:rPr>
              <a:t>Expectativa X Realidade;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 Tempo;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 Dificuldades na UBS;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 Crescimento profissionalmente;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Aprofundamento dos cuidados com a gestante.</a:t>
            </a:r>
          </a:p>
          <a:p>
            <a:endParaRPr lang="pt-BR" sz="2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84" y="332656"/>
            <a:ext cx="7924800" cy="1143000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Processo pessoal de aprendizagem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2204864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sz="2600" dirty="0" smtClean="0">
                <a:latin typeface="Comic Sans MS" pitchFamily="66" charset="0"/>
              </a:rPr>
              <a:t>Capacitação profissional;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Aprofundamento teórico;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Amizade com as mães da área;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Satisfação em implantar este sistema;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 Diminuição dos agravos da doenças orais.</a:t>
            </a:r>
            <a:endParaRPr lang="pt-BR" sz="2600" dirty="0">
              <a:latin typeface="Comic Sans MS" pitchFamily="66" charset="0"/>
            </a:endParaRPr>
          </a:p>
        </p:txBody>
      </p:sp>
      <p:pic>
        <p:nvPicPr>
          <p:cNvPr id="4" name="Imagem 3" descr="C:\Users\Administrador\AppData\Local\Microsoft\Windows\Temporary Internet Files\Content.Word\foto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29" y="44624"/>
            <a:ext cx="40671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8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Processo pessoal de aprendizagem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1988840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dirty="0" smtClean="0">
                <a:latin typeface="Comic Sans MS" pitchFamily="66" charset="0"/>
              </a:rPr>
              <a:t> Retorno e participação da gestante após a intervenção;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 smtClean="0">
                <a:latin typeface="Comic Sans MS" pitchFamily="66" charset="0"/>
              </a:rPr>
              <a:t> Conhecer os filhos;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 smtClean="0">
                <a:latin typeface="Comic Sans MS" pitchFamily="66" charset="0"/>
              </a:rPr>
              <a:t>União de toda equipe </a:t>
            </a:r>
          </a:p>
          <a:p>
            <a:r>
              <a:rPr lang="pt-BR" sz="2400" dirty="0" smtClean="0">
                <a:latin typeface="Comic Sans MS" pitchFamily="66" charset="0"/>
              </a:rPr>
              <a:t>visando um bem maior:</a:t>
            </a:r>
            <a:endParaRPr lang="pt-BR" sz="2400" dirty="0"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984104" cy="336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99720" y="616176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itchFamily="66" charset="0"/>
              </a:rPr>
              <a:t>Recém nascido Murilo</a:t>
            </a:r>
            <a:endParaRPr lang="pt-B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4824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omic Sans MS" pitchFamily="66" charset="0"/>
              </a:rPr>
              <a:t>Qualificar a Atenção ao Pré-Natal e Puerpério na ESF, </a:t>
            </a:r>
            <a:r>
              <a:rPr lang="pt-BR" sz="3200" b="1" dirty="0" err="1">
                <a:latin typeface="Comic Sans MS" pitchFamily="66" charset="0"/>
              </a:rPr>
              <a:t>Theresa</a:t>
            </a:r>
            <a:r>
              <a:rPr lang="pt-BR" sz="3200" b="1" dirty="0">
                <a:latin typeface="Comic Sans MS" pitchFamily="66" charset="0"/>
              </a:rPr>
              <a:t> Maria da Conceição, Agrestina/PE.</a:t>
            </a:r>
            <a:endParaRPr lang="pt-BR" sz="3200" dirty="0">
              <a:latin typeface="Comic Sans MS" pitchFamily="66" charset="0"/>
            </a:endParaRPr>
          </a:p>
          <a:p>
            <a:pPr algn="ctr"/>
            <a:endParaRPr lang="pt-B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://amandadams.com.br/newborn/wp-content/uploads/2013/09/amanda-dams-fotografia-gestante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9632" y="1844824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Comic Sans MS" pitchFamily="66" charset="0"/>
              </a:rPr>
              <a:t>                Obrigada!!</a:t>
            </a:r>
          </a:p>
          <a:p>
            <a:endParaRPr lang="pt-BR" sz="2800" dirty="0">
              <a:latin typeface="Comic Sans MS" pitchFamily="66" charset="0"/>
            </a:endParaRPr>
          </a:p>
          <a:p>
            <a:r>
              <a:rPr lang="pt-BR" sz="2800" dirty="0" smtClean="0">
                <a:latin typeface="Comic Sans MS" pitchFamily="66" charset="0"/>
              </a:rPr>
              <a:t>               Mayara Duarte</a:t>
            </a:r>
          </a:p>
          <a:p>
            <a:endParaRPr lang="pt-BR" sz="2800" dirty="0">
              <a:latin typeface="Comic Sans MS" pitchFamily="66" charset="0"/>
            </a:endParaRPr>
          </a:p>
          <a:p>
            <a:r>
              <a:rPr lang="pt-BR" sz="2800" dirty="0" smtClean="0">
                <a:latin typeface="Comic Sans MS" pitchFamily="66" charset="0"/>
              </a:rPr>
              <a:t>       E mail: </a:t>
            </a:r>
            <a:r>
              <a:rPr lang="pt-BR" sz="2800" dirty="0" smtClean="0">
                <a:latin typeface="Comic Sans MS" pitchFamily="66" charset="0"/>
                <a:hlinkClick r:id="rId2"/>
              </a:rPr>
              <a:t>may_duarte17@hotmail.com</a:t>
            </a:r>
            <a:endParaRPr lang="pt-BR" sz="2800" dirty="0" smtClean="0">
              <a:latin typeface="Comic Sans MS" pitchFamily="66" charset="0"/>
            </a:endParaRPr>
          </a:p>
          <a:p>
            <a:endParaRPr lang="pt-BR" sz="2800" dirty="0">
              <a:latin typeface="Comic Sans MS" pitchFamily="66" charset="0"/>
            </a:endParaRPr>
          </a:p>
          <a:p>
            <a:endParaRPr lang="pt-BR" sz="2800" dirty="0" smtClean="0">
              <a:latin typeface="Comic Sans MS" pitchFamily="66" charset="0"/>
            </a:endParaRPr>
          </a:p>
          <a:p>
            <a:endParaRPr lang="pt-BR" sz="2800" dirty="0">
              <a:latin typeface="Comic Sans MS" pitchFamily="66" charset="0"/>
            </a:endParaRPr>
          </a:p>
          <a:p>
            <a:r>
              <a:rPr lang="pt-BR" sz="2800" dirty="0" smtClean="0">
                <a:latin typeface="Comic Sans MS" pitchFamily="66" charset="0"/>
              </a:rPr>
              <a:t>        Teresina, 29 de Agosto de 2014.</a:t>
            </a:r>
            <a:endParaRPr lang="pt-B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Objetivo geral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11560" y="1988840"/>
            <a:ext cx="74168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600" dirty="0">
                <a:latin typeface="Comic Sans MS" pitchFamily="66" charset="0"/>
              </a:rPr>
              <a:t>Melhoria da qualidade da atenção ao </a:t>
            </a:r>
            <a:r>
              <a:rPr lang="pt-BR" sz="2600" dirty="0" err="1">
                <a:latin typeface="Comic Sans MS" pitchFamily="66" charset="0"/>
              </a:rPr>
              <a:t>pré</a:t>
            </a:r>
            <a:r>
              <a:rPr lang="pt-BR" sz="2600" dirty="0">
                <a:latin typeface="Comic Sans MS" pitchFamily="66" charset="0"/>
              </a:rPr>
              <a:t> natal e puerpério da unidade;</a:t>
            </a:r>
          </a:p>
          <a:p>
            <a:pPr marL="285750" indent="-285750">
              <a:buFontTx/>
              <a:buChar char="-"/>
            </a:pPr>
            <a:endParaRPr lang="pt-BR" sz="2600" dirty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pt-BR" sz="2600" dirty="0">
                <a:latin typeface="Comic Sans MS" pitchFamily="66" charset="0"/>
              </a:rPr>
              <a:t>Promoção da saúde das mulheres no período gestacional</a:t>
            </a:r>
            <a:r>
              <a:rPr lang="pt-BR" sz="2600" dirty="0"/>
              <a:t>.</a:t>
            </a:r>
          </a:p>
        </p:txBody>
      </p:sp>
      <p:pic>
        <p:nvPicPr>
          <p:cNvPr id="9218" name="Picture 2" descr="http://belezachic.com.br/wp-content/uploads/Spa-Bella-Espa%C3%A7o-Bella-Gestante-Botafogo-Beleza-C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58" y="4051870"/>
            <a:ext cx="3942606" cy="25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Ações realizadas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412776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Acolhimento da gestante pela equipe da UBS;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Captação das mulheres no primeiro trimestre gestacional;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6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600" dirty="0" smtClean="0">
                <a:latin typeface="Comic Sans MS" pitchFamily="66" charset="0"/>
              </a:rPr>
              <a:t>Solicitação de vacinas e exames complementares;</a:t>
            </a:r>
          </a:p>
          <a:p>
            <a:endParaRPr lang="pt-BR" sz="2600" dirty="0" smtClean="0">
              <a:latin typeface="Comic Sans MS" pitchFamily="66" charset="0"/>
            </a:endParaRPr>
          </a:p>
        </p:txBody>
      </p:sp>
      <p:pic>
        <p:nvPicPr>
          <p:cNvPr id="10242" name="Picture 2" descr="http://www.blogdajoice.com/wp-content/uploads/2013/04/vaci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262908" cy="24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1127</TotalTime>
  <Words>2341</Words>
  <Application>Microsoft Office PowerPoint</Application>
  <PresentationFormat>Apresentação na tela (4:3)</PresentationFormat>
  <Paragraphs>430</Paragraphs>
  <Slides>75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75</vt:i4>
      </vt:variant>
    </vt:vector>
  </HeadingPairs>
  <TitlesOfParts>
    <vt:vector size="76" baseType="lpstr">
      <vt:lpstr>Horizonte</vt:lpstr>
      <vt:lpstr>                  universidade aberta do sus    Ufpel – Universidade Federal de Pelotas               Departamento de medicina social              Especialização em saúde da família</vt:lpstr>
      <vt:lpstr> </vt:lpstr>
      <vt:lpstr>Introdução</vt:lpstr>
      <vt:lpstr>Introdução</vt:lpstr>
      <vt:lpstr>introdução</vt:lpstr>
      <vt:lpstr>Introdução</vt:lpstr>
      <vt:lpstr>Objetivo geral</vt:lpstr>
      <vt:lpstr>Objetivo geral</vt:lpstr>
      <vt:lpstr>Ações realizadas</vt:lpstr>
      <vt:lpstr>Ações realizadas</vt:lpstr>
      <vt:lpstr>Ações realizadas</vt:lpstr>
      <vt:lpstr>Ações realizadas</vt:lpstr>
      <vt:lpstr>Logística</vt:lpstr>
      <vt:lpstr>Logística</vt:lpstr>
      <vt:lpstr>Logística</vt:lpstr>
      <vt:lpstr>Logística</vt:lpstr>
      <vt:lpstr>logística</vt:lpstr>
      <vt:lpstr>Logística</vt:lpstr>
      <vt:lpstr>logística</vt:lpstr>
      <vt:lpstr>logística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 </vt:lpstr>
      <vt:lpstr>Importância da intervenção para o serviço</vt:lpstr>
      <vt:lpstr>Consulta</vt:lpstr>
      <vt:lpstr>Consulta</vt:lpstr>
      <vt:lpstr>Importância para comunidade</vt:lpstr>
      <vt:lpstr>Incorporação ao serviço</vt:lpstr>
      <vt:lpstr>Mudanças para o futuro</vt:lpstr>
      <vt:lpstr>Processo pessoal de aprendizagem</vt:lpstr>
      <vt:lpstr>Processo pessoal de aprendizagem</vt:lpstr>
      <vt:lpstr>Processo pessoal de aprendizagem</vt:lpstr>
      <vt:lpstr>Apresentação do PowerPoint</vt:lpstr>
      <vt:lpstr>Apresentação do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Ufpel – Universidade Federal de Pelotas Departamento de medicina social Especialização em saúde da família</dc:title>
  <dc:creator>Elcio</dc:creator>
  <cp:lastModifiedBy>Elcio</cp:lastModifiedBy>
  <cp:revision>66</cp:revision>
  <dcterms:created xsi:type="dcterms:W3CDTF">2014-08-15T12:27:27Z</dcterms:created>
  <dcterms:modified xsi:type="dcterms:W3CDTF">2014-08-20T21:47:46Z</dcterms:modified>
</cp:coreProperties>
</file>