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9620" r:id="rId1"/>
  </p:sldMasterIdLst>
  <p:notesMasterIdLst>
    <p:notesMasterId r:id="rId23"/>
  </p:notesMasterIdLst>
  <p:sldIdLst>
    <p:sldId id="354" r:id="rId2"/>
    <p:sldId id="257" r:id="rId3"/>
    <p:sldId id="326" r:id="rId4"/>
    <p:sldId id="259" r:id="rId5"/>
    <p:sldId id="327" r:id="rId6"/>
    <p:sldId id="352" r:id="rId7"/>
    <p:sldId id="328" r:id="rId8"/>
    <p:sldId id="330" r:id="rId9"/>
    <p:sldId id="365" r:id="rId10"/>
    <p:sldId id="266" r:id="rId11"/>
    <p:sldId id="360" r:id="rId12"/>
    <p:sldId id="270" r:id="rId13"/>
    <p:sldId id="355" r:id="rId14"/>
    <p:sldId id="356" r:id="rId15"/>
    <p:sldId id="299" r:id="rId16"/>
    <p:sldId id="363" r:id="rId17"/>
    <p:sldId id="362" r:id="rId18"/>
    <p:sldId id="319" r:id="rId19"/>
    <p:sldId id="366" r:id="rId20"/>
    <p:sldId id="323" r:id="rId21"/>
    <p:sldId id="324" r:id="rId22"/>
  </p:sldIdLst>
  <p:sldSz cx="9144000" cy="6858000" type="screen4x3"/>
  <p:notesSz cx="6858000" cy="9144000"/>
  <p:embeddedFontLs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Arial Black" pitchFamily="34" charset="0"/>
      <p:bold r:id="rId33"/>
    </p:embeddedFont>
    <p:embeddedFont>
      <p:font typeface="Lucida Sans Unicode" pitchFamily="34" charset="0"/>
      <p:regular r:id="rId34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5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368" autoAdjust="0"/>
    <p:restoredTop sz="89247" autoAdjust="0"/>
  </p:normalViewPr>
  <p:slideViewPr>
    <p:cSldViewPr>
      <p:cViewPr varScale="1">
        <p:scale>
          <a:sx n="76" d="100"/>
          <a:sy n="76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ylin%20Rendo%20Fis\Downloads\COLETA%20DE%20DADOS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ylin%20Rendo%20Fis\Downloads\COLETA%20DE%20DADOS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ylin%20Rendo%20Fis\Downloads\COLETA%20DE%20DADOS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ninha\OneDrive\UNASUS\Turma%207\Maylin\colet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ninha\OneDrive\UNASUS\Turma%207\Maylin\colet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3054179960903201"/>
          <c:y val="3.611310516648017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096786102084348"/>
          <c:y val="0.2276196609167494"/>
          <c:w val="0.82862984799277883"/>
          <c:h val="0.644644553765597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0.14733542319749229</c:v>
                </c:pt>
                <c:pt idx="1">
                  <c:v>0.52664576802507856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60463360"/>
        <c:axId val="60542976"/>
      </c:barChart>
      <c:catAx>
        <c:axId val="60463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42976"/>
        <c:crosses val="autoZero"/>
        <c:auto val="1"/>
        <c:lblAlgn val="ctr"/>
        <c:lblOffset val="100"/>
        <c:tickMarkSkip val="1"/>
      </c:catAx>
      <c:valAx>
        <c:axId val="605429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633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4659633741818803"/>
          <c:y val="1.885288225107014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50607287449403"/>
          <c:y val="0.25378881757819"/>
          <c:w val="0.84210526315789513"/>
          <c:h val="0.575759705550521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dLblPos val="outEnd"/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9.8039215686274508E-2</c:v>
                </c:pt>
                <c:pt idx="1">
                  <c:v>0.43137254901960809</c:v>
                </c:pt>
                <c:pt idx="2">
                  <c:v>0.72549019607843168</c:v>
                </c:pt>
                <c:pt idx="3">
                  <c:v>0</c:v>
                </c:pt>
              </c:numCache>
            </c:numRef>
          </c:val>
        </c:ser>
        <c:axId val="62296064"/>
        <c:axId val="62297600"/>
      </c:barChart>
      <c:catAx>
        <c:axId val="62296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297600"/>
        <c:crosses val="autoZero"/>
        <c:auto val="1"/>
        <c:lblAlgn val="ctr"/>
        <c:lblOffset val="100"/>
        <c:tickMarkSkip val="1"/>
      </c:catAx>
      <c:valAx>
        <c:axId val="622976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29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6113269605310224"/>
          <c:y val="5.35572207338525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546801340493258"/>
          <c:y val="0.27184466019417503"/>
          <c:w val="0.79616493406431277"/>
          <c:h val="0.5097087378640781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dLblPos val="outEnd"/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4293120"/>
        <c:axId val="64311296"/>
      </c:barChart>
      <c:catAx>
        <c:axId val="64293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311296"/>
        <c:crosses val="autoZero"/>
        <c:auto val="1"/>
        <c:lblAlgn val="ctr"/>
        <c:lblOffset val="100"/>
        <c:tickMarkSkip val="1"/>
      </c:catAx>
      <c:valAx>
        <c:axId val="6431129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293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5984495083546824"/>
          <c:y val="3.923183397337847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731018924677279"/>
          <c:y val="0.25520257021512027"/>
          <c:w val="0.83983657099887232"/>
          <c:h val="0.575624654212907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dLblPos val="outEnd"/>
            <c:showVal val="1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0.22580645161290325</c:v>
                </c:pt>
                <c:pt idx="1">
                  <c:v>0.14432989690721648</c:v>
                </c:pt>
                <c:pt idx="2">
                  <c:v>3.8167938931297704E-2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65421696"/>
        <c:axId val="65423232"/>
      </c:barChart>
      <c:catAx>
        <c:axId val="65421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5423232"/>
        <c:crosses val="autoZero"/>
        <c:auto val="1"/>
        <c:lblAlgn val="ctr"/>
        <c:lblOffset val="100"/>
        <c:tickMarkSkip val="1"/>
      </c:catAx>
      <c:valAx>
        <c:axId val="654232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5421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4817397714174216"/>
          <c:y val="2.437637443591810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714285714285714"/>
          <c:y val="0.2196860015147715"/>
          <c:w val="0.81892572330884683"/>
          <c:h val="0.644855804472715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Lbls>
            <c:dLblPos val="outEnd"/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0.47619047619047622</c:v>
                </c:pt>
                <c:pt idx="1">
                  <c:v>0.70967741935483886</c:v>
                </c:pt>
                <c:pt idx="2">
                  <c:v>0.72549019607843146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65464576"/>
        <c:axId val="64364544"/>
      </c:barChart>
      <c:catAx>
        <c:axId val="65464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364544"/>
        <c:crosses val="autoZero"/>
        <c:auto val="1"/>
        <c:lblAlgn val="ctr"/>
        <c:lblOffset val="100"/>
        <c:tickMarkSkip val="1"/>
      </c:catAx>
      <c:valAx>
        <c:axId val="643645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54645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D40D-3144-4E45-8D3D-FF73B28B19E8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313B-84A8-45D1-A6A3-D63EB24F23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468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313B-84A8-45D1-A6A3-D63EB24F23F7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313B-84A8-45D1-A6A3-D63EB24F23F7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591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40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6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375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37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0486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8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0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53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ítulo 103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Clique para editar o estilo do título mestre</a:t>
            </a:r>
          </a:p>
        </p:txBody>
      </p:sp>
      <p:sp>
        <p:nvSpPr>
          <p:cNvPr id="1033" name="Espaço Reservado para Texto 103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 do texto mestre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034" name="Espaço Reservado para Data 103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fld id="{12FF1C42-D199-2034-1036-587298610EC3}" type="datetime15">
              <a:rPr lang="en-US" altLang="en-US" sz="1000" dirty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1035" name="Espaço Reservado para Rodapé 103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1036" name="Espaço Reservado para Número de Slide 1035"/>
          <p:cNvSpPr>
            <a:spLocks noGrp="1"/>
          </p:cNvSpPr>
          <p:nvPr>
            <p:ph type="sldNum" sz="quarter" idx="4"/>
          </p:nvPr>
        </p:nvSpPr>
        <p:spPr>
          <a:xfrm>
            <a:off x="8647112" y="6408738"/>
            <a:ext cx="366714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36-1036-587298610EC3}" type="slidenum">
              <a:rPr lang="en-US" altLang="en-US" sz="1000" dirty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6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3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5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8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66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C42-D199-2034-1036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2FF1C42-D199-2036-1036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9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1C42-D199-4084-1187-587298610EC3}" type="datetime15">
              <a:rPr lang="en-US" altLang="en-US" sz="1000" smtClean="0">
                <a:latin typeface="Lucida Sans Unicode" charset="0"/>
              </a:rPr>
              <a:pPr/>
              <a:t>15</a:t>
            </a:fld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altLang="en-US" sz="1000" dirty="0">
              <a:latin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12FF1C42-D199-4086-1187-587298610EC3}" type="slidenum">
              <a:rPr lang="en-US" altLang="en-US" sz="1000" smtClean="0">
                <a:latin typeface="Lucida Sans Unicode" charset="0"/>
              </a:rPr>
              <a:pPr algn="r"/>
              <a:t>‹nº›</a:t>
            </a:fld>
            <a:endParaRPr lang="en-US" altLang="en-US" sz="1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1" r:id="rId1"/>
    <p:sldLayoutId id="2147489622" r:id="rId2"/>
    <p:sldLayoutId id="2147489623" r:id="rId3"/>
    <p:sldLayoutId id="2147489624" r:id="rId4"/>
    <p:sldLayoutId id="2147489625" r:id="rId5"/>
    <p:sldLayoutId id="2147489626" r:id="rId6"/>
    <p:sldLayoutId id="2147489627" r:id="rId7"/>
    <p:sldLayoutId id="2147489628" r:id="rId8"/>
    <p:sldLayoutId id="2147489629" r:id="rId9"/>
    <p:sldLayoutId id="2147489630" r:id="rId10"/>
    <p:sldLayoutId id="2147489631" r:id="rId11"/>
    <p:sldLayoutId id="2147489632" r:id="rId12"/>
    <p:sldLayoutId id="2147489633" r:id="rId13"/>
    <p:sldLayoutId id="2147489634" r:id="rId14"/>
    <p:sldLayoutId id="2147489635" r:id="rId15"/>
    <p:sldLayoutId id="2147489636" r:id="rId16"/>
    <p:sldLayoutId id="21474896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6912768" cy="164630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Melhoria na prevenção e detecção precoce dos cânceres do colo do útero e da mama na UBS/ESF Alta Vista, Acauã /PI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>
          <a:xfrm>
            <a:off x="395536" y="4132301"/>
            <a:ext cx="7200800" cy="1096899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pt-BR" sz="12800" b="1" dirty="0" smtClean="0">
                <a:solidFill>
                  <a:schemeClr val="tx1"/>
                </a:solidFill>
              </a:rPr>
              <a:t>MAYLIN RENDO FIS</a:t>
            </a:r>
          </a:p>
          <a:p>
            <a:pPr algn="ctr">
              <a:defRPr/>
            </a:pPr>
            <a:endParaRPr lang="pt-BR" sz="9600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pt-BR" sz="8000" b="1" dirty="0" smtClean="0">
                <a:solidFill>
                  <a:schemeClr val="accent2">
                    <a:lumMod val="50000"/>
                  </a:schemeClr>
                </a:solidFill>
              </a:rPr>
              <a:t>Orientadora:</a:t>
            </a:r>
            <a:r>
              <a:rPr lang="pt-BR" sz="8000" dirty="0" smtClean="0"/>
              <a:t> </a:t>
            </a:r>
            <a:r>
              <a:rPr lang="pt-BR" sz="8000" dirty="0" smtClean="0">
                <a:solidFill>
                  <a:schemeClr val="tx1"/>
                </a:solidFill>
              </a:rPr>
              <a:t>Joannie dos Santos Fachinelli Soares</a:t>
            </a:r>
          </a:p>
          <a:p>
            <a:pPr algn="ctr"/>
            <a:r>
              <a:rPr lang="pt-BR" sz="2800" dirty="0" smtClean="0"/>
              <a:t> </a:t>
            </a:r>
          </a:p>
          <a:p>
            <a:pPr algn="ctr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5805264"/>
            <a:ext cx="6986736" cy="539884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2015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21776"/>
            <a:ext cx="8534400" cy="111899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Universidade </a:t>
            </a:r>
            <a:r>
              <a:rPr lang="pt-BR" sz="33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Aberta do SUS - UNASUS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Universidade Federal de Pelotas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Especialização em Saúde da Família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logo1_100_fc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41767" y="0"/>
            <a:ext cx="1202233" cy="11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_saudeFamili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1340768"/>
            <a:ext cx="1403648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2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008" y="72008"/>
            <a:ext cx="7020272" cy="1484784"/>
          </a:xfrm>
        </p:spPr>
        <p:txBody>
          <a:bodyPr>
            <a:normAutofit/>
          </a:bodyPr>
          <a:lstStyle/>
          <a:p>
            <a:r>
              <a:rPr lang="pt-BR" altLang="en-US" sz="2400" dirty="0" smtClean="0"/>
              <a:t>Objetivo 1:  Ampliar a cobertura de detecção precoce do Câncer de Colo e Câncer de Mama</a:t>
            </a:r>
            <a:endParaRPr lang="pt-BR" altLang="en-US" sz="2400" dirty="0"/>
          </a:p>
        </p:txBody>
      </p:sp>
      <p:sp>
        <p:nvSpPr>
          <p:cNvPr id="26626" name="Espaço Reservado para Conteúdo 26625"/>
          <p:cNvSpPr>
            <a:spLocks noGrp="1"/>
          </p:cNvSpPr>
          <p:nvPr>
            <p:ph idx="1"/>
          </p:nvPr>
        </p:nvSpPr>
        <p:spPr>
          <a:xfrm>
            <a:off x="179512" y="1132403"/>
            <a:ext cx="6347714" cy="3880773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6"/>
                </a:solidFill>
              </a:rPr>
              <a:t>Meta 1.1 - Ampliar a cobertura de detecção precoce do Câncer de Colo de Útero das mulheres na faixa etária entre 25 e 64 anos de idade para 100%.</a:t>
            </a:r>
          </a:p>
          <a:p>
            <a:endParaRPr lang="pt-BR" sz="2000" dirty="0" smtClean="0">
              <a:solidFill>
                <a:schemeClr val="accent3"/>
              </a:solidFill>
            </a:endParaRPr>
          </a:p>
          <a:p>
            <a:r>
              <a:rPr lang="pt-BR" sz="2000" dirty="0" smtClean="0"/>
              <a:t>1º Mês – 47 mulheres (14,7%)</a:t>
            </a:r>
          </a:p>
          <a:p>
            <a:r>
              <a:rPr lang="pt-BR" sz="2000" dirty="0" smtClean="0"/>
              <a:t>2° Mês - 168 mulheres (52,7%)</a:t>
            </a:r>
          </a:p>
          <a:p>
            <a:r>
              <a:rPr lang="pt-BR" sz="2000" dirty="0" smtClean="0"/>
              <a:t>3º Mês - 319 mulheres (100%) </a:t>
            </a:r>
          </a:p>
          <a:p>
            <a:endParaRPr lang="pt-BR" altLang="en-US" dirty="0" smtClean="0"/>
          </a:p>
        </p:txBody>
      </p:sp>
      <p:pic>
        <p:nvPicPr>
          <p:cNvPr id="5" name="Imagem 4" descr="SAM_14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437112"/>
            <a:ext cx="4295205" cy="2420888"/>
          </a:xfrm>
          <a:prstGeom prst="rect">
            <a:avLst/>
          </a:prstGeom>
        </p:spPr>
      </p:pic>
      <p:graphicFrame>
        <p:nvGraphicFramePr>
          <p:cNvPr id="6" name="Chart 527"/>
          <p:cNvGraphicFramePr>
            <a:graphicFrameLocks/>
          </p:cNvGraphicFramePr>
          <p:nvPr/>
        </p:nvGraphicFramePr>
        <p:xfrm>
          <a:off x="4716016" y="3068960"/>
          <a:ext cx="4427984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3707904" y="5589240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flipH="1">
            <a:off x="4042351" y="428604"/>
            <a:ext cx="117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 descr="SAM_0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02972"/>
            <a:ext cx="3347864" cy="2553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528"/>
          <p:cNvGraphicFramePr>
            <a:graphicFrameLocks/>
          </p:cNvGraphicFramePr>
          <p:nvPr/>
        </p:nvGraphicFramePr>
        <p:xfrm>
          <a:off x="4211960" y="2852936"/>
          <a:ext cx="4932040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320800"/>
          </a:xfrm>
        </p:spPr>
        <p:txBody>
          <a:bodyPr>
            <a:noAutofit/>
          </a:bodyPr>
          <a:lstStyle/>
          <a:p>
            <a:r>
              <a:rPr lang="pt-BR" altLang="en-US" sz="2400" dirty="0" smtClean="0"/>
              <a:t>Objetivo 1:  Ampliar a cobertura de detecção precoce do Câncer de Colo e Câncer de Mama</a:t>
            </a:r>
            <a:endParaRPr lang="pt-BR" altLang="en-US" sz="24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51520" y="1268760"/>
            <a:ext cx="6624736" cy="3880773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Meta 1.2 </a:t>
            </a:r>
            <a:r>
              <a:rPr lang="pt-BR" sz="2000" dirty="0" smtClean="0">
                <a:solidFill>
                  <a:schemeClr val="accent6"/>
                </a:solidFill>
              </a:rPr>
              <a:t>-Ampliar a cobertura de detecção precoce do Câncer de Mama das mulheres na faixa etária entre 50 e 69 anos de idade para 60%.</a:t>
            </a:r>
          </a:p>
          <a:p>
            <a:endParaRPr lang="pt-BR" dirty="0" smtClean="0"/>
          </a:p>
          <a:p>
            <a:r>
              <a:rPr lang="pt-BR" dirty="0" smtClean="0"/>
              <a:t>1º Mês – 10 mulheres (9,8%)</a:t>
            </a:r>
          </a:p>
          <a:p>
            <a:r>
              <a:rPr lang="pt-BR" dirty="0" smtClean="0"/>
              <a:t>2° Mês - 44 mulheres (43,1%)</a:t>
            </a:r>
          </a:p>
          <a:p>
            <a:r>
              <a:rPr lang="pt-BR" dirty="0" smtClean="0"/>
              <a:t>3º Mês - 74 mulheres (72,5%)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93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M_0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945322"/>
            <a:ext cx="2699792" cy="19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1656184"/>
          </a:xfrm>
        </p:spPr>
        <p:txBody>
          <a:bodyPr>
            <a:noAutofit/>
          </a:bodyPr>
          <a:lstStyle/>
          <a:p>
            <a:r>
              <a:rPr lang="pt-BR" altLang="en-US" sz="2400" dirty="0" smtClean="0"/>
              <a:t>Objetivo 2: </a:t>
            </a:r>
            <a:r>
              <a:rPr lang="pt-BR" sz="2400" dirty="0" smtClean="0"/>
              <a:t>Melhorar a qualidade do atendimento das mulheres que realizam detecção precoce de Câncer de Colo de Útero e de mama na unidade de saúde</a:t>
            </a:r>
            <a:endParaRPr lang="pt-BR" altLang="en-US" sz="2400" dirty="0"/>
          </a:p>
        </p:txBody>
      </p:sp>
      <p:sp>
        <p:nvSpPr>
          <p:cNvPr id="29698" name="Espaço Reservado para Conteúdo 29697"/>
          <p:cNvSpPr>
            <a:spLocks noGrp="1"/>
          </p:cNvSpPr>
          <p:nvPr>
            <p:ph idx="1"/>
          </p:nvPr>
        </p:nvSpPr>
        <p:spPr>
          <a:xfrm>
            <a:off x="323528" y="1988840"/>
            <a:ext cx="7056784" cy="3880773"/>
          </a:xfrm>
        </p:spPr>
        <p:txBody>
          <a:bodyPr>
            <a:normAutofit/>
          </a:bodyPr>
          <a:lstStyle/>
          <a:p>
            <a:r>
              <a:rPr lang="en-US" altLang="en-US" sz="2000" b="1" dirty="0" smtClean="0">
                <a:solidFill>
                  <a:schemeClr val="accent6"/>
                </a:solidFill>
                <a:ea typeface="Calibri" charset="0"/>
              </a:rPr>
              <a:t>Meta 2:</a:t>
            </a:r>
            <a:r>
              <a:rPr lang="pt-BR" sz="2000" b="1" dirty="0" smtClean="0">
                <a:solidFill>
                  <a:schemeClr val="accent6"/>
                </a:solidFill>
                <a:cs typeface="Arial" pitchFamily="34" charset="0"/>
              </a:rPr>
              <a:t> Obter 100% de coleta de amostras satisfatórios do exame citopatológico de colo de útero em mulheres de 25 e 64 anos</a:t>
            </a:r>
            <a:r>
              <a:rPr lang="pt-BR" sz="2000" b="1" dirty="0" smtClean="0">
                <a:solidFill>
                  <a:schemeClr val="accent6"/>
                </a:solidFill>
              </a:rPr>
              <a:t>   </a:t>
            </a:r>
            <a:r>
              <a:rPr lang="pt-BR" sz="2000" dirty="0" smtClean="0">
                <a:solidFill>
                  <a:schemeClr val="accent6"/>
                </a:solidFill>
              </a:rPr>
              <a:t>            </a:t>
            </a:r>
          </a:p>
          <a:p>
            <a:endParaRPr lang="pt-BR" sz="2000" dirty="0" smtClean="0"/>
          </a:p>
          <a:p>
            <a:r>
              <a:rPr lang="pt-BR" sz="2000" dirty="0" smtClean="0"/>
              <a:t>1º Mês – 47 mulheres (100%)</a:t>
            </a:r>
          </a:p>
          <a:p>
            <a:r>
              <a:rPr lang="pt-BR" sz="2000" dirty="0" smtClean="0"/>
              <a:t>2° Mês - 168 mulheres (100%)</a:t>
            </a:r>
          </a:p>
          <a:p>
            <a:r>
              <a:rPr lang="pt-BR" sz="2000" dirty="0" smtClean="0"/>
              <a:t>3º Mês - 319 mulheres (100%) </a:t>
            </a:r>
          </a:p>
        </p:txBody>
      </p:sp>
      <p:graphicFrame>
        <p:nvGraphicFramePr>
          <p:cNvPr id="6" name="Chart 533"/>
          <p:cNvGraphicFramePr>
            <a:graphicFrameLocks/>
          </p:cNvGraphicFramePr>
          <p:nvPr/>
        </p:nvGraphicFramePr>
        <p:xfrm>
          <a:off x="4355976" y="3068960"/>
          <a:ext cx="4788024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1296144"/>
          </a:xfrm>
        </p:spPr>
        <p:txBody>
          <a:bodyPr>
            <a:noAutofit/>
          </a:bodyPr>
          <a:lstStyle/>
          <a:p>
            <a:r>
              <a:rPr lang="pt-BR" altLang="en-US" sz="2400" dirty="0" smtClean="0"/>
              <a:t>Objetivo 3: </a:t>
            </a:r>
            <a:r>
              <a:rPr lang="pt-BR" sz="2400" dirty="0" smtClean="0"/>
              <a:t> Melhorar a adesão das mulheres à realização de exame citopatológico de colo de útero e mamografias.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6792"/>
            <a:ext cx="6984776" cy="3880773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Meta 3.1 : Identificar 100% das mulheres com exame citopatológico alterado sem acompanhamento pela Unidade de Saúde.</a:t>
            </a:r>
          </a:p>
          <a:p>
            <a:endParaRPr lang="pt-BR" sz="2000" b="1" dirty="0" smtClean="0">
              <a:solidFill>
                <a:schemeClr val="accent6"/>
              </a:solidFill>
            </a:endParaRPr>
          </a:p>
          <a:p>
            <a:r>
              <a:rPr lang="pt-BR" sz="2000" dirty="0" smtClean="0"/>
              <a:t>1º Mês – 7 / 31 mulheres (22,6%)</a:t>
            </a:r>
          </a:p>
          <a:p>
            <a:r>
              <a:rPr lang="pt-BR" sz="2000" dirty="0" smtClean="0"/>
              <a:t>2° Mês – 14 / 97 mulheres (14,4%)</a:t>
            </a:r>
          </a:p>
          <a:p>
            <a:r>
              <a:rPr lang="pt-BR" sz="2000" dirty="0" smtClean="0"/>
              <a:t>3º Mês – 5 / 131 mulheres (3,8%)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294967295"/>
          </p:nvPr>
        </p:nvSpPr>
        <p:spPr>
          <a:xfrm>
            <a:off x="5472113" y="1928813"/>
            <a:ext cx="3671887" cy="388143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SAM_14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672405"/>
            <a:ext cx="3059832" cy="218559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51720" y="6165304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Chart 529"/>
          <p:cNvGraphicFramePr>
            <a:graphicFrameLocks/>
          </p:cNvGraphicFramePr>
          <p:nvPr/>
        </p:nvGraphicFramePr>
        <p:xfrm>
          <a:off x="4644008" y="3212976"/>
          <a:ext cx="4499992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62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320800"/>
          </a:xfrm>
        </p:spPr>
        <p:txBody>
          <a:bodyPr>
            <a:noAutofit/>
          </a:bodyPr>
          <a:lstStyle/>
          <a:p>
            <a:r>
              <a:rPr lang="pt-BR" altLang="en-US" sz="2400" dirty="0" smtClean="0"/>
              <a:t>Objetivo 3: </a:t>
            </a:r>
            <a:r>
              <a:rPr lang="pt-BR" sz="2400" dirty="0" smtClean="0"/>
              <a:t>Melhorar a adesão das mulheres à realização de exame citopatológico de colo de útero e mamografias.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484784"/>
            <a:ext cx="7020272" cy="5184576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Meta 3.2: Identificar 100% das mulheres com mamografia alterada sem acompanhamento pela unidade de saúde</a:t>
            </a:r>
          </a:p>
          <a:p>
            <a:pPr lvl="1"/>
            <a:r>
              <a:rPr lang="pt-BR" sz="2000" dirty="0" smtClean="0"/>
              <a:t>Nos 3 meses do projeto, nenhuma das mulher esteve exames alterados.</a:t>
            </a:r>
          </a:p>
          <a:p>
            <a:r>
              <a:rPr lang="pt-BR" sz="2000" b="1" dirty="0" smtClean="0">
                <a:solidFill>
                  <a:schemeClr val="accent6"/>
                </a:solidFill>
                <a:cs typeface="Arial" pitchFamily="34" charset="0"/>
              </a:rPr>
              <a:t>Meta 3.3: Realizar busca ativa em 100% de mulheres com exame citopatológico alterado sem acompanhamento pela unidade de saúde</a:t>
            </a:r>
          </a:p>
          <a:p>
            <a:pPr lvl="1"/>
            <a:r>
              <a:rPr lang="pt-BR" sz="2000" dirty="0" smtClean="0"/>
              <a:t>1º Mês – 7 mulheres (100%) / 2° Mês - 14 mulheres (100%) / 3º Mês - 5 mulheres (100%) </a:t>
            </a:r>
          </a:p>
          <a:p>
            <a:r>
              <a:rPr lang="pt-BR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itchFamily="34" charset="0"/>
              </a:rPr>
              <a:t>Meta 3.4:</a:t>
            </a:r>
            <a:r>
              <a:rPr lang="pt-BR" sz="2000" b="1" dirty="0" smtClean="0">
                <a:solidFill>
                  <a:schemeClr val="accent6"/>
                </a:solidFill>
              </a:rPr>
              <a:t> </a:t>
            </a:r>
            <a:r>
              <a:rPr lang="pt-BR" sz="2000" b="1" dirty="0" smtClean="0">
                <a:solidFill>
                  <a:schemeClr val="accent6"/>
                </a:solidFill>
                <a:latin typeface="Arial" charset="0"/>
                <a:ea typeface="Arial" charset="0"/>
              </a:rPr>
              <a:t>Realizar busca ativa em 100% de mulheres com mamografia alterada sem acompanhamento pela unidade de saúde</a:t>
            </a:r>
          </a:p>
          <a:p>
            <a:pPr lvl="1"/>
            <a:r>
              <a:rPr lang="pt-BR" sz="2000" dirty="0" smtClean="0"/>
              <a:t>Todas as mulheres voltaram com os resultados - sendo em sua totalidade negativos.</a:t>
            </a:r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</p:txBody>
      </p:sp>
      <p:pic>
        <p:nvPicPr>
          <p:cNvPr id="13" name="Espaço Reservado para Conteúdo 6" descr="DSC_00001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07820" y="3140968"/>
            <a:ext cx="2036180" cy="144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DSCN21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42918" y="4941168"/>
            <a:ext cx="220108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4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86816" y="125760"/>
            <a:ext cx="8229600" cy="1143000"/>
          </a:xfrm>
        </p:spPr>
        <p:txBody>
          <a:bodyPr anchor="t">
            <a:normAutofit/>
          </a:bodyPr>
          <a:lstStyle/>
          <a:p>
            <a:r>
              <a:rPr lang="pt-BR" sz="2400" dirty="0" smtClean="0"/>
              <a:t>Objetivo 4: </a:t>
            </a:r>
            <a:r>
              <a:rPr lang="pt-BR" altLang="en-US" sz="2400" dirty="0" smtClean="0"/>
              <a:t>Melhorar o registro das informações</a:t>
            </a:r>
            <a:endParaRPr lang="pt-BR" altLang="en-US" sz="2400" dirty="0"/>
          </a:p>
        </p:txBody>
      </p:sp>
      <p:sp>
        <p:nvSpPr>
          <p:cNvPr id="48130" name="Espaço Reservado para Conteúdo 48129"/>
          <p:cNvSpPr>
            <a:spLocks noGrp="1"/>
          </p:cNvSpPr>
          <p:nvPr>
            <p:ph type="body" idx="1"/>
          </p:nvPr>
        </p:nvSpPr>
        <p:spPr>
          <a:xfrm>
            <a:off x="179512" y="847254"/>
            <a:ext cx="7272808" cy="4525962"/>
          </a:xfrm>
        </p:spPr>
        <p:txBody>
          <a:bodyPr>
            <a:normAutofit/>
          </a:bodyPr>
          <a:lstStyle/>
          <a:p>
            <a:r>
              <a:rPr lang="pt-BR" altLang="en-US" sz="2000" b="1" dirty="0" smtClean="0">
                <a:solidFill>
                  <a:schemeClr val="accent6"/>
                </a:solidFill>
              </a:rPr>
              <a:t>Meta 4.1: </a:t>
            </a:r>
            <a:r>
              <a:rPr lang="pt-BR" sz="2000" b="1" dirty="0" smtClean="0">
                <a:solidFill>
                  <a:schemeClr val="accent6"/>
                </a:solidFill>
              </a:rPr>
              <a:t>Manter registro da coleta de exame citopatológico de colo de útero em registro específico em 100% das mulheres cadastradas </a:t>
            </a:r>
          </a:p>
          <a:p>
            <a:pPr lvl="1"/>
            <a:r>
              <a:rPr lang="pt-BR" sz="2000" dirty="0" smtClean="0"/>
              <a:t>3 meses = 100%</a:t>
            </a:r>
          </a:p>
          <a:p>
            <a:pPr lvl="1"/>
            <a:endParaRPr lang="pt-BR" dirty="0" smtClean="0"/>
          </a:p>
          <a:p>
            <a:r>
              <a:rPr lang="pt-BR" sz="2000" b="1" dirty="0" smtClean="0">
                <a:solidFill>
                  <a:schemeClr val="accent6"/>
                </a:solidFill>
              </a:rPr>
              <a:t>Meta 4.2- Manter registro da realização da mamografia e exame clínico anual em 60% das mulheres cadastradas.</a:t>
            </a:r>
          </a:p>
          <a:p>
            <a:r>
              <a:rPr lang="pt-BR" sz="2000" dirty="0" smtClean="0"/>
              <a:t>1º Mês – 10 / 21 mulheres (47,6%)</a:t>
            </a:r>
          </a:p>
          <a:p>
            <a:r>
              <a:rPr lang="pt-BR" sz="2000" dirty="0" smtClean="0"/>
              <a:t>2° Mês – 44 / 62 mulheres (71%)</a:t>
            </a:r>
          </a:p>
          <a:p>
            <a:r>
              <a:rPr lang="pt-BR" sz="2000" dirty="0" smtClean="0"/>
              <a:t>3º Mês – 74 / 102 mulheres (72,5%) </a:t>
            </a:r>
            <a:r>
              <a:rPr lang="pt-BR" sz="200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96606" y="2125762"/>
            <a:ext cx="377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Imagem 6" descr="foto0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5" y="4990785"/>
            <a:ext cx="2736303" cy="1894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535"/>
          <p:cNvGraphicFramePr>
            <a:graphicFrameLocks/>
          </p:cNvGraphicFramePr>
          <p:nvPr/>
        </p:nvGraphicFramePr>
        <p:xfrm>
          <a:off x="4716016" y="3573017"/>
          <a:ext cx="4427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663508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 5:Mapear as mulheres de risco para câncer de colo de útero e de mama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6059016" cy="4525962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 </a:t>
            </a:r>
            <a:r>
              <a:rPr lang="pt-BR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000" b="1" dirty="0" smtClean="0">
                <a:solidFill>
                  <a:schemeClr val="accent6"/>
                </a:solidFill>
              </a:rPr>
              <a:t>Pesquisar sinais de alerta para câncer de colo de útero em 100% das mulheres entre 25 e 64 anos. </a:t>
            </a:r>
          </a:p>
          <a:p>
            <a:pPr marL="742950" lvl="2" indent="-342900"/>
            <a:r>
              <a:rPr lang="pt-BR" sz="2000" dirty="0" smtClean="0"/>
              <a:t>3 meses = 100%</a:t>
            </a:r>
          </a:p>
          <a:p>
            <a:endParaRPr lang="pt-BR" sz="2000" b="1" dirty="0" smtClean="0">
              <a:solidFill>
                <a:schemeClr val="accent6"/>
              </a:solidFill>
            </a:endParaRPr>
          </a:p>
          <a:p>
            <a:r>
              <a:rPr lang="pt-BR" sz="2000" b="1" dirty="0" smtClean="0">
                <a:solidFill>
                  <a:schemeClr val="accent6"/>
                </a:solidFill>
              </a:rPr>
              <a:t>Meta 5.2: Realizar avaliação de risco para câncer de mama em 100% das mulheres entre 50 e 69 anos.     </a:t>
            </a:r>
          </a:p>
          <a:p>
            <a:pPr marL="742950" lvl="2" indent="-342900"/>
            <a:r>
              <a:rPr lang="pt-BR" sz="2000" dirty="0" smtClean="0"/>
              <a:t>3 meses = 100%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2" name="Imagem 11" descr="IMG_5025857158895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551712" y="2252640"/>
            <a:ext cx="2592288" cy="46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12768" cy="1320800"/>
          </a:xfrm>
        </p:spPr>
        <p:txBody>
          <a:bodyPr>
            <a:noAutofit/>
          </a:bodyPr>
          <a:lstStyle/>
          <a:p>
            <a:r>
              <a:rPr lang="pt-BR" sz="2400" dirty="0" smtClean="0"/>
              <a:t>Objetivo 6 - Promover a saúde das mulheres que realizam detecção precoce de câncer de colo de útero e de mama na unidade de saúde</a:t>
            </a:r>
            <a:r>
              <a:rPr lang="pt-BR" altLang="en-US" sz="2400" dirty="0" smtClean="0"/>
              <a:t>                   </a:t>
            </a:r>
            <a:endParaRPr lang="pt-BR" altLang="en-US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107504" y="1556792"/>
            <a:ext cx="7488832" cy="3880773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Meta 6.1- Orientar 100% das mulheres cadastrada sobre Doenças Sexualmente Transmissíveis (DST) e fatores de risco para câncer de colo de útero.</a:t>
            </a:r>
          </a:p>
          <a:p>
            <a:pPr marL="800100" lvl="3" indent="-342900">
              <a:spcAft>
                <a:spcPts val="1200"/>
              </a:spcAft>
            </a:pPr>
            <a:r>
              <a:rPr lang="pt-BR" sz="2000" dirty="0" smtClean="0"/>
              <a:t>3 meses = 100%</a:t>
            </a:r>
            <a:endParaRPr lang="pt-BR" sz="2000" dirty="0" smtClean="0">
              <a:solidFill>
                <a:schemeClr val="accent6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accent6"/>
                </a:solidFill>
              </a:rPr>
              <a:t>Meta 6.2- Orientar 100% das mulheres sobre Doenças Sexualmente Transmissíveis (DST) e fatores de risco de câncer de mama.</a:t>
            </a:r>
          </a:p>
          <a:p>
            <a:pPr marL="800100" lvl="3" indent="-342900" algn="just"/>
            <a:r>
              <a:rPr lang="pt-BR" sz="2000" dirty="0" smtClean="0"/>
              <a:t>3 meses = 100%</a:t>
            </a:r>
          </a:p>
          <a:p>
            <a:pPr algn="just"/>
            <a:endParaRPr lang="pt-BR" sz="2000" dirty="0" smtClean="0">
              <a:solidFill>
                <a:schemeClr val="accent6"/>
              </a:solidFill>
            </a:endParaRPr>
          </a:p>
        </p:txBody>
      </p:sp>
      <p:pic>
        <p:nvPicPr>
          <p:cNvPr id="5" name="Imagem 4" descr="SAM_0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77934" y="4653136"/>
            <a:ext cx="4002578" cy="220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IMG-20150318-WA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6144" y="4653136"/>
            <a:ext cx="3923928" cy="220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63490" name="Espaço Reservado para Conteúdo 63489"/>
          <p:cNvSpPr>
            <a:spLocks noGrp="1"/>
          </p:cNvSpPr>
          <p:nvPr>
            <p:ph idx="1"/>
          </p:nvPr>
        </p:nvSpPr>
        <p:spPr>
          <a:xfrm>
            <a:off x="395536" y="1628800"/>
            <a:ext cx="6347714" cy="38807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altLang="en-US" sz="2400" dirty="0" smtClean="0"/>
              <a:t>Aprendizagem  no  cotidiano  do  serviço </a:t>
            </a:r>
          </a:p>
          <a:p>
            <a:pPr>
              <a:spcAft>
                <a:spcPts val="1200"/>
              </a:spcAft>
            </a:pPr>
            <a:r>
              <a:rPr lang="pt-BR" altLang="en-US" sz="2400" dirty="0" smtClean="0"/>
              <a:t>Melhora da qualidade dos atendimentos</a:t>
            </a:r>
          </a:p>
          <a:p>
            <a:pPr>
              <a:spcAft>
                <a:spcPts val="1200"/>
              </a:spcAft>
            </a:pPr>
            <a:r>
              <a:rPr lang="pt-BR" altLang="en-US" sz="2400" dirty="0" smtClean="0"/>
              <a:t>Ampliação da cobertura da atenção à saúde das mulheres </a:t>
            </a:r>
          </a:p>
          <a:p>
            <a:pPr>
              <a:spcAft>
                <a:spcPts val="1200"/>
              </a:spcAft>
            </a:pPr>
            <a:r>
              <a:rPr lang="pt-BR" altLang="en-US" sz="2400" dirty="0" smtClean="0"/>
              <a:t>Melhoria dos registros </a:t>
            </a:r>
          </a:p>
          <a:p>
            <a:pPr>
              <a:spcAft>
                <a:spcPts val="1200"/>
              </a:spcAft>
            </a:pPr>
            <a:endParaRPr lang="pt-BR" altLang="en-US" sz="2400" dirty="0"/>
          </a:p>
        </p:txBody>
      </p:sp>
      <p:pic>
        <p:nvPicPr>
          <p:cNvPr id="9" name="Imagem 8" descr="FB_IMG_14381501573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12568" y="3812539"/>
            <a:ext cx="4067944" cy="304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IMG-20150729-WA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4786298"/>
            <a:ext cx="3857620" cy="20717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7200800" cy="38807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altLang="en-US" sz="2000" b="1" dirty="0" smtClean="0"/>
              <a:t>Equipe</a:t>
            </a:r>
            <a:r>
              <a:rPr lang="pt-BR" altLang="en-US" sz="2000" dirty="0" smtClean="0"/>
              <a:t>: novos conhecimentos, melhora na atenção.  </a:t>
            </a:r>
          </a:p>
          <a:p>
            <a:pPr>
              <a:spcAft>
                <a:spcPts val="600"/>
              </a:spcAft>
            </a:pPr>
            <a:r>
              <a:rPr lang="pt-BR" altLang="en-US" sz="2000" b="1" dirty="0" smtClean="0"/>
              <a:t>Comunidade</a:t>
            </a:r>
            <a:r>
              <a:rPr lang="pt-BR" altLang="en-US" sz="2000" dirty="0" smtClean="0"/>
              <a:t>: melhoria na prevenção dos cânceres do colo  do útero e mama, maior vínculo com a equipe.</a:t>
            </a:r>
          </a:p>
          <a:p>
            <a:pPr>
              <a:spcAft>
                <a:spcPts val="600"/>
              </a:spcAft>
            </a:pPr>
            <a:r>
              <a:rPr lang="pt-BR" altLang="en-US" sz="2000" b="1" dirty="0" smtClean="0"/>
              <a:t>Serviço</a:t>
            </a:r>
            <a:r>
              <a:rPr lang="pt-BR" altLang="en-US" sz="2000" dirty="0" smtClean="0"/>
              <a:t>: Monitoramento como ferramenta  potente para olhar o que é produzido na saúde das mulheres; continuidade da intervenção.</a:t>
            </a:r>
          </a:p>
          <a:p>
            <a:endParaRPr lang="pt-BR" sz="2000" dirty="0"/>
          </a:p>
        </p:txBody>
      </p:sp>
      <p:pic>
        <p:nvPicPr>
          <p:cNvPr id="4" name="Imagem 3" descr="IMG-20150729-WA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3807041"/>
            <a:ext cx="4067945" cy="305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G-20150729-WA0016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508613"/>
            <a:ext cx="4214553" cy="234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b="1" dirty="0" err="1" smtClean="0"/>
              <a:t>Introdução</a:t>
            </a:r>
            <a:endParaRPr lang="pt-BR" b="1" dirty="0"/>
          </a:p>
        </p:txBody>
      </p:sp>
      <p:sp>
        <p:nvSpPr>
          <p:cNvPr id="11266" name="Espaço Reservado para Conteúdo 11265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altLang="en-US" sz="2000" dirty="0" smtClean="0"/>
              <a:t>O câncer de Colo de Útero constitui um grave problema de saúde que atinge as mulheres no mundo todo. 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O câncer de Mama, provavelmente o mais temido  pelo fato da alta frequência, apresentar-se como a segunda neoplasia maligna mais incidente no mundo. 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Os mesmos apresentam altos índice de mobilidade no Brasil a pesar dos Programas de Prevenção à Saúde da Mulher desenvolvido pelo Ministério da Saúde.</a:t>
            </a:r>
            <a:endParaRPr lang="en-US" altLang="en-US" sz="20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1320800"/>
          </a:xfrm>
        </p:spPr>
        <p:txBody>
          <a:bodyPr>
            <a:normAutofit/>
          </a:bodyPr>
          <a:lstStyle/>
          <a:p>
            <a:r>
              <a:rPr lang="pt-BR" dirty="0" smtClean="0"/>
              <a:t>Reflexão Crítica sobre a aprendizagem</a:t>
            </a:r>
            <a:endParaRPr lang="pt-BR" dirty="0"/>
          </a:p>
        </p:txBody>
      </p:sp>
      <p:sp>
        <p:nvSpPr>
          <p:cNvPr id="65538" name="Espaço Reservado para Conteúdo 65537"/>
          <p:cNvSpPr>
            <a:spLocks noGrp="1"/>
          </p:cNvSpPr>
          <p:nvPr>
            <p:ph idx="1"/>
          </p:nvPr>
        </p:nvSpPr>
        <p:spPr>
          <a:xfrm>
            <a:off x="251520" y="1772816"/>
            <a:ext cx="4896544" cy="47525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altLang="en-US" sz="2000" dirty="0" smtClean="0"/>
              <a:t>Curso muito produtivo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Atualização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Melhorou a prática profissional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Proporcionou a aprendizagem da avaliação da UBS e o planejamento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Superação  de dificuldades  do  dia  a dia</a:t>
            </a:r>
          </a:p>
          <a:p>
            <a:pPr>
              <a:spcAft>
                <a:spcPts val="1200"/>
              </a:spcAft>
            </a:pPr>
            <a:r>
              <a:rPr lang="pt-BR" altLang="en-US" sz="2000" dirty="0" smtClean="0"/>
              <a:t>Apoio  a  atuação  dos  profissionais</a:t>
            </a:r>
          </a:p>
          <a:p>
            <a:pPr>
              <a:spcAft>
                <a:spcPts val="1200"/>
              </a:spcAft>
            </a:pPr>
            <a:endParaRPr lang="pt-BR" altLang="en-US" sz="2000" dirty="0" smtClean="0"/>
          </a:p>
          <a:p>
            <a:pPr>
              <a:spcAft>
                <a:spcPts val="1200"/>
              </a:spcAft>
            </a:pPr>
            <a:endParaRPr lang="pt-BR" altLang="en-US" sz="2000" dirty="0" smtClean="0"/>
          </a:p>
        </p:txBody>
      </p:sp>
      <p:pic>
        <p:nvPicPr>
          <p:cNvPr id="4" name="Imagem 3" descr="foto03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786" y="4429132"/>
            <a:ext cx="3786214" cy="2428868"/>
          </a:xfrm>
          <a:prstGeom prst="rect">
            <a:avLst/>
          </a:prstGeom>
        </p:spPr>
      </p:pic>
      <p:pic>
        <p:nvPicPr>
          <p:cNvPr id="5" name="Imagem 4" descr="FB_IMG_14354038991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000240"/>
            <a:ext cx="3786182" cy="221457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40466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OBRIGADA!</a:t>
            </a:r>
            <a:endParaRPr lang="pt-BR" sz="6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Imagem 2" descr="FB_IMG_1438551459705.jpg"/>
          <p:cNvPicPr>
            <a:picLocks noChangeAspect="1"/>
          </p:cNvPicPr>
          <p:nvPr/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951824" y="1556792"/>
            <a:ext cx="6356480" cy="508518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Acauã / PI</a:t>
            </a:r>
            <a:endParaRPr lang="pt-BR" dirty="0"/>
          </a:p>
        </p:txBody>
      </p:sp>
      <p:pic>
        <p:nvPicPr>
          <p:cNvPr id="5" name="Imagem 4" descr="P_20150803_1323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4588491"/>
            <a:ext cx="3672408" cy="226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MA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3000372"/>
            <a:ext cx="3286116" cy="3857628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23528" y="1340768"/>
            <a:ext cx="6347714" cy="3880773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Localização: No interior do Piauí, na região Nordeste do Brasil.</a:t>
            </a:r>
          </a:p>
          <a:p>
            <a:pPr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População total: 6749  habitantes ( IBGE, 2014 )</a:t>
            </a:r>
          </a:p>
          <a:p>
            <a:pPr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Serviços de saúde no município:</a:t>
            </a:r>
          </a:p>
          <a:p>
            <a:pPr lvl="1"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3 Unidade de  ESF( 2 Rurais e 1 Urbana )</a:t>
            </a:r>
          </a:p>
          <a:p>
            <a:pPr lvl="1"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1 NASF</a:t>
            </a:r>
          </a:p>
          <a:p>
            <a:pPr lvl="1" algn="just">
              <a:lnSpc>
                <a:spcPct val="130000"/>
              </a:lnSpc>
            </a:pPr>
            <a:r>
              <a:rPr lang="pt-BR" altLang="en-US" b="1" dirty="0" smtClean="0">
                <a:latin typeface="Arial" charset="0"/>
                <a:ea typeface="Calibri" charset="0"/>
              </a:rPr>
              <a:t>1 CAPS</a:t>
            </a:r>
          </a:p>
          <a:p>
            <a:pPr algn="just">
              <a:lnSpc>
                <a:spcPct val="130000"/>
              </a:lnSpc>
            </a:pPr>
            <a:endParaRPr lang="pt-BR" altLang="en-US" b="1" dirty="0" smtClean="0">
              <a:latin typeface="Arial" charset="0"/>
              <a:ea typeface="Calibri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 da  UBS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>
          <a:xfrm>
            <a:off x="251520" y="1420828"/>
            <a:ext cx="3090672" cy="576262"/>
          </a:xfrm>
        </p:spPr>
        <p:txBody>
          <a:bodyPr/>
          <a:lstStyle/>
          <a:p>
            <a:r>
              <a:rPr lang="en-US" altLang="en-US" dirty="0" smtClean="0"/>
              <a:t> UBS</a:t>
            </a:r>
          </a:p>
        </p:txBody>
      </p:sp>
      <p:sp>
        <p:nvSpPr>
          <p:cNvPr id="13314" name="Espaço Reservado para Conteúdo 13313"/>
          <p:cNvSpPr>
            <a:spLocks noGrp="1"/>
          </p:cNvSpPr>
          <p:nvPr>
            <p:ph sz="half" idx="2"/>
          </p:nvPr>
        </p:nvSpPr>
        <p:spPr>
          <a:xfrm>
            <a:off x="251520" y="1997091"/>
            <a:ext cx="3090672" cy="3304117"/>
          </a:xfrm>
        </p:spPr>
        <p:txBody>
          <a:bodyPr/>
          <a:lstStyle/>
          <a:p>
            <a:r>
              <a:rPr lang="pt-BR" altLang="en-US" dirty="0" smtClean="0"/>
              <a:t>Alta vista está localizada no interior da cidade de Acauã, a 22 km da sede do município. </a:t>
            </a:r>
            <a:r>
              <a:rPr lang="en-US" altLang="en-US" dirty="0" smtClean="0"/>
              <a:t>   </a:t>
            </a:r>
            <a:endParaRPr lang="pt-BR" altLang="en-US" dirty="0" smtClean="0"/>
          </a:p>
          <a:p>
            <a:r>
              <a:rPr lang="pt-BR" altLang="en-US" dirty="0" smtClean="0"/>
              <a:t>População  adstrita: 1.275 habitantes</a:t>
            </a:r>
          </a:p>
          <a:p>
            <a:endParaRPr lang="pt-BR" altLang="en-US" dirty="0" smtClean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3"/>
          </p:nvPr>
        </p:nvSpPr>
        <p:spPr>
          <a:xfrm>
            <a:off x="3866640" y="1420828"/>
            <a:ext cx="3090672" cy="576262"/>
          </a:xfrm>
        </p:spPr>
        <p:txBody>
          <a:bodyPr/>
          <a:lstStyle/>
          <a:p>
            <a:r>
              <a:rPr lang="pt-BR" altLang="en-US" dirty="0" smtClean="0"/>
              <a:t>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>
          <a:xfrm>
            <a:off x="3866640" y="1997091"/>
            <a:ext cx="3090672" cy="3304117"/>
          </a:xfrm>
        </p:spPr>
        <p:txBody>
          <a:bodyPr>
            <a:normAutofit/>
          </a:bodyPr>
          <a:lstStyle/>
          <a:p>
            <a:r>
              <a:rPr lang="pt-BR" altLang="en-US" dirty="0" smtClean="0"/>
              <a:t>1 Médica,1 Enfermeira</a:t>
            </a:r>
          </a:p>
          <a:p>
            <a:r>
              <a:rPr lang="pt-BR" altLang="en-US" dirty="0" smtClean="0"/>
              <a:t>2 </a:t>
            </a:r>
            <a:r>
              <a:rPr lang="pt-BR" altLang="en-US" dirty="0" smtClean="0"/>
              <a:t>Técnicas </a:t>
            </a:r>
            <a:r>
              <a:rPr lang="pt-BR" altLang="en-US" dirty="0" smtClean="0"/>
              <a:t>de enfermagem</a:t>
            </a:r>
          </a:p>
          <a:p>
            <a:r>
              <a:rPr lang="pt-BR" altLang="en-US" dirty="0" smtClean="0"/>
              <a:t>1 Odontólogo</a:t>
            </a:r>
          </a:p>
          <a:p>
            <a:r>
              <a:rPr lang="pt-BR" altLang="en-US" dirty="0" smtClean="0"/>
              <a:t>1 Técnica de  saúde bucal</a:t>
            </a:r>
          </a:p>
          <a:p>
            <a:r>
              <a:rPr lang="pt-BR" altLang="en-US" dirty="0" smtClean="0"/>
              <a:t>1 auxiliar geral</a:t>
            </a:r>
          </a:p>
          <a:p>
            <a:r>
              <a:rPr lang="pt-BR" altLang="en-US" dirty="0" smtClean="0"/>
              <a:t>6 ACS</a:t>
            </a:r>
          </a:p>
          <a:p>
            <a:endParaRPr lang="pt-BR" dirty="0"/>
          </a:p>
        </p:txBody>
      </p:sp>
      <p:pic>
        <p:nvPicPr>
          <p:cNvPr id="6" name="Imagem 5" descr="IMG_20140326_0951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37112"/>
            <a:ext cx="3491880" cy="239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foto03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05684" y="4941168"/>
            <a:ext cx="3838316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Situacional</a:t>
            </a:r>
            <a:endParaRPr lang="pt-BR" dirty="0"/>
          </a:p>
        </p:txBody>
      </p:sp>
      <p:sp>
        <p:nvSpPr>
          <p:cNvPr id="18435" name="Espaço Reservado para Texto 18434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Autofit/>
          </a:bodyPr>
          <a:lstStyle/>
          <a:p>
            <a:r>
              <a:rPr lang="pt-BR" sz="2200" dirty="0" smtClean="0"/>
              <a:t>319 mulheres entre 25-64 anos cadastradas: </a:t>
            </a:r>
          </a:p>
          <a:p>
            <a:pPr lvl="1"/>
            <a:r>
              <a:rPr lang="pt-BR" sz="2000" dirty="0" smtClean="0"/>
              <a:t>213 (67%) realizaram a coleta do preventivo</a:t>
            </a:r>
          </a:p>
          <a:p>
            <a:pPr lvl="1"/>
            <a:endParaRPr lang="pt-BR" sz="1800" dirty="0" smtClean="0"/>
          </a:p>
          <a:p>
            <a:r>
              <a:rPr lang="pt-BR" sz="2200" dirty="0" smtClean="0"/>
              <a:t>102 mulheres </a:t>
            </a:r>
            <a:r>
              <a:rPr lang="pt-BR" sz="2200" smtClean="0"/>
              <a:t>entre </a:t>
            </a:r>
            <a:r>
              <a:rPr lang="pt-BR" sz="2200" smtClean="0"/>
              <a:t>50-69 </a:t>
            </a:r>
            <a:r>
              <a:rPr lang="pt-BR" sz="2200" dirty="0" smtClean="0"/>
              <a:t>anos cadastradas</a:t>
            </a:r>
          </a:p>
          <a:p>
            <a:pPr lvl="1"/>
            <a:r>
              <a:rPr lang="pt-BR" sz="2000" dirty="0" smtClean="0"/>
              <a:t>37 (36%) fizeram a mamografia</a:t>
            </a:r>
          </a:p>
          <a:p>
            <a:pPr lvl="1"/>
            <a:endParaRPr lang="pt-BR" sz="1800" dirty="0" smtClean="0"/>
          </a:p>
          <a:p>
            <a:r>
              <a:rPr lang="pt-BR" sz="2200" dirty="0" smtClean="0"/>
              <a:t>Apresentamos um grande número de mulheres com inflamações moderada e acentuadas do colo de útero que não voltaram para saber os resultados dos exames, ainda precisando tratamento. </a:t>
            </a:r>
            <a:endParaRPr lang="pt-BR" sz="2000" dirty="0" smtClean="0"/>
          </a:p>
          <a:p>
            <a:endParaRPr lang="pt-BR" altLang="en-US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Objetivo Geral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611560" y="1556792"/>
            <a:ext cx="6347714" cy="1296144"/>
          </a:xfrm>
        </p:spPr>
        <p:txBody>
          <a:bodyPr>
            <a:normAutofit/>
          </a:bodyPr>
          <a:lstStyle/>
          <a:p>
            <a:r>
              <a:rPr lang="pt-BR" sz="2400" smtClean="0"/>
              <a:t>Melhorar a prevenção e o controle dos cânceres do colo do útero e da mama na UBS/ESF Alta Vista, Acauã /PI</a:t>
            </a:r>
          </a:p>
          <a:p>
            <a:endParaRPr lang="pt-BR" sz="2400" smtClean="0"/>
          </a:p>
          <a:p>
            <a:endParaRPr lang="pt-BR" sz="2400" dirty="0" smtClean="0"/>
          </a:p>
        </p:txBody>
      </p:sp>
      <p:pic>
        <p:nvPicPr>
          <p:cNvPr id="5" name="Imagem 4" descr="FB_IMG_14385497615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08512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SC_00001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251520" y="1700808"/>
            <a:ext cx="7143216" cy="3672408"/>
            <a:chOff x="71406" y="1027113"/>
            <a:chExt cx="8964612" cy="4803775"/>
          </a:xfrm>
        </p:grpSpPr>
        <p:cxnSp>
          <p:nvCxnSpPr>
            <p:cNvPr id="18" name="Conector angulado 17"/>
            <p:cNvCxnSpPr/>
            <p:nvPr/>
          </p:nvCxnSpPr>
          <p:spPr>
            <a:xfrm rot="5400000" flipH="1">
              <a:off x="5816454" y="1685882"/>
              <a:ext cx="960755" cy="3486238"/>
            </a:xfrm>
            <a:prstGeom prst="bentConnector3">
              <a:avLst>
                <a:gd name="adj1" fmla="val 1190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Conector angulado 18"/>
            <p:cNvCxnSpPr/>
            <p:nvPr/>
          </p:nvCxnSpPr>
          <p:spPr>
            <a:xfrm rot="5400000" flipH="1">
              <a:off x="4654374" y="2847961"/>
              <a:ext cx="960755" cy="1162079"/>
            </a:xfrm>
            <a:prstGeom prst="bentConnector3">
              <a:avLst>
                <a:gd name="adj1" fmla="val 1190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" name="Conector angulado 19"/>
            <p:cNvCxnSpPr/>
            <p:nvPr/>
          </p:nvCxnSpPr>
          <p:spPr>
            <a:xfrm rot="16200000">
              <a:off x="3492295" y="2847961"/>
              <a:ext cx="960755" cy="1162079"/>
            </a:xfrm>
            <a:prstGeom prst="bentConnector3">
              <a:avLst>
                <a:gd name="adj1" fmla="val 1190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Conector angulado 20"/>
            <p:cNvCxnSpPr/>
            <p:nvPr/>
          </p:nvCxnSpPr>
          <p:spPr>
            <a:xfrm rot="16200000">
              <a:off x="2330215" y="1685882"/>
              <a:ext cx="960755" cy="3486238"/>
            </a:xfrm>
            <a:prstGeom prst="bentConnector3">
              <a:avLst>
                <a:gd name="adj1" fmla="val 1190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2" name="Retângulo de cantos arredondados 21"/>
            <p:cNvSpPr>
              <a:spLocks/>
            </p:cNvSpPr>
            <p:nvPr/>
          </p:nvSpPr>
          <p:spPr>
            <a:xfrm>
              <a:off x="3557644" y="1027113"/>
              <a:ext cx="1992136" cy="19215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marL="365125" indent="-255587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charset="2"/>
                <a:buChar char=""/>
                <a:defRPr sz="2700">
                  <a:solidFill>
                    <a:srgbClr val="000000"/>
                  </a:solidFill>
                  <a:latin typeface="Lucida Sans Unicode" charset="0"/>
                </a:defRPr>
              </a:lvl1pPr>
              <a:lvl2pPr marL="620712" indent="-228600" algn="l" rtl="0" eaLnBrk="0" fontAlgn="base" hangingPunct="0">
                <a:lnSpc>
                  <a:spcPct val="100000"/>
                </a:lnSpc>
                <a:spcBef>
                  <a:spcPts val="325"/>
                </a:spcBef>
                <a:spcAft>
                  <a:spcPct val="0"/>
                </a:spcAft>
                <a:buClr>
                  <a:srgbClr val="2DA2BF"/>
                </a:buClr>
                <a:buFont typeface="Verdana" charset="0"/>
                <a:buChar char="◦"/>
                <a:defRPr sz="2300">
                  <a:solidFill>
                    <a:srgbClr val="000000"/>
                  </a:solidFill>
                  <a:latin typeface="Lucida Sans Unicode" charset="0"/>
                </a:defRPr>
              </a:lvl2pPr>
              <a:lvl3pPr marL="858837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SzPct val="68000"/>
                <a:buFont typeface="Wingdings 2" charset="2"/>
                <a:buChar char=""/>
                <a:defRPr sz="2100">
                  <a:solidFill>
                    <a:srgbClr val="000000"/>
                  </a:solidFill>
                  <a:latin typeface="Lucida Sans Unicode" charset="0"/>
                </a:defRPr>
              </a:lvl3pPr>
              <a:lvl4pPr marL="11430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1900">
                  <a:solidFill>
                    <a:srgbClr val="000000"/>
                  </a:solidFill>
                  <a:latin typeface="Lucida Sans Unicode" charset="0"/>
                </a:defRPr>
              </a:lvl4pPr>
              <a:lvl5pPr marL="13716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2000">
                  <a:solidFill>
                    <a:srgbClr val="000000"/>
                  </a:solidFill>
                  <a:latin typeface="Lucida Sans Unicode" charset="0"/>
                </a:defRPr>
              </a:lvl5pPr>
            </a:lstStyle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AÇÕES 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REALIZADAS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EM QUATRO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EIXOS</a:t>
              </a:r>
            </a:p>
          </p:txBody>
        </p:sp>
        <p:sp>
          <p:nvSpPr>
            <p:cNvPr id="23" name="Retângulo de cantos arredondados 22"/>
            <p:cNvSpPr>
              <a:spLocks/>
            </p:cNvSpPr>
            <p:nvPr/>
          </p:nvSpPr>
          <p:spPr>
            <a:xfrm>
              <a:off x="71406" y="3909378"/>
              <a:ext cx="1992136" cy="19215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marL="365125" indent="-255587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charset="2"/>
                <a:buChar char=""/>
                <a:defRPr sz="2700">
                  <a:solidFill>
                    <a:srgbClr val="000000"/>
                  </a:solidFill>
                  <a:latin typeface="Lucida Sans Unicode" charset="0"/>
                </a:defRPr>
              </a:lvl1pPr>
              <a:lvl2pPr marL="620712" indent="-228600" algn="l" rtl="0" eaLnBrk="0" fontAlgn="base" hangingPunct="0">
                <a:lnSpc>
                  <a:spcPct val="100000"/>
                </a:lnSpc>
                <a:spcBef>
                  <a:spcPts val="325"/>
                </a:spcBef>
                <a:spcAft>
                  <a:spcPct val="0"/>
                </a:spcAft>
                <a:buClr>
                  <a:srgbClr val="2DA2BF"/>
                </a:buClr>
                <a:buFont typeface="Verdana" charset="0"/>
                <a:buChar char="◦"/>
                <a:defRPr sz="2300">
                  <a:solidFill>
                    <a:srgbClr val="000000"/>
                  </a:solidFill>
                  <a:latin typeface="Lucida Sans Unicode" charset="0"/>
                </a:defRPr>
              </a:lvl2pPr>
              <a:lvl3pPr marL="858837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SzPct val="68000"/>
                <a:buFont typeface="Wingdings 2" charset="2"/>
                <a:buChar char=""/>
                <a:defRPr sz="2100">
                  <a:solidFill>
                    <a:srgbClr val="000000"/>
                  </a:solidFill>
                  <a:latin typeface="Lucida Sans Unicode" charset="0"/>
                </a:defRPr>
              </a:lvl3pPr>
              <a:lvl4pPr marL="11430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1900">
                  <a:solidFill>
                    <a:srgbClr val="000000"/>
                  </a:solidFill>
                  <a:latin typeface="Lucida Sans Unicode" charset="0"/>
                </a:defRPr>
              </a:lvl4pPr>
              <a:lvl5pPr marL="13716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2000">
                  <a:solidFill>
                    <a:srgbClr val="000000"/>
                  </a:solidFill>
                  <a:latin typeface="Lucida Sans Unicode" charset="0"/>
                </a:defRPr>
              </a:lvl5pPr>
            </a:lstStyle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AVALIAÇÃO 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E 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MONITORAMENTO</a:t>
              </a:r>
            </a:p>
          </p:txBody>
        </p:sp>
        <p:sp>
          <p:nvSpPr>
            <p:cNvPr id="24" name="Retângulo de cantos arredondados 23"/>
            <p:cNvSpPr>
              <a:spLocks/>
            </p:cNvSpPr>
            <p:nvPr/>
          </p:nvSpPr>
          <p:spPr>
            <a:xfrm>
              <a:off x="2395565" y="3909378"/>
              <a:ext cx="1992136" cy="19215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marL="365125" indent="-255587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charset="2"/>
                <a:buChar char=""/>
                <a:defRPr sz="2700">
                  <a:solidFill>
                    <a:srgbClr val="000000"/>
                  </a:solidFill>
                  <a:latin typeface="Lucida Sans Unicode" charset="0"/>
                </a:defRPr>
              </a:lvl1pPr>
              <a:lvl2pPr marL="620712" indent="-228600" algn="l" rtl="0" eaLnBrk="0" fontAlgn="base" hangingPunct="0">
                <a:lnSpc>
                  <a:spcPct val="100000"/>
                </a:lnSpc>
                <a:spcBef>
                  <a:spcPts val="325"/>
                </a:spcBef>
                <a:spcAft>
                  <a:spcPct val="0"/>
                </a:spcAft>
                <a:buClr>
                  <a:srgbClr val="2DA2BF"/>
                </a:buClr>
                <a:buFont typeface="Verdana" charset="0"/>
                <a:buChar char="◦"/>
                <a:defRPr sz="2300">
                  <a:solidFill>
                    <a:srgbClr val="000000"/>
                  </a:solidFill>
                  <a:latin typeface="Lucida Sans Unicode" charset="0"/>
                </a:defRPr>
              </a:lvl2pPr>
              <a:lvl3pPr marL="858837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SzPct val="68000"/>
                <a:buFont typeface="Wingdings 2" charset="2"/>
                <a:buChar char=""/>
                <a:defRPr sz="2100">
                  <a:solidFill>
                    <a:srgbClr val="000000"/>
                  </a:solidFill>
                  <a:latin typeface="Lucida Sans Unicode" charset="0"/>
                </a:defRPr>
              </a:lvl3pPr>
              <a:lvl4pPr marL="11430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1900">
                  <a:solidFill>
                    <a:srgbClr val="000000"/>
                  </a:solidFill>
                  <a:latin typeface="Lucida Sans Unicode" charset="0"/>
                </a:defRPr>
              </a:lvl4pPr>
              <a:lvl5pPr marL="13716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2000">
                  <a:solidFill>
                    <a:srgbClr val="000000"/>
                  </a:solidFill>
                  <a:latin typeface="Lucida Sans Unicode" charset="0"/>
                </a:defRPr>
              </a:lvl5pPr>
            </a:lstStyle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ENGAJAMENTO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PÚBLICO</a:t>
              </a:r>
            </a:p>
          </p:txBody>
        </p:sp>
        <p:sp>
          <p:nvSpPr>
            <p:cNvPr id="25" name="Retângulo de cantos arredondados 24"/>
            <p:cNvSpPr>
              <a:spLocks/>
            </p:cNvSpPr>
            <p:nvPr/>
          </p:nvSpPr>
          <p:spPr>
            <a:xfrm>
              <a:off x="4719723" y="3909378"/>
              <a:ext cx="1992136" cy="19215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marL="365125" indent="-255587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charset="2"/>
                <a:buChar char=""/>
                <a:defRPr sz="2700">
                  <a:solidFill>
                    <a:srgbClr val="000000"/>
                  </a:solidFill>
                  <a:latin typeface="Lucida Sans Unicode" charset="0"/>
                </a:defRPr>
              </a:lvl1pPr>
              <a:lvl2pPr marL="620712" indent="-228600" algn="l" rtl="0" eaLnBrk="0" fontAlgn="base" hangingPunct="0">
                <a:lnSpc>
                  <a:spcPct val="100000"/>
                </a:lnSpc>
                <a:spcBef>
                  <a:spcPts val="325"/>
                </a:spcBef>
                <a:spcAft>
                  <a:spcPct val="0"/>
                </a:spcAft>
                <a:buClr>
                  <a:srgbClr val="2DA2BF"/>
                </a:buClr>
                <a:buFont typeface="Verdana" charset="0"/>
                <a:buChar char="◦"/>
                <a:defRPr sz="2300">
                  <a:solidFill>
                    <a:srgbClr val="000000"/>
                  </a:solidFill>
                  <a:latin typeface="Lucida Sans Unicode" charset="0"/>
                </a:defRPr>
              </a:lvl2pPr>
              <a:lvl3pPr marL="858837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SzPct val="68000"/>
                <a:buFont typeface="Wingdings 2" charset="2"/>
                <a:buChar char=""/>
                <a:defRPr sz="2100">
                  <a:solidFill>
                    <a:srgbClr val="000000"/>
                  </a:solidFill>
                  <a:latin typeface="Lucida Sans Unicode" charset="0"/>
                </a:defRPr>
              </a:lvl3pPr>
              <a:lvl4pPr marL="11430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1900">
                  <a:solidFill>
                    <a:srgbClr val="000000"/>
                  </a:solidFill>
                  <a:latin typeface="Lucida Sans Unicode" charset="0"/>
                </a:defRPr>
              </a:lvl4pPr>
              <a:lvl5pPr marL="13716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2000">
                  <a:solidFill>
                    <a:srgbClr val="000000"/>
                  </a:solidFill>
                  <a:latin typeface="Lucida Sans Unicode" charset="0"/>
                </a:defRPr>
              </a:lvl5pPr>
            </a:lstStyle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ORGANIZAÇÃO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E 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GESTÃO DO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SERVIÇO</a:t>
              </a:r>
            </a:p>
          </p:txBody>
        </p:sp>
        <p:sp>
          <p:nvSpPr>
            <p:cNvPr id="26" name="Retângulo de cantos arredondados 25"/>
            <p:cNvSpPr>
              <a:spLocks/>
            </p:cNvSpPr>
            <p:nvPr/>
          </p:nvSpPr>
          <p:spPr>
            <a:xfrm>
              <a:off x="7043882" y="3909378"/>
              <a:ext cx="1992136" cy="19215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marL="365125" indent="-255587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2DA2BF"/>
                </a:buClr>
                <a:buSzPct val="68000"/>
                <a:buFont typeface="Wingdings 3" charset="2"/>
                <a:buChar char=""/>
                <a:defRPr sz="2700">
                  <a:solidFill>
                    <a:srgbClr val="000000"/>
                  </a:solidFill>
                  <a:latin typeface="Lucida Sans Unicode" charset="0"/>
                </a:defRPr>
              </a:lvl1pPr>
              <a:lvl2pPr marL="620712" indent="-228600" algn="l" rtl="0" eaLnBrk="0" fontAlgn="base" hangingPunct="0">
                <a:lnSpc>
                  <a:spcPct val="100000"/>
                </a:lnSpc>
                <a:spcBef>
                  <a:spcPts val="325"/>
                </a:spcBef>
                <a:spcAft>
                  <a:spcPct val="0"/>
                </a:spcAft>
                <a:buClr>
                  <a:srgbClr val="2DA2BF"/>
                </a:buClr>
                <a:buFont typeface="Verdana" charset="0"/>
                <a:buChar char="◦"/>
                <a:defRPr sz="2300">
                  <a:solidFill>
                    <a:srgbClr val="000000"/>
                  </a:solidFill>
                  <a:latin typeface="Lucida Sans Unicode" charset="0"/>
                </a:defRPr>
              </a:lvl2pPr>
              <a:lvl3pPr marL="858837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SzPct val="68000"/>
                <a:buFont typeface="Wingdings 2" charset="2"/>
                <a:buChar char=""/>
                <a:defRPr sz="2100">
                  <a:solidFill>
                    <a:srgbClr val="000000"/>
                  </a:solidFill>
                  <a:latin typeface="Lucida Sans Unicode" charset="0"/>
                </a:defRPr>
              </a:lvl3pPr>
              <a:lvl4pPr marL="11430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1900">
                  <a:solidFill>
                    <a:srgbClr val="000000"/>
                  </a:solidFill>
                  <a:latin typeface="Lucida Sans Unicode" charset="0"/>
                </a:defRPr>
              </a:lvl4pPr>
              <a:lvl5pPr marL="1371600" indent="-228600" algn="l" rtl="0" eaLnBrk="0" fontAlgn="base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DA1F28"/>
                </a:buClr>
                <a:buFont typeface="Wingdings 2" charset="2"/>
                <a:buChar char=""/>
                <a:defRPr sz="2000">
                  <a:solidFill>
                    <a:srgbClr val="000000"/>
                  </a:solidFill>
                  <a:latin typeface="Lucida Sans Unicode" charset="0"/>
                </a:defRPr>
              </a:lvl5pPr>
            </a:lstStyle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QUALIFICAÇÃO DA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PRÁTICA </a:t>
              </a:r>
            </a:p>
            <a:p>
              <a:pPr algn="ctr"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  <a:ea typeface="Arial" charset="0"/>
                </a:rPr>
                <a:t>CLÍNICA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4" cy="1320800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pic>
        <p:nvPicPr>
          <p:cNvPr id="22531" name="Espaço Reservado para Gráfico 22530"/>
          <p:cNvPicPr>
            <a:picLocks noGrp="1"/>
          </p:cNvPicPr>
          <p:nvPr>
            <p:ph idx="4294967295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11560" y="1268760"/>
            <a:ext cx="6348413" cy="3465512"/>
          </a:xfrm>
          <a:prstGeom prst="rect">
            <a:avLst/>
          </a:prstGeom>
          <a:ln/>
        </p:spPr>
      </p:pic>
      <p:sp>
        <p:nvSpPr>
          <p:cNvPr id="5" name="CaixaDeTexto 4"/>
          <p:cNvSpPr txBox="1"/>
          <p:nvPr/>
        </p:nvSpPr>
        <p:spPr>
          <a:xfrm>
            <a:off x="467544" y="4869160"/>
            <a:ext cx="2357454" cy="165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/>
              <a:t>Manual Técnico  de Câncer de colo e de mama do Ministério da Saúde, 2013. 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91880" y="5013176"/>
            <a:ext cx="2000264" cy="12546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/>
              <a:t>Registro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56176" y="5013176"/>
            <a:ext cx="2000264" cy="12546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/>
              <a:t>Ações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2987824" y="5445224"/>
            <a:ext cx="428628" cy="5000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5652120" y="5445224"/>
            <a:ext cx="428628" cy="5000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0595" y="1628800"/>
            <a:ext cx="5826719" cy="1646302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subTitle" idx="1"/>
          </p:nvPr>
        </p:nvSpPr>
        <p:spPr>
          <a:xfrm>
            <a:off x="1130595" y="3275100"/>
            <a:ext cx="5826719" cy="1096899"/>
          </a:xfrm>
        </p:spPr>
        <p:txBody>
          <a:bodyPr>
            <a:normAutofit/>
          </a:bodyPr>
          <a:lstStyle/>
          <a:p>
            <a:pPr algn="ctr"/>
            <a:r>
              <a:rPr lang="pt-BR" alt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 = 319 mulheres de 25 a 64 anos</a:t>
            </a:r>
          </a:p>
          <a:p>
            <a:pPr algn="ctr"/>
            <a:r>
              <a:rPr lang="pt-BR" alt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 =1 02 mulheres de 50 a 69 anos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4928</TotalTime>
  <Words>1215</Words>
  <Application>Microsoft Office PowerPoint</Application>
  <PresentationFormat>Apresentação na tela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Trebuchet MS</vt:lpstr>
      <vt:lpstr>Wingdings 3</vt:lpstr>
      <vt:lpstr>Calibri</vt:lpstr>
      <vt:lpstr>Arial Black</vt:lpstr>
      <vt:lpstr>Lucida Sans Unicode</vt:lpstr>
      <vt:lpstr>Facetado</vt:lpstr>
      <vt:lpstr>Melhoria na prevenção e detecção precoce dos cânceres do colo do útero e da mama na UBS/ESF Alta Vista, Acauã /PI</vt:lpstr>
      <vt:lpstr> Introdução</vt:lpstr>
      <vt:lpstr>Acauã / PI</vt:lpstr>
      <vt:lpstr>Caracterização  da  UBS </vt:lpstr>
      <vt:lpstr>Análise Situacional</vt:lpstr>
      <vt:lpstr>Objetivo Geral</vt:lpstr>
      <vt:lpstr>Metodologia</vt:lpstr>
      <vt:lpstr>Logística</vt:lpstr>
      <vt:lpstr>Resultados</vt:lpstr>
      <vt:lpstr>Objetivo 1:  Ampliar a cobertura de detecção precoce do Câncer de Colo e Câncer de Mama</vt:lpstr>
      <vt:lpstr>Objetivo 1:  Ampliar a cobertura de detecção precoce do Câncer de Colo e Câncer de Mama</vt:lpstr>
      <vt:lpstr>Objetivo 2: Melhorar a qualidade do atendimento das mulheres que realizam detecção precoce de Câncer de Colo de Útero e de mama na unidade de saúde</vt:lpstr>
      <vt:lpstr>Objetivo 3:  Melhorar a adesão das mulheres à realização de exame citopatológico de colo de útero e mamografias.</vt:lpstr>
      <vt:lpstr>Objetivo 3: Melhorar a adesão das mulheres à realização de exame citopatológico de colo de útero e mamografias. </vt:lpstr>
      <vt:lpstr>Objetivo 4: Melhorar o registro das informações</vt:lpstr>
      <vt:lpstr>Objetivo 5:Mapear as mulheres de risco para câncer de colo de útero e de mama</vt:lpstr>
      <vt:lpstr>Objetivo 6 - Promover a saúde das mulheres que realizam detecção precoce de câncer de colo de útero e de mama na unidade de saúde                   </vt:lpstr>
      <vt:lpstr>Discussão</vt:lpstr>
      <vt:lpstr>Discussão</vt:lpstr>
      <vt:lpstr>Reflexão Crítica sobre a aprendizagem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francisca fernandez</dc:creator>
  <cp:lastModifiedBy>Maylin Rendo Fis</cp:lastModifiedBy>
  <cp:revision>464</cp:revision>
  <dcterms:modified xsi:type="dcterms:W3CDTF">2015-09-14T01:50:33Z</dcterms:modified>
</cp:coreProperties>
</file>