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91" r:id="rId5"/>
    <p:sldId id="260" r:id="rId6"/>
    <p:sldId id="261" r:id="rId7"/>
    <p:sldId id="292" r:id="rId8"/>
    <p:sldId id="304" r:id="rId9"/>
    <p:sldId id="305" r:id="rId10"/>
    <p:sldId id="293" r:id="rId11"/>
    <p:sldId id="262" r:id="rId12"/>
    <p:sldId id="294" r:id="rId13"/>
    <p:sldId id="263" r:id="rId14"/>
    <p:sldId id="264" r:id="rId15"/>
    <p:sldId id="265" r:id="rId16"/>
    <p:sldId id="266" r:id="rId17"/>
    <p:sldId id="295" r:id="rId18"/>
    <p:sldId id="267" r:id="rId19"/>
    <p:sldId id="296" r:id="rId20"/>
    <p:sldId id="268" r:id="rId21"/>
    <p:sldId id="299" r:id="rId22"/>
    <p:sldId id="300" r:id="rId23"/>
    <p:sldId id="301" r:id="rId24"/>
    <p:sldId id="302" r:id="rId25"/>
    <p:sldId id="303" r:id="rId26"/>
    <p:sldId id="306" r:id="rId27"/>
    <p:sldId id="307" r:id="rId28"/>
    <p:sldId id="308" r:id="rId29"/>
    <p:sldId id="309" r:id="rId30"/>
    <p:sldId id="310" r:id="rId31"/>
    <p:sldId id="297" r:id="rId32"/>
    <p:sldId id="269" r:id="rId33"/>
    <p:sldId id="270" r:id="rId34"/>
    <p:sldId id="298" r:id="rId35"/>
    <p:sldId id="271" r:id="rId36"/>
    <p:sldId id="272" r:id="rId37"/>
    <p:sldId id="316" r:id="rId38"/>
    <p:sldId id="319" r:id="rId39"/>
    <p:sldId id="320" r:id="rId40"/>
    <p:sldId id="317" r:id="rId41"/>
    <p:sldId id="318" r:id="rId42"/>
    <p:sldId id="289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PROVAB\Unidade%203\planilha%20coleta%20dados%20semana%2012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73"/>
          <c:y val="0.3357670217107338"/>
          <c:w val="0.84677502714591213"/>
          <c:h val="0.540146947969441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2.9962546816479411E-2</c:v>
                </c:pt>
                <c:pt idx="1">
                  <c:v>5.6179775280898667E-2</c:v>
                </c:pt>
                <c:pt idx="2">
                  <c:v>8.2397003745318345E-2</c:v>
                </c:pt>
              </c:numCache>
            </c:numRef>
          </c:val>
        </c:ser>
        <c:dLbls/>
        <c:axId val="66114688"/>
        <c:axId val="66116224"/>
      </c:barChart>
      <c:catAx>
        <c:axId val="66114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16224"/>
        <c:crosses val="autoZero"/>
        <c:auto val="1"/>
        <c:lblAlgn val="ctr"/>
        <c:lblOffset val="100"/>
      </c:catAx>
      <c:valAx>
        <c:axId val="661162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14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3643300956807158"/>
          <c:y val="3.575989782886338E-2"/>
        </c:manualLayout>
      </c:layout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01935919950584"/>
          <c:y val="0.34866030838537332"/>
          <c:w val="0.83439663448082135"/>
          <c:h val="0.521074746597920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9604480"/>
        <c:axId val="69606016"/>
      </c:barChart>
      <c:catAx>
        <c:axId val="69604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06016"/>
        <c:crosses val="autoZero"/>
        <c:auto val="1"/>
        <c:lblAlgn val="ctr"/>
        <c:lblOffset val="100"/>
      </c:catAx>
      <c:valAx>
        <c:axId val="69606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044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421065399943873"/>
          <c:y val="0.28417266187050877"/>
          <c:w val="0.83789559816571224"/>
          <c:h val="0.600719424460438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9638016"/>
        <c:axId val="69639552"/>
      </c:barChart>
      <c:catAx>
        <c:axId val="69638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39552"/>
        <c:crosses val="autoZero"/>
        <c:auto val="1"/>
        <c:lblAlgn val="ctr"/>
        <c:lblOffset val="100"/>
      </c:catAx>
      <c:valAx>
        <c:axId val="696395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38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hart>
    <c:title>
      <c:tx>
        <c:rich>
          <a:bodyPr/>
          <a:lstStyle/>
          <a:p>
            <a:pPr>
              <a:defRPr lang="en-US"/>
            </a:pPr>
            <a:r>
              <a:rPr lang="en-US" sz="1200">
                <a:latin typeface="Arial" pitchFamily="34" charset="0"/>
                <a:cs typeface="Arial" pitchFamily="34" charset="0"/>
              </a:rPr>
              <a:t>Proporção de mulheres entre 25 e 64 anos que receberam orientação sobre DSTs e fatores de risco para câncer de colo de útero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693559898681646"/>
          <c:y val="0.39194279398035503"/>
          <c:w val="0.84677502714591191"/>
          <c:h val="0.490844246666976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Indicadores!$D$62:$F$62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Indicadores!$D$63:$F$63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9660032"/>
        <c:axId val="69751936"/>
      </c:barChart>
      <c:catAx>
        <c:axId val="696600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9751936"/>
        <c:crosses val="autoZero"/>
        <c:auto val="1"/>
        <c:lblAlgn val="ctr"/>
        <c:lblOffset val="100"/>
      </c:catAx>
      <c:valAx>
        <c:axId val="6975193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9660032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33453237410072284"/>
          <c:w val="0.84426229508195816"/>
          <c:h val="0.53956834532373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Indicadores!$D$69:$F$69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9674112"/>
        <c:axId val="69675648"/>
      </c:barChart>
      <c:catAx>
        <c:axId val="69674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75648"/>
        <c:crosses val="autoZero"/>
        <c:auto val="1"/>
        <c:lblAlgn val="ctr"/>
        <c:lblOffset val="100"/>
      </c:catAx>
      <c:valAx>
        <c:axId val="69675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741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792743357876761"/>
          <c:y val="0.29134229837217057"/>
          <c:w val="0.84615384615385425"/>
          <c:h val="0.579547598350195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7.2368421052632775E-2</c:v>
                </c:pt>
                <c:pt idx="1">
                  <c:v>0.16447368421052633</c:v>
                </c:pt>
                <c:pt idx="2">
                  <c:v>0.23684210526315788</c:v>
                </c:pt>
              </c:numCache>
            </c:numRef>
          </c:val>
        </c:ser>
        <c:dLbls/>
        <c:axId val="66161280"/>
        <c:axId val="66171264"/>
      </c:barChart>
      <c:catAx>
        <c:axId val="66161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71264"/>
        <c:crosses val="autoZero"/>
        <c:auto val="1"/>
        <c:lblAlgn val="ctr"/>
        <c:lblOffset val="100"/>
      </c:catAx>
      <c:valAx>
        <c:axId val="661712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61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447283028586149"/>
          <c:y val="0.31727032061967336"/>
          <c:w val="0.83755446819469481"/>
          <c:h val="0.5542190410824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0.43750000000000222</c:v>
                </c:pt>
                <c:pt idx="1">
                  <c:v>0.56666666666666654</c:v>
                </c:pt>
                <c:pt idx="2">
                  <c:v>0.72727272727272729</c:v>
                </c:pt>
              </c:numCache>
            </c:numRef>
          </c:val>
        </c:ser>
        <c:dLbls/>
        <c:axId val="67252608"/>
        <c:axId val="67254144"/>
      </c:barChart>
      <c:catAx>
        <c:axId val="67252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254144"/>
        <c:crosses val="autoZero"/>
        <c:auto val="1"/>
        <c:lblAlgn val="ctr"/>
        <c:lblOffset val="100"/>
      </c:catAx>
      <c:valAx>
        <c:axId val="672541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252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4993356299212818"/>
          <c:y val="3.2407255063266881E-2"/>
        </c:manualLayout>
      </c:layout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107906598434"/>
          <c:y val="0.28696741854636593"/>
          <c:w val="0.84188996114801362"/>
          <c:h val="0.5827067669172851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7282816"/>
        <c:axId val="67284352"/>
      </c:barChart>
      <c:catAx>
        <c:axId val="67282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284352"/>
        <c:crosses val="autoZero"/>
        <c:auto val="1"/>
        <c:lblAlgn val="ctr"/>
        <c:lblOffset val="100"/>
      </c:catAx>
      <c:valAx>
        <c:axId val="672843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2828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33195020746888"/>
          <c:y val="0.28832168168639138"/>
          <c:w val="0.84232365145228261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6956672"/>
        <c:axId val="66970752"/>
      </c:barChart>
      <c:catAx>
        <c:axId val="6695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70752"/>
        <c:crosses val="autoZero"/>
        <c:auto val="1"/>
        <c:lblAlgn val="ctr"/>
        <c:lblOffset val="100"/>
      </c:catAx>
      <c:valAx>
        <c:axId val="669707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56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33195020746888"/>
          <c:y val="0.39271332694151484"/>
          <c:w val="0.84232365145228261"/>
          <c:h val="0.477733737928853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8076672"/>
        <c:axId val="68078208"/>
      </c:barChart>
      <c:catAx>
        <c:axId val="6807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78208"/>
        <c:crosses val="autoZero"/>
        <c:auto val="1"/>
        <c:lblAlgn val="ctr"/>
        <c:lblOffset val="100"/>
      </c:catAx>
      <c:valAx>
        <c:axId val="680782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76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5330532212885153"/>
          <c:y val="5.7516339869281098E-2"/>
        </c:manualLayout>
      </c:layout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94957983193279"/>
          <c:y val="0.31372669166166273"/>
          <c:w val="0.83823529411764708"/>
          <c:h val="0.560786461345210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9470848"/>
        <c:axId val="69497216"/>
      </c:barChart>
      <c:catAx>
        <c:axId val="69470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497216"/>
        <c:crosses val="autoZero"/>
        <c:auto val="1"/>
        <c:lblAlgn val="ctr"/>
        <c:lblOffset val="100"/>
      </c:catAx>
      <c:valAx>
        <c:axId val="694972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470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3935427545241064"/>
          <c:y val="4.3010752688172046E-2"/>
        </c:manualLayout>
      </c:layout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421065399943873"/>
          <c:y val="0.31854838709677824"/>
          <c:w val="0.83789559816571302"/>
          <c:h val="0.552419354838709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0.75000000000000455</c:v>
                </c:pt>
                <c:pt idx="1">
                  <c:v>0.81578947368421706</c:v>
                </c:pt>
                <c:pt idx="2">
                  <c:v>0.84905660377359071</c:v>
                </c:pt>
              </c:numCache>
            </c:numRef>
          </c:val>
        </c:ser>
        <c:dLbls/>
        <c:axId val="69546368"/>
        <c:axId val="69547904"/>
      </c:barChart>
      <c:catAx>
        <c:axId val="69546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47904"/>
        <c:crosses val="autoZero"/>
        <c:auto val="1"/>
        <c:lblAlgn val="ctr"/>
        <c:lblOffset val="100"/>
      </c:catAx>
      <c:valAx>
        <c:axId val="695479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46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974789915966286"/>
          <c:y val="0.26693227091633465"/>
          <c:w val="0.83613445378151263"/>
          <c:h val="0.609561752988047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0.68965517241380314</c:v>
                </c:pt>
                <c:pt idx="2">
                  <c:v>0.75000000000000455</c:v>
                </c:pt>
              </c:numCache>
            </c:numRef>
          </c:val>
        </c:ser>
        <c:dLbls/>
        <c:axId val="69576960"/>
        <c:axId val="69591040"/>
      </c:barChart>
      <c:catAx>
        <c:axId val="69576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91040"/>
        <c:crosses val="autoZero"/>
        <c:auto val="1"/>
        <c:lblAlgn val="ctr"/>
        <c:lblOffset val="100"/>
      </c:catAx>
      <c:valAx>
        <c:axId val="69591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76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0139D-0D40-45EA-9913-32E8AC9AE14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589D7-2A5C-43E9-9F8C-C7EE3E7FE1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954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589D7-2A5C-43E9-9F8C-C7EE3E7FE19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565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F83-C62B-45DC-9C29-92C1977C467D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026-6831-41A4-9E1B-72220E59405D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5A1B-4D6B-488B-8E98-775AB54EAE5C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19E9-1BC0-41C2-81BD-EB20C83306BD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58CC-88D2-4768-AAE0-D7670664AE2D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D5FC-F05B-4DBE-B0FC-AA2B09E9D7E2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A2A-3A78-4ED5-92FA-E2EDF4623A98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BF10-A5F5-4246-949A-D4E21F436138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3401-7AB0-44CA-9528-806C5FD577B5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E4-0BEE-45A0-A558-70BDD2ACDF86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FEF-2775-4841-BCF2-1B80FD2E9B0B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0406-6A2C-4477-82E0-3A36AA23304B}" type="datetime1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2000264"/>
          </a:xfrm>
        </p:spPr>
        <p:txBody>
          <a:bodyPr>
            <a:noAutofit/>
          </a:bodyPr>
          <a:lstStyle/>
          <a:p>
            <a:r>
              <a:rPr lang="pt-BR" sz="2800" b="1" dirty="0"/>
              <a:t>Qualificação da Atenção à Detecção Precoce do Câncer de Colo de Útero e de Mama na UBSF Luiz Gonzaga Dora, Rio Grande/RS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8992" y="5143512"/>
            <a:ext cx="5357850" cy="1512168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Aluna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pt-BR" sz="2400" dirty="0" err="1" smtClean="0">
                <a:solidFill>
                  <a:schemeClr val="tx1"/>
                </a:solidFill>
                <a:latin typeface="Garamond" pitchFamily="18" charset="0"/>
              </a:rPr>
              <a:t>Mayumi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 Arantes </a:t>
            </a:r>
            <a:r>
              <a:rPr lang="pt-BR" sz="2400" dirty="0" err="1" smtClean="0">
                <a:solidFill>
                  <a:schemeClr val="tx1"/>
                </a:solidFill>
                <a:latin typeface="Garamond" pitchFamily="18" charset="0"/>
              </a:rPr>
              <a:t>Yoshino</a:t>
            </a:r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Denise Bermudez Pereira</a:t>
            </a:r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88640"/>
            <a:ext cx="7272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Universidade Federal de Pelotas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Departamento de Medicina Social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Especialização em Saúde da Família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Modalidade à Distância </a:t>
            </a:r>
            <a:endParaRPr lang="pt-BR" sz="2400" dirty="0">
              <a:latin typeface="Garamond" pitchFamily="18" charset="0"/>
              <a:ea typeface="Calibri"/>
              <a:cs typeface="Times New Roman"/>
            </a:endParaRPr>
          </a:p>
          <a:p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Objetivo 1</a:t>
            </a:r>
            <a:r>
              <a:rPr lang="pt-BR" sz="2800" dirty="0" smtClean="0">
                <a:latin typeface="Garamond" pitchFamily="18" charset="0"/>
              </a:rPr>
              <a:t>. Ampliar a cobertura de detecção precoce do câncer de colo e do câncer de mama</a:t>
            </a: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Meta 1: </a:t>
            </a:r>
            <a:r>
              <a:rPr lang="pt-BR" sz="2800" dirty="0" smtClean="0">
                <a:latin typeface="Garamond" pitchFamily="18" charset="0"/>
              </a:rPr>
              <a:t>Ampliar a cobertura de detecção precoce do câncer de colo uterino das mulheres na faixa etária entre 25 e 64 anos de idade para 40%. </a:t>
            </a:r>
          </a:p>
          <a:p>
            <a:pPr>
              <a:buNone/>
            </a:pPr>
            <a:r>
              <a:rPr lang="pt-BR" sz="2000" b="1" dirty="0" smtClean="0">
                <a:latin typeface="Garamond" pitchFamily="18" charset="0"/>
              </a:rPr>
              <a:t>	</a:t>
            </a:r>
            <a:r>
              <a:rPr lang="pt-BR" sz="2000" dirty="0" smtClean="0">
                <a:latin typeface="Garamond" pitchFamily="18" charset="0"/>
              </a:rPr>
              <a:t>.</a:t>
            </a:r>
            <a:r>
              <a:rPr lang="pt-BR" sz="2000" b="1" dirty="0" smtClean="0">
                <a:latin typeface="Garamond" pitchFamily="18" charset="0"/>
              </a:rPr>
              <a:t>   </a:t>
            </a:r>
            <a:endParaRPr lang="pt-BR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Garamond" pitchFamily="18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214546" y="2714620"/>
          <a:ext cx="485778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 </a:t>
            </a:r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</a:t>
            </a:r>
            <a:r>
              <a:rPr lang="pt-BR" sz="2800" b="1" dirty="0" smtClean="0">
                <a:latin typeface="Garamond" pitchFamily="18" charset="0"/>
              </a:rPr>
              <a:t>:</a:t>
            </a:r>
            <a:r>
              <a:rPr lang="pt-BR" sz="2800" dirty="0" smtClean="0">
                <a:latin typeface="Garamond" pitchFamily="18" charset="0"/>
              </a:rPr>
              <a:t> Ampliar a cobertura de detecção precoce do câncer de mama das mulheres na faixa etária entre 50 e 69 anos de idade para 40%</a:t>
            </a:r>
            <a:r>
              <a:rPr lang="pt-BR" sz="2800" dirty="0" smtClean="0"/>
              <a:t>	</a:t>
            </a: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214546" y="3000372"/>
          <a:ext cx="535785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6745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35785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 2: </a:t>
            </a:r>
            <a:r>
              <a:rPr lang="pt-BR" sz="2800" dirty="0" smtClean="0">
                <a:latin typeface="Garamond" pitchFamily="18" charset="0"/>
              </a:rPr>
              <a:t>Melhorar a qualidade do atendimento das mulheres que realizam detecção precoce de câncer de colo de útero e de mama na UBS..</a:t>
            </a:r>
          </a:p>
          <a:p>
            <a:r>
              <a:rPr lang="pt-BR" sz="2800" b="1" dirty="0" smtClean="0">
                <a:latin typeface="Garamond" pitchFamily="18" charset="0"/>
              </a:rPr>
              <a:t>Meta 3: Obter 100% de coleta de amostras satisfatórias do exame </a:t>
            </a:r>
            <a:r>
              <a:rPr lang="pt-BR" sz="2800" b="1" dirty="0" err="1" smtClean="0">
                <a:latin typeface="Garamond" pitchFamily="18" charset="0"/>
              </a:rPr>
              <a:t>citopatológico</a:t>
            </a:r>
            <a:r>
              <a:rPr lang="pt-BR" sz="2800" b="1" dirty="0" smtClean="0">
                <a:latin typeface="Garamond" pitchFamily="18" charset="0"/>
              </a:rPr>
              <a:t> de colo de útero. </a:t>
            </a: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214546" y="3571876"/>
          <a:ext cx="5143536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</a:t>
            </a:r>
            <a:r>
              <a:rPr lang="en-US" sz="2800" b="1" dirty="0" smtClean="0">
                <a:latin typeface="Garamond" pitchFamily="18" charset="0"/>
              </a:rPr>
              <a:t> 3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Melhorar a adesão das mulheres à realização de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de colo uterino e mamografia.</a:t>
            </a:r>
          </a:p>
          <a:p>
            <a:r>
              <a:rPr lang="en-US" sz="2800" b="1" dirty="0" smtClean="0">
                <a:latin typeface="Garamond" pitchFamily="18" charset="0"/>
              </a:rPr>
              <a:t>Meta 4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Identificar 100% das mulheres com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alterado sem acompanhamento pela unidade de saúde.</a:t>
            </a:r>
          </a:p>
          <a:p>
            <a:endParaRPr lang="pt-BR" sz="2800" dirty="0" smtClean="0">
              <a:latin typeface="Garamond" pitchFamily="18" charset="0"/>
            </a:endParaRPr>
          </a:p>
          <a:p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1785918" y="3857628"/>
          <a:ext cx="5429288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5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Identificar 100% das mulheres com mamografia alterada sem acompanhamento pela unidade de saúde.</a:t>
            </a:r>
          </a:p>
          <a:p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xmlns="" val="713830049"/>
              </p:ext>
            </p:extLst>
          </p:nvPr>
        </p:nvGraphicFramePr>
        <p:xfrm>
          <a:off x="2285984" y="3573015"/>
          <a:ext cx="4714908" cy="314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42844" y="857232"/>
            <a:ext cx="8715436" cy="54292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Meta 6</a:t>
            </a:r>
            <a:r>
              <a:rPr lang="pt-BR" sz="2800" dirty="0" smtClean="0">
                <a:latin typeface="Garamond" pitchFamily="18" charset="0"/>
              </a:rPr>
              <a:t>: Realizar busca ativa em 100% de mulheres com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alterado sem acompanhamento pela unidade de saúde.</a:t>
            </a: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285984" y="2357430"/>
          <a:ext cx="50720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357850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Meta 7:  </a:t>
            </a:r>
            <a:r>
              <a:rPr lang="pt-BR" sz="2800" dirty="0" smtClean="0">
                <a:latin typeface="Garamond" pitchFamily="18" charset="0"/>
              </a:rPr>
              <a:t>Realizar busca ativa em 100% de mulheres com mamografia alterada sem acompanhamento pela unidade de saúde.</a:t>
            </a:r>
          </a:p>
          <a:p>
            <a:pPr lvl="0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357422" y="2643182"/>
          <a:ext cx="478634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214974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Objetivo 4</a:t>
            </a:r>
            <a:r>
              <a:rPr lang="pt-BR" sz="2800" dirty="0" smtClean="0">
                <a:latin typeface="Garamond" pitchFamily="18" charset="0"/>
              </a:rPr>
              <a:t>: Melhorar o registro das informações</a:t>
            </a:r>
          </a:p>
          <a:p>
            <a:pPr algn="just"/>
            <a:r>
              <a:rPr lang="en-US" sz="2800" b="1" dirty="0" smtClean="0">
                <a:latin typeface="Garamond" pitchFamily="18" charset="0"/>
              </a:rPr>
              <a:t>Meta 8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Manter registro da coleta de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de colo de útero em registro específico em 100% das mulheres cadastradas.</a:t>
            </a:r>
          </a:p>
          <a:p>
            <a:pPr algn="just"/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2357422" y="3071810"/>
          <a:ext cx="471490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643602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Meta 9</a:t>
            </a:r>
            <a:r>
              <a:rPr lang="pt-BR" sz="2800" dirty="0" smtClean="0">
                <a:latin typeface="Garamond" pitchFamily="18" charset="0"/>
              </a:rPr>
              <a:t>: Manter registro da realização da mamografia em registro específico em 100% das mulheres cadastradas.</a:t>
            </a:r>
          </a:p>
          <a:p>
            <a:pPr algn="just"/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Pelotas, 2015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305050" y="2233612"/>
          <a:ext cx="4838718" cy="34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As neoplasias de mama e colo uterino são importantes problemas de saúde pública </a:t>
            </a:r>
            <a:r>
              <a:rPr lang="pt-BR" sz="2800" dirty="0" smtClean="0">
                <a:latin typeface="Garamond" pitchFamily="18" charset="0"/>
              </a:rPr>
              <a:t>mundial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Ambas têm altíssimas chances de cura se descobertas em estágios iniciais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Os exames de prevenção são simples e estão disponíveis na rede pública de saúde.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 marL="0" indent="0" algn="r">
              <a:buNone/>
            </a:pPr>
            <a:r>
              <a:rPr lang="pt-BR" sz="1700" dirty="0" smtClean="0"/>
              <a:t>(BRASIL, 2013)</a:t>
            </a:r>
            <a:endParaRPr lang="pt-BR" sz="17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buNone/>
            </a:pPr>
            <a:r>
              <a:rPr lang="pt-BR" sz="2800" b="1" dirty="0" smtClean="0">
                <a:latin typeface="Garamond" pitchFamily="18" charset="0"/>
              </a:rPr>
              <a:t>Objetivos, Metas e Resultados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Objetivo 5</a:t>
            </a:r>
            <a:r>
              <a:rPr lang="pt-BR" sz="2800" dirty="0" smtClean="0">
                <a:latin typeface="Garamond" pitchFamily="18" charset="0"/>
              </a:rPr>
              <a:t>: Mapear as mulheres de risco para câncer de colo de útero e de mama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10</a:t>
            </a:r>
            <a:r>
              <a:rPr lang="pt-BR" sz="2800" dirty="0" smtClean="0">
                <a:latin typeface="Garamond" pitchFamily="18" charset="0"/>
              </a:rPr>
              <a:t>: Pesquisar sinais de alerta para câncer de colo de útero em 100% das mulheres entre 25 e 64 anos (Dor e sangramento após relação sexual e/ou corrimento vaginal excessivo).</a:t>
            </a:r>
          </a:p>
          <a:p>
            <a:pPr algn="just"/>
            <a:endParaRPr lang="pt-BR" sz="2800" dirty="0" smtClean="0">
              <a:latin typeface="Garamond" pitchFamily="18" charset="0"/>
            </a:endParaRPr>
          </a:p>
          <a:p>
            <a:pPr algn="just"/>
            <a:endParaRPr lang="pt-BR" sz="2800" dirty="0" smtClean="0">
              <a:latin typeface="Garamond" pitchFamily="18" charset="0"/>
            </a:endParaRPr>
          </a:p>
          <a:p>
            <a:pPr algn="just"/>
            <a:endParaRPr lang="pt-BR" sz="2800" dirty="0" smtClean="0">
              <a:latin typeface="Garamond" pitchFamily="18" charset="0"/>
            </a:endParaRPr>
          </a:p>
          <a:p>
            <a:pPr lvl="0"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285984" y="3643314"/>
          <a:ext cx="448627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Objetivos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Metas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11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Realizar avaliação de risco para câncer de mama em 100% das mulheres entre 50 e 69 anos.</a:t>
            </a:r>
          </a:p>
          <a:p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357422" y="2714620"/>
          <a:ext cx="471490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Objetivos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Metas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Garamond" pitchFamily="18" charset="0"/>
              </a:rPr>
              <a:t>Meta 12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Orientar 100% das mulheres cadastradas sobre doenças sexualmente transmissíveis (DST) e fatores de risco para câncer de colo de útero.</a:t>
            </a:r>
          </a:p>
          <a:p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143108" y="3071810"/>
          <a:ext cx="500066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Objetivos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Metas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r>
              <a:rPr lang="en-US" sz="2800" dirty="0" smtClean="0">
                <a:latin typeface="Garamond" pitchFamily="18" charset="0"/>
              </a:rPr>
              <a:t> 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13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Orientar 100% das mulheres cadastradas sobre doenças sexualmente transmissíveis (DST) e fatores de risco para câncer de mama.</a:t>
            </a:r>
          </a:p>
          <a:p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214546" y="3214686"/>
          <a:ext cx="500066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1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Ampliar a cobertura de detecção precoce do câncer de mama das mulheres na faixa etária entre 50 e 69 anos de idade para 40%. </a:t>
            </a:r>
          </a:p>
          <a:p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adesão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ainda</a:t>
            </a:r>
            <a:r>
              <a:rPr lang="en-US" sz="2800" dirty="0" smtClean="0">
                <a:latin typeface="Garamond" pitchFamily="18" charset="0"/>
              </a:rPr>
              <a:t> é </a:t>
            </a:r>
            <a:r>
              <a:rPr lang="en-US" sz="2800" dirty="0" err="1" smtClean="0">
                <a:latin typeface="Garamond" pitchFamily="18" charset="0"/>
              </a:rPr>
              <a:t>baixa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muitas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faltam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às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consultas</a:t>
            </a:r>
            <a:r>
              <a:rPr lang="en-US" sz="2800" dirty="0" smtClean="0">
                <a:latin typeface="Garamond" pitchFamily="18" charset="0"/>
              </a:rPr>
              <a:t>. </a:t>
            </a:r>
          </a:p>
          <a:p>
            <a:r>
              <a:rPr lang="en-US" sz="2800" b="1" dirty="0" smtClean="0">
                <a:latin typeface="Garamond" pitchFamily="18" charset="0"/>
              </a:rPr>
              <a:t>Meta 2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Ampliar a cobertura de detecção precoce do câncer de mama das mulheres na faixa etária entre 50 e 69 anos de idade para 40%</a:t>
            </a:r>
          </a:p>
          <a:p>
            <a:r>
              <a:rPr lang="en-US" sz="2800" dirty="0" err="1" smtClean="0">
                <a:latin typeface="Garamond" pitchFamily="18" charset="0"/>
              </a:rPr>
              <a:t>Adesão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baixa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403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3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Obter 100% de coleta de amostras satisfatórias do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de colo de útero. </a:t>
            </a:r>
          </a:p>
          <a:p>
            <a:r>
              <a:rPr lang="en-US" sz="2800" dirty="0" err="1" smtClean="0">
                <a:latin typeface="Garamond" pitchFamily="18" charset="0"/>
              </a:rPr>
              <a:t>Foi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revista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técnica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coleta</a:t>
            </a:r>
            <a:r>
              <a:rPr lang="en-US" sz="2800" dirty="0" smtClean="0">
                <a:latin typeface="Garamond" pitchFamily="18" charset="0"/>
              </a:rPr>
              <a:t> de CP </a:t>
            </a:r>
          </a:p>
          <a:p>
            <a:r>
              <a:rPr lang="en-US" sz="2800" b="1" dirty="0" smtClean="0">
                <a:latin typeface="Garamond" pitchFamily="18" charset="0"/>
              </a:rPr>
              <a:t>Meta 4: </a:t>
            </a:r>
            <a:r>
              <a:rPr lang="pt-BR" sz="2800" dirty="0" smtClean="0">
                <a:latin typeface="Garamond" pitchFamily="18" charset="0"/>
              </a:rPr>
              <a:t>Identificar 100% das mulheres com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alterado sem acompanhamento pela unidade de saúde.</a:t>
            </a:r>
            <a:endParaRPr lang="pt-BR" sz="2800" b="1" dirty="0" smtClean="0">
              <a:latin typeface="Garamond" pitchFamily="18" charset="0"/>
            </a:endParaRPr>
          </a:p>
          <a:p>
            <a:r>
              <a:rPr lang="en-US" sz="2800" dirty="0" err="1" smtClean="0">
                <a:latin typeface="Garamond" pitchFamily="18" charset="0"/>
              </a:rPr>
              <a:t>Controle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pelo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arquivo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específico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prontuário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82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5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Identificar 100% das mulheres com mamografia alterada sem acompanhamento pela unidade de saúde</a:t>
            </a:r>
            <a:r>
              <a:rPr lang="pt-BR" dirty="0" smtClean="0">
                <a:latin typeface="Garamond" pitchFamily="18" charset="0"/>
              </a:rPr>
              <a:t>.</a:t>
            </a:r>
          </a:p>
          <a:p>
            <a:r>
              <a:rPr lang="en-US" sz="2800" dirty="0" err="1" smtClean="0">
                <a:latin typeface="Garamond" pitchFamily="18" charset="0"/>
              </a:rPr>
              <a:t>Controle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pelo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arquivo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específico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prontuário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Meta 6: </a:t>
            </a:r>
            <a:r>
              <a:rPr lang="pt-BR" sz="2800" dirty="0" smtClean="0">
                <a:latin typeface="Garamond" pitchFamily="18" charset="0"/>
              </a:rPr>
              <a:t>Realizar busca ativa em 100% de mulheres com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alterado sem acompanhamento pela unidade de saúde.</a:t>
            </a:r>
          </a:p>
          <a:p>
            <a:r>
              <a:rPr lang="en-US" sz="2800" dirty="0" err="1" smtClean="0">
                <a:latin typeface="Garamond" pitchFamily="18" charset="0"/>
              </a:rPr>
              <a:t>Fazemos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busca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ativa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todas</a:t>
            </a:r>
            <a:r>
              <a:rPr lang="en-US" sz="2800" dirty="0" smtClean="0">
                <a:latin typeface="Garamond" pitchFamily="18" charset="0"/>
              </a:rPr>
              <a:t> 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com CP </a:t>
            </a:r>
            <a:r>
              <a:rPr lang="en-US" sz="2800" dirty="0" err="1" smtClean="0">
                <a:latin typeface="Garamond" pitchFamily="18" charset="0"/>
              </a:rPr>
              <a:t>alterado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visto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que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anaálise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deste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exame</a:t>
            </a:r>
            <a:r>
              <a:rPr lang="en-US" sz="2800" dirty="0" smtClean="0">
                <a:latin typeface="Garamond" pitchFamily="18" charset="0"/>
              </a:rPr>
              <a:t> tem </a:t>
            </a:r>
            <a:r>
              <a:rPr lang="en-US" sz="2800" dirty="0" err="1" smtClean="0">
                <a:latin typeface="Garamond" pitchFamily="18" charset="0"/>
              </a:rPr>
              <a:t>demorado</a:t>
            </a:r>
            <a:r>
              <a:rPr lang="en-US" sz="2800" dirty="0" smtClean="0">
                <a:latin typeface="Garamond" pitchFamily="18" charset="0"/>
              </a:rPr>
              <a:t> 3 </a:t>
            </a:r>
            <a:r>
              <a:rPr lang="en-US" sz="2800" dirty="0" err="1" smtClean="0">
                <a:latin typeface="Garamond" pitchFamily="18" charset="0"/>
              </a:rPr>
              <a:t>meses</a:t>
            </a:r>
            <a:endParaRPr lang="pt-BR" sz="2800" dirty="0" smtClean="0">
              <a:latin typeface="Garamond" pitchFamily="18" charset="0"/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>
                <a:latin typeface="Garamond" pitchFamily="18" charset="0"/>
              </a:rPr>
              <a:t>Meta 7:  </a:t>
            </a:r>
            <a:r>
              <a:rPr lang="pt-BR" sz="2800" dirty="0" smtClean="0">
                <a:latin typeface="Garamond" pitchFamily="18" charset="0"/>
              </a:rPr>
              <a:t>Realizar busca ativa em 100% de mulheres com mamografia alterada sem acompanhamento pela unidade de saúde.</a:t>
            </a:r>
          </a:p>
          <a:p>
            <a:r>
              <a:rPr lang="en-US" sz="2800" dirty="0" err="1" smtClean="0">
                <a:latin typeface="Garamond" pitchFamily="18" charset="0"/>
              </a:rPr>
              <a:t>Fazemos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busca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ativa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todas</a:t>
            </a:r>
            <a:r>
              <a:rPr lang="en-US" sz="2800" dirty="0" smtClean="0">
                <a:latin typeface="Garamond" pitchFamily="18" charset="0"/>
              </a:rPr>
              <a:t> 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que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comparecem</a:t>
            </a:r>
            <a:r>
              <a:rPr lang="en-US" sz="2800" dirty="0" smtClean="0">
                <a:latin typeface="Garamond" pitchFamily="18" charset="0"/>
              </a:rPr>
              <a:t> com </a:t>
            </a:r>
            <a:r>
              <a:rPr lang="en-US" sz="2800" dirty="0" err="1" smtClean="0">
                <a:latin typeface="Garamond" pitchFamily="18" charset="0"/>
              </a:rPr>
              <a:t>resultado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mamografia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en-US" sz="2800" b="1" dirty="0" smtClean="0">
                <a:latin typeface="Garamond" pitchFamily="18" charset="0"/>
              </a:rPr>
              <a:t>Meta 8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Manter registro da coleta de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de colo de útero em registro específico em 100% das mulheres cadastradas.</a:t>
            </a:r>
          </a:p>
          <a:p>
            <a:r>
              <a:rPr lang="en-US" sz="2800" dirty="0" err="1" smtClean="0">
                <a:latin typeface="Garamond" pitchFamily="18" charset="0"/>
              </a:rPr>
              <a:t>Registramos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arquivo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específico</a:t>
            </a:r>
            <a:r>
              <a:rPr lang="en-US" sz="2800" dirty="0" smtClean="0">
                <a:latin typeface="Garamond" pitchFamily="18" charset="0"/>
              </a:rPr>
              <a:t> 100% das </a:t>
            </a:r>
            <a:r>
              <a:rPr lang="en-US" sz="2800" dirty="0" err="1" smtClean="0">
                <a:latin typeface="Garamond" pitchFamily="18" charset="0"/>
              </a:rPr>
              <a:t>coletas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realizadas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b="1" dirty="0" smtClean="0">
                <a:latin typeface="Garamond" pitchFamily="18" charset="0"/>
              </a:rPr>
              <a:t>Meta 9</a:t>
            </a:r>
            <a:r>
              <a:rPr lang="pt-BR" sz="2800" dirty="0" smtClean="0">
                <a:latin typeface="Garamond" pitchFamily="18" charset="0"/>
              </a:rPr>
              <a:t>: Manter registro da realização da mamografia em registro específico em 100% das mulheres cadastradas.</a:t>
            </a:r>
          </a:p>
          <a:p>
            <a:r>
              <a:rPr lang="en-US" sz="2800" dirty="0" err="1" smtClean="0">
                <a:latin typeface="Garamond" pitchFamily="18" charset="0"/>
              </a:rPr>
              <a:t>Registramos</a:t>
            </a:r>
            <a:r>
              <a:rPr lang="en-US" sz="2800" dirty="0" smtClean="0">
                <a:latin typeface="Garamond" pitchFamily="18" charset="0"/>
              </a:rPr>
              <a:t> as </a:t>
            </a:r>
            <a:r>
              <a:rPr lang="en-US" sz="2800" dirty="0" err="1" smtClean="0">
                <a:latin typeface="Garamond" pitchFamily="18" charset="0"/>
              </a:rPr>
              <a:t>requisições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Mamografias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em</a:t>
            </a:r>
            <a:r>
              <a:rPr lang="en-US" sz="2800" dirty="0" smtClean="0">
                <a:latin typeface="Garamond" pitchFamily="18" charset="0"/>
              </a:rPr>
              <a:t> 100% das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cadastradas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pt-BR" sz="2800" b="1" dirty="0" smtClean="0">
                <a:latin typeface="Garamond" pitchFamily="18" charset="0"/>
              </a:rPr>
              <a:t>Meta 10</a:t>
            </a:r>
            <a:r>
              <a:rPr lang="pt-BR" sz="2800" dirty="0" smtClean="0">
                <a:latin typeface="Garamond" pitchFamily="18" charset="0"/>
              </a:rPr>
              <a:t>: Pesquisar sinais de alerta para câncer de colo de útero em 100% das mulheres entre 25 e 64 anos (Dor e sangramento após relação sexual e/ou corrimento vaginal excessivo).</a:t>
            </a:r>
          </a:p>
          <a:p>
            <a:r>
              <a:rPr lang="en-US" sz="2800" dirty="0" err="1" smtClean="0">
                <a:latin typeface="Garamond" pitchFamily="18" charset="0"/>
              </a:rPr>
              <a:t>Pesquisamos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sinais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alerta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câncer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colo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útero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em</a:t>
            </a:r>
            <a:r>
              <a:rPr lang="en-US" sz="2800" dirty="0" smtClean="0">
                <a:latin typeface="Garamond" pitchFamily="18" charset="0"/>
              </a:rPr>
              <a:t> 100% das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cadastradas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 smtClean="0">
              <a:latin typeface="Garamond" pitchFamily="18" charset="0"/>
            </a:endParaRPr>
          </a:p>
          <a:p>
            <a:endParaRPr lang="en-US" sz="2800" dirty="0" smtClean="0">
              <a:latin typeface="Garamond" pitchFamily="18" charset="0"/>
            </a:endParaRPr>
          </a:p>
          <a:p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Garamond" pitchFamily="18" charset="0"/>
              </a:rPr>
              <a:t>Meta 11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Realizar avaliação de risco para câncer de mama em 100% das mulheres entre 50 e 69 anos.</a:t>
            </a:r>
          </a:p>
          <a:p>
            <a:r>
              <a:rPr lang="en-US" sz="2800" dirty="0" err="1" smtClean="0">
                <a:latin typeface="Garamond" pitchFamily="18" charset="0"/>
              </a:rPr>
              <a:t>Avalização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risco</a:t>
            </a:r>
            <a:r>
              <a:rPr lang="en-US" sz="2800" dirty="0" smtClean="0">
                <a:latin typeface="Garamond" pitchFamily="18" charset="0"/>
              </a:rPr>
              <a:t> para </a:t>
            </a:r>
            <a:r>
              <a:rPr lang="en-US" sz="2800" dirty="0" err="1" smtClean="0">
                <a:latin typeface="Garamond" pitchFamily="18" charset="0"/>
              </a:rPr>
              <a:t>Câncer</a:t>
            </a:r>
            <a:r>
              <a:rPr lang="en-US" sz="2800" dirty="0" smtClean="0">
                <a:latin typeface="Garamond" pitchFamily="18" charset="0"/>
              </a:rPr>
              <a:t> de Mama para 100% das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cadastradas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nessa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faixa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etária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</a:pPr>
            <a:r>
              <a:rPr lang="pt-BR" sz="5000" dirty="0" smtClean="0">
                <a:latin typeface="Garamond" pitchFamily="18" charset="0"/>
              </a:rPr>
              <a:t>A intervenção ocorreu  no Município de  Rio Grande -  RS, a cidade mais antiga do estado, com importante atividade portuária, cuja população é de aproximadamente  207.036 habitantes (dados de 2014, IBGE).</a:t>
            </a:r>
          </a:p>
          <a:p>
            <a:pPr algn="just">
              <a:lnSpc>
                <a:spcPct val="150000"/>
              </a:lnSpc>
            </a:pPr>
            <a:r>
              <a:rPr lang="pt-BR" sz="5000" dirty="0">
                <a:latin typeface="Garamond" pitchFamily="18" charset="0"/>
              </a:rPr>
              <a:t>No município, temos 32 UBS (19 UBSF e 13 UBS).</a:t>
            </a:r>
          </a:p>
          <a:p>
            <a:pPr algn="just">
              <a:lnSpc>
                <a:spcPct val="150000"/>
              </a:lnSpc>
            </a:pPr>
            <a:r>
              <a:rPr lang="pt-BR" sz="5000" dirty="0">
                <a:latin typeface="Garamond" pitchFamily="18" charset="0"/>
              </a:rPr>
              <a:t> 4 Núcleos de Apoio à Saúde da Família (NASF)</a:t>
            </a:r>
          </a:p>
          <a:p>
            <a:pPr algn="just">
              <a:lnSpc>
                <a:spcPct val="150000"/>
              </a:lnSpc>
            </a:pPr>
            <a:r>
              <a:rPr lang="pt-BR" sz="5000" dirty="0" smtClean="0">
                <a:latin typeface="Garamond" pitchFamily="18" charset="0"/>
              </a:rPr>
              <a:t>A UBSF Luiz Gonzaga Dora localiza-se na área urbana. </a:t>
            </a:r>
          </a:p>
          <a:p>
            <a:pPr algn="just">
              <a:lnSpc>
                <a:spcPct val="150000"/>
              </a:lnSpc>
            </a:pPr>
            <a:r>
              <a:rPr lang="pt-BR" sz="5000" dirty="0" smtClean="0">
                <a:latin typeface="Garamond" pitchFamily="18" charset="0"/>
              </a:rPr>
              <a:t>Há 3 equipes na UBSF. Minha equipe é composta por médica, enfermeira, auxiliar de enfermagem, sete ACS e apoio do NASF.</a:t>
            </a:r>
          </a:p>
          <a:p>
            <a:pPr algn="just">
              <a:lnSpc>
                <a:spcPct val="150000"/>
              </a:lnSpc>
            </a:pPr>
            <a:r>
              <a:rPr lang="pt-BR" sz="5000" dirty="0" smtClean="0">
                <a:latin typeface="Garamond" pitchFamily="18" charset="0"/>
              </a:rPr>
              <a:t>População que a área abrange: cerca de 2500 pessoas</a:t>
            </a:r>
          </a:p>
          <a:p>
            <a:endParaRPr lang="pt-BR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Discussão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Garamond" pitchFamily="18" charset="0"/>
              </a:rPr>
              <a:t>Meta 12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Orientar 100% das mulheres cadastradas sobre doenças sexualmente transmissíveis (DST) e fatores de risco para câncer de colo de útero.</a:t>
            </a:r>
          </a:p>
          <a:p>
            <a:r>
              <a:rPr lang="en-US" sz="2800" dirty="0" err="1" smtClean="0">
                <a:latin typeface="Garamond" pitchFamily="18" charset="0"/>
              </a:rPr>
              <a:t>Orientamos</a:t>
            </a:r>
            <a:r>
              <a:rPr lang="en-US" sz="2800" dirty="0" smtClean="0">
                <a:latin typeface="Garamond" pitchFamily="18" charset="0"/>
              </a:rPr>
              <a:t> 100% das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que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cadastramos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intervenção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sobre</a:t>
            </a:r>
            <a:r>
              <a:rPr lang="en-US" sz="2800" dirty="0" smtClean="0">
                <a:latin typeface="Garamond" pitchFamily="18" charset="0"/>
              </a:rPr>
              <a:t> DSTs e </a:t>
            </a:r>
            <a:r>
              <a:rPr lang="en-US" sz="2800" dirty="0" err="1" smtClean="0">
                <a:latin typeface="Garamond" pitchFamily="18" charset="0"/>
              </a:rPr>
              <a:t>fatores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risco</a:t>
            </a:r>
            <a:r>
              <a:rPr lang="en-US" sz="2800" dirty="0" smtClean="0">
                <a:latin typeface="Garamond" pitchFamily="18" charset="0"/>
              </a:rPr>
              <a:t> para </a:t>
            </a:r>
            <a:r>
              <a:rPr lang="en-US" sz="2800" dirty="0" err="1" smtClean="0">
                <a:latin typeface="Garamond" pitchFamily="18" charset="0"/>
              </a:rPr>
              <a:t>câncer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colo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útero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en-US" sz="2800" b="1" dirty="0" smtClean="0">
                <a:latin typeface="Garamond" pitchFamily="18" charset="0"/>
              </a:rPr>
              <a:t>Meta 13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pt-BR" sz="2800" dirty="0" smtClean="0">
                <a:latin typeface="Garamond" pitchFamily="18" charset="0"/>
              </a:rPr>
              <a:t>Orientar 100% das mulheres cadastradas sobre doenças sexualmente transmissíveis (DST) e fatores de risco para câncer de mama.</a:t>
            </a:r>
          </a:p>
          <a:p>
            <a:r>
              <a:rPr lang="en-US" sz="2800" dirty="0" err="1" smtClean="0">
                <a:latin typeface="Garamond" pitchFamily="18" charset="0"/>
              </a:rPr>
              <a:t>Orientamos</a:t>
            </a:r>
            <a:r>
              <a:rPr lang="en-US" sz="2800" dirty="0" smtClean="0">
                <a:latin typeface="Garamond" pitchFamily="18" charset="0"/>
              </a:rPr>
              <a:t> 100% das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cadastradas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sobre</a:t>
            </a:r>
            <a:r>
              <a:rPr lang="en-US" sz="2800" dirty="0" smtClean="0">
                <a:latin typeface="Garamond" pitchFamily="18" charset="0"/>
              </a:rPr>
              <a:t> DSTS e </a:t>
            </a:r>
            <a:r>
              <a:rPr lang="en-US" sz="2800" dirty="0" err="1" smtClean="0">
                <a:latin typeface="Garamond" pitchFamily="18" charset="0"/>
              </a:rPr>
              <a:t>fatores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risco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Câncer</a:t>
            </a:r>
            <a:r>
              <a:rPr lang="en-US" sz="2800" dirty="0" smtClean="0">
                <a:latin typeface="Garamond" pitchFamily="18" charset="0"/>
              </a:rPr>
              <a:t> de Mama.</a:t>
            </a:r>
          </a:p>
          <a:p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</a:t>
            </a:r>
            <a:r>
              <a:rPr lang="pt-BR" sz="2800" b="1" dirty="0" smtClean="0">
                <a:latin typeface="Garamond" pitchFamily="18" charset="0"/>
              </a:rPr>
              <a:t>Importância da intervenção para a equipe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Qualificação da prática clínica/ equipe capacitada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Integração da equipe (médicos, enfermeiros, ACS, e administrativo.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União de todos os profissionais focados no mesmo objetivo.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Conscientização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que</a:t>
            </a:r>
            <a:r>
              <a:rPr lang="en-US" sz="2800" dirty="0" smtClean="0">
                <a:latin typeface="Garamond" pitchFamily="18" charset="0"/>
              </a:rPr>
              <a:t> o </a:t>
            </a:r>
            <a:r>
              <a:rPr lang="en-US" sz="2800" dirty="0" err="1" smtClean="0">
                <a:latin typeface="Garamond" pitchFamily="18" charset="0"/>
              </a:rPr>
              <a:t>serviço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estava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desorganizado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81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Garamond" pitchFamily="18" charset="0"/>
              </a:rPr>
              <a:t>	Importância da intervenção para o serviço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</a:rPr>
              <a:t>A intervenção reviu as funções de cada membro da equipe, antes da intervenção as atividades eram concentradas nas mãos das enfermeiras e médicos.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</a:rPr>
              <a:t> Melhoria no agendamento dos exames e organização dos registros.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 pitchFamily="18" charset="0"/>
              </a:rPr>
              <a:t>Priorização das mulheres de risco.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Garamond" pitchFamily="18" charset="0"/>
              </a:rPr>
              <a:t>Visibilidade</a:t>
            </a:r>
            <a:r>
              <a:rPr lang="en-US" sz="2400" dirty="0" smtClean="0">
                <a:latin typeface="Garamond" pitchFamily="18" charset="0"/>
              </a:rPr>
              <a:t> de </a:t>
            </a:r>
            <a:r>
              <a:rPr lang="en-US" sz="2400" dirty="0" err="1" smtClean="0">
                <a:latin typeface="Garamond" pitchFamily="18" charset="0"/>
              </a:rPr>
              <a:t>que</a:t>
            </a:r>
            <a:r>
              <a:rPr lang="en-US" sz="2400" dirty="0" smtClean="0">
                <a:latin typeface="Garamond" pitchFamily="18" charset="0"/>
              </a:rPr>
              <a:t> a </a:t>
            </a:r>
            <a:r>
              <a:rPr lang="en-US" sz="2400" dirty="0" err="1" smtClean="0">
                <a:latin typeface="Garamond" pitchFamily="18" charset="0"/>
              </a:rPr>
              <a:t>cobertura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ainda</a:t>
            </a:r>
            <a:r>
              <a:rPr lang="en-US" sz="2400" dirty="0" smtClean="0">
                <a:latin typeface="Garamond" pitchFamily="18" charset="0"/>
              </a:rPr>
              <a:t> é </a:t>
            </a:r>
            <a:r>
              <a:rPr lang="en-US" sz="2400" dirty="0" err="1" smtClean="0">
                <a:latin typeface="Garamond" pitchFamily="18" charset="0"/>
              </a:rPr>
              <a:t>aquém</a:t>
            </a:r>
            <a:r>
              <a:rPr lang="en-US" sz="2400" dirty="0" smtClean="0">
                <a:latin typeface="Garamond" pitchFamily="18" charset="0"/>
              </a:rPr>
              <a:t> do </a:t>
            </a:r>
            <a:r>
              <a:rPr lang="en-US" sz="2400" dirty="0" err="1" smtClean="0">
                <a:latin typeface="Garamond" pitchFamily="18" charset="0"/>
              </a:rPr>
              <a:t>desejado</a:t>
            </a:r>
            <a:endParaRPr lang="pt-BR" sz="24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Garamond" pitchFamily="18" charset="0"/>
              </a:rPr>
              <a:t>	Importância da intervenção para a comunidade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Melhoria na qualidade do atendimento às mulheres.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Aumento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cobertura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rastreamento</a:t>
            </a:r>
            <a:r>
              <a:rPr lang="en-US" sz="2800" dirty="0" smtClean="0">
                <a:latin typeface="Garamond" pitchFamily="18" charset="0"/>
              </a:rPr>
              <a:t> dos </a:t>
            </a:r>
            <a:r>
              <a:rPr lang="en-US" sz="2800" dirty="0" err="1" smtClean="0">
                <a:latin typeface="Garamond" pitchFamily="18" charset="0"/>
              </a:rPr>
              <a:t>Cânceres</a:t>
            </a:r>
            <a:r>
              <a:rPr lang="en-US" sz="2800" dirty="0" smtClean="0">
                <a:latin typeface="Garamond" pitchFamily="18" charset="0"/>
              </a:rPr>
              <a:t> de Mama e </a:t>
            </a:r>
            <a:r>
              <a:rPr lang="en-US" sz="2800" dirty="0" err="1" smtClean="0">
                <a:latin typeface="Garamond" pitchFamily="18" charset="0"/>
              </a:rPr>
              <a:t>Colo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Útero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Facilidade no agendamento para os exames.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	As </a:t>
            </a:r>
            <a:r>
              <a:rPr lang="en-US" sz="2800" dirty="0" err="1" smtClean="0">
                <a:latin typeface="Garamond" pitchFamily="18" charset="0"/>
              </a:rPr>
              <a:t>ações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desenvolvidas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intervenção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já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fazem</a:t>
            </a:r>
            <a:r>
              <a:rPr lang="en-US" sz="2800" dirty="0" smtClean="0">
                <a:latin typeface="Garamond" pitchFamily="18" charset="0"/>
              </a:rPr>
              <a:t> parte </a:t>
            </a:r>
            <a:r>
              <a:rPr lang="en-US" sz="2800" dirty="0" err="1" smtClean="0">
                <a:latin typeface="Garamond" pitchFamily="18" charset="0"/>
              </a:rPr>
              <a:t>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rotina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serviço</a:t>
            </a:r>
            <a:r>
              <a:rPr lang="en-US" sz="2800" dirty="0" smtClean="0">
                <a:latin typeface="Garamond" pitchFamily="18" charset="0"/>
              </a:rPr>
              <a:t>. </a:t>
            </a:r>
            <a:r>
              <a:rPr lang="pt-BR" sz="2800" dirty="0" smtClean="0">
                <a:latin typeface="Garamond" pitchFamily="18" charset="0"/>
              </a:rPr>
              <a:t>Para viabilizar a continuidade dessas ações é necessário trabalho árduo todos os dias e também reuniões semanais de equipe.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Reflexão crítica sobre o meu processo pessoal de aprendizagem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Acreditava que o serviço estava bem organizado e que a população estava bem assistida, de maneira adequada. Durante o curso, estudando, pude ver, que os atendimentos não estavam sendo feitos da maneira mais adequada.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Reflexão crítica sobre o meu processo pessoal de aprendizagem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Em relação a minha vida profissional abriu um novo olhar em relação à saúde pública e ajudou na união da equipe.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    Aprendi a ter rotina para estudar e a entender os protocolos do Ministério da Saúde.</a:t>
            </a:r>
          </a:p>
          <a:p>
            <a:pPr algn="just">
              <a:lnSpc>
                <a:spcPct val="150000"/>
              </a:lnSpc>
              <a:buNone/>
            </a:pP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Equipe 6</a:t>
            </a:r>
            <a:endParaRPr lang="pt-BR" dirty="0"/>
          </a:p>
        </p:txBody>
      </p:sp>
      <p:pic>
        <p:nvPicPr>
          <p:cNvPr id="5" name="Espaço Reservado para Conteúdo 4" descr="10006914_10205718809392250_140498721661054388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10949724_10206063066238456_192777008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image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Antes da intervenção não tínhamos ideia de qual era a cobertura para a prevenção do câncer de colo uterino e de mama, não havia registro específico, e o atendimento era feito de forma desorganizada.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pic>
        <p:nvPicPr>
          <p:cNvPr id="10" name="Espaço Reservado para Conteúdo 9" descr="10749562_787719174605178_87036177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14290"/>
            <a:ext cx="3357586" cy="5969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10578068_787719081271854_72503239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oftRound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Garamond" pitchFamily="18" charset="0"/>
              </a:rPr>
              <a:t>MUITO OBRIGADA!</a:t>
            </a:r>
            <a:endParaRPr lang="pt-BR" sz="4800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geral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pt-BR" sz="2800" dirty="0" smtClean="0">
                <a:latin typeface="Garamond" pitchFamily="18" charset="0"/>
              </a:rPr>
              <a:t>	</a:t>
            </a:r>
            <a:r>
              <a:rPr lang="pt-BR" sz="2800" dirty="0"/>
              <a:t>Qualificar a atenção à detecção precoce do câncer de colo de útero e de mama em mulheres entre 25 e 64 anos e entre 50 e 69 anos, respectivamente, na UBSF Luiz Gonzaga Dora, em Rio Grande/RS.</a:t>
            </a:r>
          </a:p>
          <a:p>
            <a:pPr>
              <a:buNone/>
            </a:pP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Metodologia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Utilização do caderno 13 do Ministério da Saúde.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Fichas-espelho, livro de registro e planilhas eletrônicas.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Arquivo específico para as fichas-espelho.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Estabelecimento da função de cada membro da equipe na intervenção.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>
              <a:buNone/>
            </a:pPr>
            <a:endParaRPr lang="pt-BR" sz="2800" dirty="0" smtClean="0">
              <a:latin typeface="Garamond" pitchFamily="18" charset="0"/>
            </a:endParaRPr>
          </a:p>
          <a:p>
            <a:endParaRPr lang="en-US" sz="2800" b="1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Metodologia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Aumento do numero de vagas para a coleta do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Atividades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comunitárias</a:t>
            </a:r>
            <a:endParaRPr lang="en-US" sz="28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Encontros</a:t>
            </a:r>
            <a:r>
              <a:rPr lang="en-US" sz="2800" dirty="0" smtClean="0">
                <a:latin typeface="Garamond" pitchFamily="18" charset="0"/>
              </a:rPr>
              <a:t> com </a:t>
            </a:r>
            <a:r>
              <a:rPr lang="en-US" sz="2800" dirty="0" err="1" smtClean="0">
                <a:latin typeface="Garamond" pitchFamily="18" charset="0"/>
              </a:rPr>
              <a:t>políticos</a:t>
            </a:r>
            <a:endParaRPr lang="en-US" sz="28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Reuniões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equipe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semanais</a:t>
            </a:r>
            <a:endParaRPr lang="en-US" sz="28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Metodologia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Revisamos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técnica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coleta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Citopatológico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fim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obter</a:t>
            </a:r>
            <a:r>
              <a:rPr lang="en-US" sz="2800" dirty="0" smtClean="0">
                <a:latin typeface="Garamond" pitchFamily="18" charset="0"/>
              </a:rPr>
              <a:t> a meta de 100% de </a:t>
            </a:r>
            <a:r>
              <a:rPr lang="en-US" sz="2800" dirty="0" err="1" smtClean="0">
                <a:latin typeface="Garamond" pitchFamily="18" charset="0"/>
              </a:rPr>
              <a:t>amostras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adequadas</a:t>
            </a:r>
            <a:r>
              <a:rPr lang="en-US" sz="2800" dirty="0" smtClean="0">
                <a:latin typeface="Garamond" pitchFamily="18" charset="0"/>
              </a:rPr>
              <a:t>, as </a:t>
            </a:r>
            <a:r>
              <a:rPr lang="en-US" sz="2800" dirty="0" err="1" smtClean="0">
                <a:latin typeface="Garamond" pitchFamily="18" charset="0"/>
              </a:rPr>
              <a:t>amostras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foram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monitoradas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periodicamente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 smtClean="0">
              <a:latin typeface="Garamond" pitchFamily="18" charset="0"/>
            </a:endParaRPr>
          </a:p>
          <a:p>
            <a:r>
              <a:rPr lang="pt-BR" sz="2800" dirty="0" smtClean="0">
                <a:latin typeface="Garamond" pitchFamily="18" charset="0"/>
              </a:rPr>
              <a:t>Orientamos todas mulheres cadastradas sobre sinais e sintomas, periodicidade e faixa etária dos exames e </a:t>
            </a:r>
            <a:r>
              <a:rPr lang="pt-BR" sz="2800" dirty="0" err="1" smtClean="0">
                <a:latin typeface="Garamond" pitchFamily="18" charset="0"/>
              </a:rPr>
              <a:t>DSTs</a:t>
            </a:r>
            <a:endParaRPr lang="pt-BR" sz="2800" dirty="0" smtClean="0">
              <a:latin typeface="Garamond" pitchFamily="18" charset="0"/>
            </a:endParaRPr>
          </a:p>
          <a:p>
            <a:r>
              <a:rPr lang="en-US" sz="2800" dirty="0" err="1" smtClean="0">
                <a:latin typeface="Garamond" pitchFamily="18" charset="0"/>
              </a:rPr>
              <a:t>Distribuímos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preservativos</a:t>
            </a:r>
            <a:endParaRPr lang="pt-BR" sz="2800" dirty="0" smtClean="0">
              <a:latin typeface="Garamond" pitchFamily="18" charset="0"/>
            </a:endParaRPr>
          </a:p>
          <a:p>
            <a:r>
              <a:rPr lang="en-US" sz="2800" dirty="0" err="1" smtClean="0">
                <a:latin typeface="Garamond" pitchFamily="18" charset="0"/>
              </a:rPr>
              <a:t>Realizamos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palestras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as </a:t>
            </a:r>
            <a:r>
              <a:rPr lang="en-US" sz="2800" dirty="0" err="1" smtClean="0">
                <a:latin typeface="Garamond" pitchFamily="18" charset="0"/>
              </a:rPr>
              <a:t>mulheres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área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abrindo</a:t>
            </a:r>
            <a:r>
              <a:rPr lang="en-US" sz="2800" dirty="0" smtClean="0">
                <a:latin typeface="Garamond" pitchFamily="18" charset="0"/>
              </a:rPr>
              <a:t> canal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críticas</a:t>
            </a:r>
            <a:r>
              <a:rPr lang="en-US" sz="2800" dirty="0" smtClean="0">
                <a:latin typeface="Garamond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ramond" pitchFamily="18" charset="0"/>
              </a:rPr>
              <a:t>Metodologia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Monitoramos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periodicidade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realização</a:t>
            </a:r>
            <a:r>
              <a:rPr lang="en-US" sz="2800" dirty="0" smtClean="0">
                <a:latin typeface="Garamond" pitchFamily="18" charset="0"/>
              </a:rPr>
              <a:t> dos </a:t>
            </a:r>
            <a:r>
              <a:rPr lang="en-US" sz="2800" dirty="0" err="1" smtClean="0">
                <a:latin typeface="Garamond" pitchFamily="18" charset="0"/>
              </a:rPr>
              <a:t>exames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através</a:t>
            </a:r>
            <a:r>
              <a:rPr lang="en-US" sz="2800" dirty="0" smtClean="0">
                <a:latin typeface="Garamond" pitchFamily="18" charset="0"/>
              </a:rPr>
              <a:t> dos </a:t>
            </a:r>
            <a:r>
              <a:rPr lang="en-US" sz="2800" dirty="0" err="1" smtClean="0">
                <a:latin typeface="Garamond" pitchFamily="18" charset="0"/>
              </a:rPr>
              <a:t>prontuários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arquivos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específicos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fichas-espelho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pt-BR" sz="2800" dirty="0" smtClean="0">
                <a:latin typeface="Garamond" pitchFamily="18" charset="0"/>
              </a:rPr>
              <a:t>Monitoramos a cobertura, as mulheres de risco, as faltosas e exames alterados através da ficha-espelho (registro específico)</a:t>
            </a:r>
          </a:p>
          <a:p>
            <a:r>
              <a:rPr lang="pt-BR" sz="2800" dirty="0" smtClean="0">
                <a:latin typeface="Garamond" pitchFamily="18" charset="0"/>
              </a:rPr>
              <a:t>Realizamos busca ativa de faltosas e de mulheres com exames alterados</a:t>
            </a:r>
          </a:p>
          <a:p>
            <a:r>
              <a:rPr lang="pt-BR" sz="2800" dirty="0" smtClean="0">
                <a:latin typeface="Garamond" pitchFamily="18" charset="0"/>
              </a:rPr>
              <a:t>Pesquisamos sinais de alerta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1579</Words>
  <Application>Microsoft Office PowerPoint</Application>
  <PresentationFormat>Apresentação na tela (4:3)</PresentationFormat>
  <Paragraphs>202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Qualificação da Atenção à Detecção Precoce do Câncer de Colo de Útero e de Mama na UBSF Luiz Gonzaga Dora, Rio Grande/RS 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Slide 20</vt:lpstr>
      <vt:lpstr>Objetivos, Metas e Resultados</vt:lpstr>
      <vt:lpstr>Objetivos, Metas e Resultados</vt:lpstr>
      <vt:lpstr>Objetivos, Metas e Resultados 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Reflexão crítica sobre o meu processo pessoal de aprendizagem</vt:lpstr>
      <vt:lpstr>Reflexão crítica sobre o meu processo pessoal de aprendizagem</vt:lpstr>
      <vt:lpstr>Equipe 6</vt:lpstr>
      <vt:lpstr>Slide 38</vt:lpstr>
      <vt:lpstr>Slide 39</vt:lpstr>
      <vt:lpstr>Slide 40</vt:lpstr>
      <vt:lpstr>Slide 41</vt:lpstr>
      <vt:lpstr>MUITO OBRIGADA!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Prevenção do câncer de colo de útero e mamas das mulheres moradoras da área de abrangência da equipe 406 do CAIS Jardim Guanabara III em Goiânia – Goiás</dc:title>
  <dc:creator>Denise Preta</dc:creator>
  <cp:lastModifiedBy>Usuario</cp:lastModifiedBy>
  <cp:revision>131</cp:revision>
  <dcterms:created xsi:type="dcterms:W3CDTF">2013-10-28T21:45:52Z</dcterms:created>
  <dcterms:modified xsi:type="dcterms:W3CDTF">2015-01-22T22:17:39Z</dcterms:modified>
</cp:coreProperties>
</file>