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44"/>
  </p:notesMasterIdLst>
  <p:sldIdLst>
    <p:sldId id="256" r:id="rId2"/>
    <p:sldId id="297" r:id="rId3"/>
    <p:sldId id="257" r:id="rId4"/>
    <p:sldId id="258" r:id="rId5"/>
    <p:sldId id="304" r:id="rId6"/>
    <p:sldId id="260" r:id="rId7"/>
    <p:sldId id="261" r:id="rId8"/>
    <p:sldId id="262" r:id="rId9"/>
    <p:sldId id="299" r:id="rId10"/>
    <p:sldId id="298" r:id="rId11"/>
    <p:sldId id="300" r:id="rId12"/>
    <p:sldId id="302" r:id="rId13"/>
    <p:sldId id="301" r:id="rId14"/>
    <p:sldId id="273" r:id="rId15"/>
    <p:sldId id="270" r:id="rId16"/>
    <p:sldId id="274" r:id="rId17"/>
    <p:sldId id="280" r:id="rId18"/>
    <p:sldId id="305" r:id="rId19"/>
    <p:sldId id="282" r:id="rId20"/>
    <p:sldId id="306" r:id="rId21"/>
    <p:sldId id="283" r:id="rId22"/>
    <p:sldId id="309" r:id="rId23"/>
    <p:sldId id="295" r:id="rId24"/>
    <p:sldId id="310" r:id="rId25"/>
    <p:sldId id="286" r:id="rId26"/>
    <p:sldId id="311" r:id="rId27"/>
    <p:sldId id="287" r:id="rId28"/>
    <p:sldId id="312" r:id="rId29"/>
    <p:sldId id="288" r:id="rId30"/>
    <p:sldId id="307" r:id="rId31"/>
    <p:sldId id="277" r:id="rId32"/>
    <p:sldId id="292" r:id="rId33"/>
    <p:sldId id="314" r:id="rId34"/>
    <p:sldId id="293" r:id="rId35"/>
    <p:sldId id="315" r:id="rId36"/>
    <p:sldId id="294" r:id="rId37"/>
    <p:sldId id="308" r:id="rId38"/>
    <p:sldId id="266" r:id="rId39"/>
    <p:sldId id="316" r:id="rId40"/>
    <p:sldId id="317" r:id="rId41"/>
    <p:sldId id="267" r:id="rId42"/>
    <p:sldId id="303" r:id="rId4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19" autoAdjust="0"/>
    <p:restoredTop sz="78220" autoAdjust="0"/>
  </p:normalViewPr>
  <p:slideViewPr>
    <p:cSldViewPr>
      <p:cViewPr>
        <p:scale>
          <a:sx n="70" d="100"/>
          <a:sy n="70" d="100"/>
        </p:scale>
        <p:origin x="-138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01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amila\Downloads\15_09_2014%20Planilha%20Mel%20com%20altera&#231;&#245;e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Camila\Downloads\15_09_2014%20Planilha%20Mel%20com%20altera&#231;&#245;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amila\Downloads\15_09_2014%20Planilha%20Mel%20com%20altera&#231;&#245;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amila\Downloads\15_09_2014%20Planilha%20Mel%20com%20altera&#231;&#245;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elissa\Documents\P&#243;s%20em%20sa&#250;de%20coletiva\TCC\15_09_2014%20Planilha%20Mel%20com%20altera&#231;&#245;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amila\Downloads\15_09_2014%20Planilha%20Mel%20com%20altera&#231;&#245;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Camila\Downloads\15_09_2014%20Planilha%20Mel%20com%20altera&#231;&#245;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Camila\Downloads\15_09_2014%20Planilha%20Mel%20com%20altera&#231;&#245;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Camila\Downloads\15_09_2014%20Planilha%20Mel%20com%20altera&#231;&#245;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Camila\Downloads\15_09_2014%20Planilha%20Mel%20com%20altera&#231;&#245;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manualLayout>
          <c:layoutTarget val="inner"/>
          <c:xMode val="edge"/>
          <c:yMode val="edge"/>
          <c:x val="0.10401406188430865"/>
          <c:y val="6.3469943939052073E-2"/>
          <c:w val="0.89598593811569194"/>
          <c:h val="0.85749414421782055"/>
        </c:manualLayout>
      </c:layout>
      <c:barChart>
        <c:barDir val="col"/>
        <c:grouping val="clustered"/>
        <c:ser>
          <c:idx val="0"/>
          <c:order val="0"/>
          <c:tx>
            <c:strRef>
              <c:f>'[15_09_2014 Planilha Mel com alterações.xlsx]Indicadores'!$C$7</c:f>
              <c:strCache>
                <c:ptCount val="1"/>
                <c:pt idx="0">
                  <c:v>Proporção de escolares examinados na escola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txPr>
              <a:bodyPr/>
              <a:lstStyle/>
              <a:p>
                <a:pPr>
                  <a:defRPr sz="1800"/>
                </a:pPr>
                <a:endParaRPr lang="pt-BR"/>
              </a:p>
            </c:txPr>
            <c:showVal val="1"/>
          </c:dLbls>
          <c:cat>
            <c:strRef>
              <c:f>'[15_09_2014 Planilha Mel com alterações.xlsx]Indicadores'!$D$6:$G$6</c:f>
              <c:strCache>
                <c:ptCount val="4"/>
                <c:pt idx="0">
                  <c:v>Mês 1</c:v>
                </c:pt>
                <c:pt idx="1">
                  <c:v>Mês 2</c:v>
                </c:pt>
                <c:pt idx="2">
                  <c:v>Mês 3</c:v>
                </c:pt>
                <c:pt idx="3">
                  <c:v>Mês 4</c:v>
                </c:pt>
              </c:strCache>
            </c:strRef>
          </c:cat>
          <c:val>
            <c:numRef>
              <c:f>'[15_09_2014 Planilha Mel com alterações.xlsx]Indicadores'!$D$7:$G$7</c:f>
              <c:numCache>
                <c:formatCode>0.0%</c:formatCode>
                <c:ptCount val="4"/>
                <c:pt idx="0">
                  <c:v>0.60869565217392407</c:v>
                </c:pt>
                <c:pt idx="1">
                  <c:v>0.60869565217392407</c:v>
                </c:pt>
                <c:pt idx="2">
                  <c:v>0.97826086956521507</c:v>
                </c:pt>
                <c:pt idx="3">
                  <c:v>1</c:v>
                </c:pt>
              </c:numCache>
            </c:numRef>
          </c:val>
        </c:ser>
        <c:dLbls/>
        <c:axId val="113328128"/>
        <c:axId val="113329664"/>
      </c:barChart>
      <c:catAx>
        <c:axId val="113328128"/>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13329664"/>
        <c:crosses val="autoZero"/>
        <c:auto val="1"/>
        <c:lblAlgn val="ctr"/>
        <c:lblOffset val="100"/>
      </c:catAx>
      <c:valAx>
        <c:axId val="113329664"/>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13328128"/>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barChart>
        <c:barDir val="col"/>
        <c:grouping val="clustered"/>
        <c:ser>
          <c:idx val="0"/>
          <c:order val="0"/>
          <c:tx>
            <c:strRef>
              <c:f>'[15_09_2014 Planilha Mel com alterações.xlsx]Indicadores'!$C$73</c:f>
              <c:strCache>
                <c:ptCount val="1"/>
                <c:pt idx="0">
                  <c:v>Proporção de escolares com orientações nutricionais</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txPr>
              <a:bodyPr/>
              <a:lstStyle/>
              <a:p>
                <a:pPr>
                  <a:defRPr sz="1600"/>
                </a:pPr>
                <a:endParaRPr lang="pt-BR"/>
              </a:p>
            </c:txPr>
            <c:showVal val="1"/>
          </c:dLbls>
          <c:cat>
            <c:strRef>
              <c:f>'[15_09_2014 Planilha Mel com alterações.xlsx]Indicadores'!$D$72:$G$72</c:f>
              <c:strCache>
                <c:ptCount val="4"/>
                <c:pt idx="0">
                  <c:v>Mês 1</c:v>
                </c:pt>
                <c:pt idx="1">
                  <c:v>Mês 2</c:v>
                </c:pt>
                <c:pt idx="2">
                  <c:v>Mês 3</c:v>
                </c:pt>
                <c:pt idx="3">
                  <c:v>Mês 4</c:v>
                </c:pt>
              </c:strCache>
            </c:strRef>
          </c:cat>
          <c:val>
            <c:numRef>
              <c:f>'[15_09_2014 Planilha Mel com alterações.xlsx]Indicadores'!$D$73:$G$73</c:f>
              <c:numCache>
                <c:formatCode>0.0%</c:formatCode>
                <c:ptCount val="4"/>
                <c:pt idx="0">
                  <c:v>0.60869565217392407</c:v>
                </c:pt>
                <c:pt idx="1">
                  <c:v>0.60869565217392407</c:v>
                </c:pt>
                <c:pt idx="2">
                  <c:v>0.89130434782608658</c:v>
                </c:pt>
                <c:pt idx="3">
                  <c:v>0.91304347826086962</c:v>
                </c:pt>
              </c:numCache>
            </c:numRef>
          </c:val>
        </c:ser>
        <c:dLbls/>
        <c:axId val="121122816"/>
        <c:axId val="121124352"/>
      </c:barChart>
      <c:catAx>
        <c:axId val="121122816"/>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21124352"/>
        <c:crosses val="autoZero"/>
        <c:auto val="1"/>
        <c:lblAlgn val="ctr"/>
        <c:lblOffset val="100"/>
      </c:catAx>
      <c:valAx>
        <c:axId val="121124352"/>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21122816"/>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barChart>
        <c:barDir val="col"/>
        <c:grouping val="clustered"/>
        <c:ser>
          <c:idx val="0"/>
          <c:order val="0"/>
          <c:tx>
            <c:strRef>
              <c:f>'[15_09_2014 Planilha Mel com alterações.xlsx]Indicadores'!$C$14</c:f>
              <c:strCache>
                <c:ptCount val="1"/>
                <c:pt idx="0">
                  <c:v>Proporção de escolares moradores da área de abrangência da unidade de saúde com primeira consulta odontológica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txPr>
              <a:bodyPr/>
              <a:lstStyle/>
              <a:p>
                <a:pPr>
                  <a:defRPr sz="1800"/>
                </a:pPr>
                <a:endParaRPr lang="pt-BR"/>
              </a:p>
            </c:txPr>
            <c:showVal val="1"/>
          </c:dLbls>
          <c:cat>
            <c:strRef>
              <c:f>'[15_09_2014 Planilha Mel com alterações.xlsx]Indicadores'!$D$13:$G$13</c:f>
              <c:strCache>
                <c:ptCount val="4"/>
                <c:pt idx="0">
                  <c:v>Mês 1</c:v>
                </c:pt>
                <c:pt idx="1">
                  <c:v>Mês 2</c:v>
                </c:pt>
                <c:pt idx="2">
                  <c:v>Mês 3</c:v>
                </c:pt>
                <c:pt idx="3">
                  <c:v>Mês 4</c:v>
                </c:pt>
              </c:strCache>
            </c:strRef>
          </c:cat>
          <c:val>
            <c:numRef>
              <c:f>'[15_09_2014 Planilha Mel com alterações.xlsx]Indicadores'!$D$14:$G$14</c:f>
              <c:numCache>
                <c:formatCode>0.0%</c:formatCode>
                <c:ptCount val="4"/>
                <c:pt idx="0">
                  <c:v>0.45454545454545453</c:v>
                </c:pt>
                <c:pt idx="1">
                  <c:v>0.72727272727272729</c:v>
                </c:pt>
                <c:pt idx="2">
                  <c:v>0.90476190476190077</c:v>
                </c:pt>
                <c:pt idx="3">
                  <c:v>1</c:v>
                </c:pt>
              </c:numCache>
            </c:numRef>
          </c:val>
        </c:ser>
        <c:dLbls/>
        <c:axId val="113640576"/>
        <c:axId val="113642112"/>
      </c:barChart>
      <c:catAx>
        <c:axId val="113640576"/>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13642112"/>
        <c:crosses val="autoZero"/>
        <c:auto val="1"/>
        <c:lblAlgn val="ctr"/>
        <c:lblOffset val="100"/>
      </c:catAx>
      <c:valAx>
        <c:axId val="113642112"/>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13640576"/>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barChart>
        <c:barDir val="col"/>
        <c:grouping val="clustered"/>
        <c:ser>
          <c:idx val="0"/>
          <c:order val="0"/>
          <c:tx>
            <c:strRef>
              <c:f>'[15_09_2014 Planilha Mel com alterações.xlsx]Indicadores'!$C$20</c:f>
              <c:strCache>
                <c:ptCount val="1"/>
                <c:pt idx="0">
                  <c:v>Proporção de escolares de alto risco com primeira consulta odontológica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txPr>
              <a:bodyPr/>
              <a:lstStyle/>
              <a:p>
                <a:pPr>
                  <a:defRPr sz="1600"/>
                </a:pPr>
                <a:endParaRPr lang="pt-BR"/>
              </a:p>
            </c:txPr>
            <c:showVal val="1"/>
          </c:dLbls>
          <c:cat>
            <c:strRef>
              <c:f>'[15_09_2014 Planilha Mel com alterações.xlsx]Indicadores'!$D$19:$G$19</c:f>
              <c:strCache>
                <c:ptCount val="4"/>
                <c:pt idx="0">
                  <c:v>Mês 1</c:v>
                </c:pt>
                <c:pt idx="1">
                  <c:v>Mês 2</c:v>
                </c:pt>
                <c:pt idx="2">
                  <c:v>Mês 3</c:v>
                </c:pt>
                <c:pt idx="3">
                  <c:v>Mês 4</c:v>
                </c:pt>
              </c:strCache>
            </c:strRef>
          </c:cat>
          <c:val>
            <c:numRef>
              <c:f>'[15_09_2014 Planilha Mel com alterações.xlsx]Indicadores'!$D$20:$G$20</c:f>
              <c:numCache>
                <c:formatCode>0.0%</c:formatCode>
                <c:ptCount val="4"/>
                <c:pt idx="0">
                  <c:v>0.5</c:v>
                </c:pt>
                <c:pt idx="1">
                  <c:v>0.87500000000000411</c:v>
                </c:pt>
                <c:pt idx="2">
                  <c:v>0.90909090909090906</c:v>
                </c:pt>
                <c:pt idx="3">
                  <c:v>0.91666666666666652</c:v>
                </c:pt>
              </c:numCache>
            </c:numRef>
          </c:val>
        </c:ser>
        <c:dLbls/>
        <c:axId val="113695360"/>
        <c:axId val="113701248"/>
      </c:barChart>
      <c:catAx>
        <c:axId val="113695360"/>
        <c:scaling>
          <c:orientation val="minMax"/>
        </c:scaling>
        <c:axPos val="b"/>
        <c:numFmt formatCode="General" sourceLinked="1"/>
        <c:tickLblPos val="nextTo"/>
        <c:spPr>
          <a:ln w="3175">
            <a:solidFill>
              <a:srgbClr val="808080"/>
            </a:solidFill>
            <a:prstDash val="solid"/>
          </a:ln>
        </c:spPr>
        <c:crossAx val="113701248"/>
        <c:crosses val="autoZero"/>
        <c:auto val="1"/>
        <c:lblAlgn val="ctr"/>
        <c:lblOffset val="100"/>
      </c:catAx>
      <c:valAx>
        <c:axId val="113701248"/>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crossAx val="113695360"/>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manualLayout>
          <c:layoutTarget val="inner"/>
          <c:xMode val="edge"/>
          <c:yMode val="edge"/>
          <c:x val="7.914402949765878E-2"/>
          <c:y val="7.3798456631754772E-2"/>
          <c:w val="0.90186250197140505"/>
          <c:h val="0.84617679313432548"/>
        </c:manualLayout>
      </c:layout>
      <c:barChart>
        <c:barDir val="col"/>
        <c:grouping val="clustered"/>
        <c:ser>
          <c:idx val="0"/>
          <c:order val="0"/>
          <c:tx>
            <c:strRef>
              <c:f>Indicadores!$C$26</c:f>
              <c:strCache>
                <c:ptCount val="1"/>
                <c:pt idx="0">
                  <c:v>Proporção de buscas realizadas aos escolares moradores da área de abrangência da unidade de saúde</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txPr>
              <a:bodyPr/>
              <a:lstStyle/>
              <a:p>
                <a:pPr>
                  <a:defRPr sz="1800"/>
                </a:pPr>
                <a:endParaRPr lang="pt-BR"/>
              </a:p>
            </c:txPr>
            <c:showVal val="1"/>
          </c:dLbls>
          <c:cat>
            <c:strRef>
              <c:f>Indicadores!$D$25:$G$25</c:f>
              <c:strCache>
                <c:ptCount val="4"/>
                <c:pt idx="0">
                  <c:v>Mês 1</c:v>
                </c:pt>
                <c:pt idx="1">
                  <c:v>Mês 2</c:v>
                </c:pt>
                <c:pt idx="2">
                  <c:v>Mês 3</c:v>
                </c:pt>
                <c:pt idx="3">
                  <c:v>Mês 4</c:v>
                </c:pt>
              </c:strCache>
            </c:strRef>
          </c:cat>
          <c:val>
            <c:numRef>
              <c:f>Indicadores!$D$26:$G$26</c:f>
              <c:numCache>
                <c:formatCode>0.0%</c:formatCode>
                <c:ptCount val="4"/>
                <c:pt idx="0">
                  <c:v>1</c:v>
                </c:pt>
                <c:pt idx="1">
                  <c:v>0</c:v>
                </c:pt>
                <c:pt idx="2">
                  <c:v>1</c:v>
                </c:pt>
                <c:pt idx="3">
                  <c:v>0</c:v>
                </c:pt>
              </c:numCache>
            </c:numRef>
          </c:val>
        </c:ser>
        <c:dLbls/>
        <c:axId val="113758208"/>
        <c:axId val="113759744"/>
      </c:barChart>
      <c:catAx>
        <c:axId val="113758208"/>
        <c:scaling>
          <c:orientation val="minMax"/>
        </c:scaling>
        <c:axPos val="b"/>
        <c:numFmt formatCode="General" sourceLinked="1"/>
        <c:tickLblPos val="nextTo"/>
        <c:spPr>
          <a:ln w="3175">
            <a:solidFill>
              <a:srgbClr val="808080"/>
            </a:solidFill>
            <a:prstDash val="solid"/>
          </a:ln>
        </c:spPr>
        <c:crossAx val="113759744"/>
        <c:crosses val="autoZero"/>
        <c:auto val="1"/>
        <c:lblAlgn val="ctr"/>
        <c:lblOffset val="100"/>
      </c:catAx>
      <c:valAx>
        <c:axId val="113759744"/>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crossAx val="113758208"/>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manualLayout>
          <c:layoutTarget val="inner"/>
          <c:xMode val="edge"/>
          <c:yMode val="edge"/>
          <c:x val="9.696886847477415E-2"/>
          <c:y val="0.14206878923196772"/>
          <c:w val="0.8860558228832508"/>
          <c:h val="0.78544902227780078"/>
        </c:manualLayout>
      </c:layout>
      <c:barChart>
        <c:barDir val="col"/>
        <c:grouping val="clustered"/>
        <c:ser>
          <c:idx val="0"/>
          <c:order val="0"/>
          <c:tx>
            <c:strRef>
              <c:f>'[15_09_2014 Planilha Mel com alterações.xlsx]Indicadores'!$C$32</c:f>
              <c:strCache>
                <c:ptCount val="1"/>
                <c:pt idx="0">
                  <c:v>Proporção de escolares com escovação dental supervisionada com creme dental</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txPr>
              <a:bodyPr/>
              <a:lstStyle/>
              <a:p>
                <a:pPr>
                  <a:defRPr sz="1800"/>
                </a:pPr>
                <a:endParaRPr lang="pt-BR"/>
              </a:p>
            </c:txPr>
            <c:showVal val="1"/>
          </c:dLbls>
          <c:cat>
            <c:strRef>
              <c:f>'[15_09_2014 Planilha Mel com alterações.xlsx]Indicadores'!$D$31:$G$31</c:f>
              <c:strCache>
                <c:ptCount val="4"/>
                <c:pt idx="0">
                  <c:v>Mês 1</c:v>
                </c:pt>
                <c:pt idx="1">
                  <c:v>Mês 2</c:v>
                </c:pt>
                <c:pt idx="2">
                  <c:v>Mês 3</c:v>
                </c:pt>
                <c:pt idx="3">
                  <c:v>Mês 4</c:v>
                </c:pt>
              </c:strCache>
            </c:strRef>
          </c:cat>
          <c:val>
            <c:numRef>
              <c:f>'[15_09_2014 Planilha Mel com alterações.xlsx]Indicadores'!$D$32:$G$32</c:f>
              <c:numCache>
                <c:formatCode>0.0%</c:formatCode>
                <c:ptCount val="4"/>
                <c:pt idx="0">
                  <c:v>0.60869565217392407</c:v>
                </c:pt>
                <c:pt idx="1">
                  <c:v>0.47826086956521996</c:v>
                </c:pt>
                <c:pt idx="2">
                  <c:v>0.76086956521739135</c:v>
                </c:pt>
                <c:pt idx="3">
                  <c:v>0.76086956521739135</c:v>
                </c:pt>
              </c:numCache>
            </c:numRef>
          </c:val>
        </c:ser>
        <c:dLbls/>
        <c:axId val="120608640"/>
        <c:axId val="120610176"/>
      </c:barChart>
      <c:catAx>
        <c:axId val="120608640"/>
        <c:scaling>
          <c:orientation val="minMax"/>
        </c:scaling>
        <c:axPos val="b"/>
        <c:numFmt formatCode="General" sourceLinked="1"/>
        <c:tickLblPos val="nextTo"/>
        <c:spPr>
          <a:ln w="3175">
            <a:solidFill>
              <a:srgbClr val="808080"/>
            </a:solidFill>
            <a:prstDash val="solid"/>
          </a:ln>
        </c:spPr>
        <c:crossAx val="120610176"/>
        <c:crosses val="autoZero"/>
        <c:auto val="1"/>
        <c:lblAlgn val="ctr"/>
        <c:lblOffset val="100"/>
      </c:catAx>
      <c:valAx>
        <c:axId val="120610176"/>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crossAx val="120608640"/>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barChart>
        <c:barDir val="col"/>
        <c:grouping val="clustered"/>
        <c:ser>
          <c:idx val="0"/>
          <c:order val="0"/>
          <c:tx>
            <c:strRef>
              <c:f>'[15_09_2014 Planilha Mel com alterações.xlsx]Indicadores'!$C$38</c:f>
              <c:strCache>
                <c:ptCount val="1"/>
                <c:pt idx="0">
                  <c:v>Proporção de escolares de alto risco com aplicação de gel fluoretado com escova dental</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txPr>
              <a:bodyPr/>
              <a:lstStyle/>
              <a:p>
                <a:pPr>
                  <a:defRPr sz="1600"/>
                </a:pPr>
                <a:endParaRPr lang="pt-BR"/>
              </a:p>
            </c:txPr>
            <c:showVal val="1"/>
          </c:dLbls>
          <c:cat>
            <c:strRef>
              <c:f>'[15_09_2014 Planilha Mel com alterações.xlsx]Indicadores'!$D$37:$G$37</c:f>
              <c:strCache>
                <c:ptCount val="4"/>
                <c:pt idx="0">
                  <c:v>Mês 1</c:v>
                </c:pt>
                <c:pt idx="1">
                  <c:v>Mês 2</c:v>
                </c:pt>
                <c:pt idx="2">
                  <c:v>Mês 3</c:v>
                </c:pt>
                <c:pt idx="3">
                  <c:v>Mês 4</c:v>
                </c:pt>
              </c:strCache>
            </c:strRef>
          </c:cat>
          <c:val>
            <c:numRef>
              <c:f>'[15_09_2014 Planilha Mel com alterações.xlsx]Indicadores'!$D$38:$G$38</c:f>
              <c:numCache>
                <c:formatCode>0.0%</c:formatCode>
                <c:ptCount val="4"/>
                <c:pt idx="0">
                  <c:v>0.125</c:v>
                </c:pt>
                <c:pt idx="1">
                  <c:v>1</c:v>
                </c:pt>
                <c:pt idx="2">
                  <c:v>0.81818181818182278</c:v>
                </c:pt>
                <c:pt idx="3">
                  <c:v>1</c:v>
                </c:pt>
              </c:numCache>
            </c:numRef>
          </c:val>
        </c:ser>
        <c:dLbls/>
        <c:axId val="120667136"/>
        <c:axId val="120697600"/>
      </c:barChart>
      <c:catAx>
        <c:axId val="120667136"/>
        <c:scaling>
          <c:orientation val="minMax"/>
        </c:scaling>
        <c:axPos val="b"/>
        <c:numFmt formatCode="General" sourceLinked="1"/>
        <c:tickLblPos val="nextTo"/>
        <c:spPr>
          <a:ln w="3175">
            <a:solidFill>
              <a:srgbClr val="808080"/>
            </a:solidFill>
            <a:prstDash val="solid"/>
          </a:ln>
        </c:spPr>
        <c:crossAx val="120697600"/>
        <c:crosses val="autoZero"/>
        <c:auto val="1"/>
        <c:lblAlgn val="ctr"/>
        <c:lblOffset val="100"/>
      </c:catAx>
      <c:valAx>
        <c:axId val="120697600"/>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crossAx val="120667136"/>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barChart>
        <c:barDir val="col"/>
        <c:grouping val="clustered"/>
        <c:ser>
          <c:idx val="0"/>
          <c:order val="0"/>
          <c:tx>
            <c:strRef>
              <c:f>'[15_09_2014 Planilha Mel com alterações.xlsx]Indicadores'!$C$45</c:f>
              <c:strCache>
                <c:ptCount val="1"/>
                <c:pt idx="0">
                  <c:v>Proporção de escolares com tratamento dentário concluído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dLbl>
              <c:idx val="0"/>
              <c:showVal val="1"/>
            </c:dLbl>
            <c:dLbl>
              <c:idx val="1"/>
              <c:showVal val="1"/>
            </c:dLbl>
            <c:dLbl>
              <c:idx val="2"/>
              <c:showVal val="1"/>
            </c:dLbl>
            <c:dLbl>
              <c:idx val="3"/>
              <c:showVal val="1"/>
            </c:dLbl>
            <c:delete val="1"/>
          </c:dLbls>
          <c:cat>
            <c:strRef>
              <c:f>'[15_09_2014 Planilha Mel com alterações.xlsx]Indicadores'!$D$43:$G$44</c:f>
              <c:strCache>
                <c:ptCount val="4"/>
                <c:pt idx="0">
                  <c:v>Mês 1</c:v>
                </c:pt>
                <c:pt idx="1">
                  <c:v>Mês 2</c:v>
                </c:pt>
                <c:pt idx="2">
                  <c:v>Mês 3</c:v>
                </c:pt>
                <c:pt idx="3">
                  <c:v>Mês 4</c:v>
                </c:pt>
              </c:strCache>
            </c:strRef>
          </c:cat>
          <c:val>
            <c:numRef>
              <c:f>'[15_09_2014 Planilha Mel com alterações.xlsx]Indicadores'!$D$45:$G$45</c:f>
              <c:numCache>
                <c:formatCode>0.0%</c:formatCode>
                <c:ptCount val="4"/>
                <c:pt idx="0">
                  <c:v>0.4</c:v>
                </c:pt>
                <c:pt idx="1">
                  <c:v>0.25</c:v>
                </c:pt>
                <c:pt idx="2">
                  <c:v>0.26315789473684231</c:v>
                </c:pt>
                <c:pt idx="3">
                  <c:v>0.5</c:v>
                </c:pt>
              </c:numCache>
            </c:numRef>
          </c:val>
        </c:ser>
        <c:dLbls/>
        <c:axId val="120799616"/>
        <c:axId val="120801152"/>
      </c:barChart>
      <c:catAx>
        <c:axId val="120799616"/>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20801152"/>
        <c:crosses val="autoZero"/>
        <c:auto val="1"/>
        <c:lblAlgn val="ctr"/>
        <c:lblOffset val="100"/>
      </c:catAx>
      <c:valAx>
        <c:axId val="120801152"/>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20799616"/>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barChart>
        <c:barDir val="col"/>
        <c:grouping val="clustered"/>
        <c:ser>
          <c:idx val="0"/>
          <c:order val="0"/>
          <c:tx>
            <c:strRef>
              <c:f>'[15_09_2014 Planilha Mel com alterações.xlsx]Indicadores'!$C$59</c:f>
              <c:strCache>
                <c:ptCount val="1"/>
                <c:pt idx="0">
                  <c:v>Proporção de escolares com orientações sobre higiene bucal</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txPr>
              <a:bodyPr/>
              <a:lstStyle/>
              <a:p>
                <a:pPr>
                  <a:defRPr sz="1600"/>
                </a:pPr>
                <a:endParaRPr lang="pt-BR"/>
              </a:p>
            </c:txPr>
            <c:showVal val="1"/>
          </c:dLbls>
          <c:cat>
            <c:strRef>
              <c:f>'[15_09_2014 Planilha Mel com alterações.xlsx]Indicadores'!$D$58:$G$58</c:f>
              <c:strCache>
                <c:ptCount val="4"/>
                <c:pt idx="0">
                  <c:v>Mês 1</c:v>
                </c:pt>
                <c:pt idx="1">
                  <c:v>Mês 2</c:v>
                </c:pt>
                <c:pt idx="2">
                  <c:v>Mês 3</c:v>
                </c:pt>
                <c:pt idx="3">
                  <c:v>Mês 4</c:v>
                </c:pt>
              </c:strCache>
            </c:strRef>
          </c:cat>
          <c:val>
            <c:numRef>
              <c:f>'[15_09_2014 Planilha Mel com alterações.xlsx]Indicadores'!$D$59:$G$59</c:f>
              <c:numCache>
                <c:formatCode>0.0%</c:formatCode>
                <c:ptCount val="4"/>
                <c:pt idx="0">
                  <c:v>0.60869565217392407</c:v>
                </c:pt>
                <c:pt idx="1">
                  <c:v>0.60869565217392407</c:v>
                </c:pt>
                <c:pt idx="2">
                  <c:v>0.89130434782608658</c:v>
                </c:pt>
                <c:pt idx="3">
                  <c:v>0.91304347826086962</c:v>
                </c:pt>
              </c:numCache>
            </c:numRef>
          </c:val>
        </c:ser>
        <c:dLbls/>
        <c:axId val="120849920"/>
        <c:axId val="120851456"/>
      </c:barChart>
      <c:catAx>
        <c:axId val="120849920"/>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20851456"/>
        <c:crosses val="autoZero"/>
        <c:auto val="1"/>
        <c:lblAlgn val="ctr"/>
        <c:lblOffset val="100"/>
      </c:catAx>
      <c:valAx>
        <c:axId val="120851456"/>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20849920"/>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pt-BR"/>
  <c:style val="18"/>
  <c:chart>
    <c:autoTitleDeleted val="1"/>
    <c:plotArea>
      <c:layout/>
      <c:barChart>
        <c:barDir val="col"/>
        <c:grouping val="clustered"/>
        <c:ser>
          <c:idx val="0"/>
          <c:order val="0"/>
          <c:tx>
            <c:strRef>
              <c:f>'[15_09_2014 Planilha Mel com alterações.xlsx]Indicadores'!$C$66</c:f>
              <c:strCache>
                <c:ptCount val="1"/>
                <c:pt idx="0">
                  <c:v>Proporção de escolares com orientações sobre cárie dentária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dLbls>
            <c:txPr>
              <a:bodyPr/>
              <a:lstStyle/>
              <a:p>
                <a:pPr>
                  <a:defRPr sz="1800"/>
                </a:pPr>
                <a:endParaRPr lang="pt-BR"/>
              </a:p>
            </c:txPr>
            <c:showVal val="1"/>
          </c:dLbls>
          <c:cat>
            <c:strRef>
              <c:f>'[15_09_2014 Planilha Mel com alterações.xlsx]Indicadores'!$D$65:$G$65</c:f>
              <c:strCache>
                <c:ptCount val="4"/>
                <c:pt idx="0">
                  <c:v>Mês 1</c:v>
                </c:pt>
                <c:pt idx="1">
                  <c:v>Mês 2</c:v>
                </c:pt>
                <c:pt idx="2">
                  <c:v>Mês 3</c:v>
                </c:pt>
                <c:pt idx="3">
                  <c:v>Mês 4</c:v>
                </c:pt>
              </c:strCache>
            </c:strRef>
          </c:cat>
          <c:val>
            <c:numRef>
              <c:f>'[15_09_2014 Planilha Mel com alterações.xlsx]Indicadores'!$D$66:$G$66</c:f>
              <c:numCache>
                <c:formatCode>0.0%</c:formatCode>
                <c:ptCount val="4"/>
                <c:pt idx="0">
                  <c:v>0.60869565217392407</c:v>
                </c:pt>
                <c:pt idx="1">
                  <c:v>0.60869565217392407</c:v>
                </c:pt>
                <c:pt idx="2">
                  <c:v>0.89130434782608658</c:v>
                </c:pt>
                <c:pt idx="3">
                  <c:v>0.91304347826086962</c:v>
                </c:pt>
              </c:numCache>
            </c:numRef>
          </c:val>
        </c:ser>
        <c:dLbls/>
        <c:axId val="120888320"/>
        <c:axId val="120894208"/>
      </c:barChart>
      <c:catAx>
        <c:axId val="120888320"/>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20894208"/>
        <c:crosses val="autoZero"/>
        <c:auto val="1"/>
        <c:lblAlgn val="ctr"/>
        <c:lblOffset val="100"/>
      </c:catAx>
      <c:valAx>
        <c:axId val="120894208"/>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20888320"/>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F8F5F1-73A4-407E-92CE-311DE932F487}" type="datetimeFigureOut">
              <a:rPr lang="pt-BR" smtClean="0"/>
              <a:pPr/>
              <a:t>01/11/2014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B6ED9C-B3F7-42A0-929F-0C60869B4CB7}" type="slidenum">
              <a:rPr lang="pt-BR" smtClean="0"/>
              <a:pPr/>
              <a:t>‹nº›</a:t>
            </a:fld>
            <a:endParaRPr lang="pt-BR"/>
          </a:p>
        </p:txBody>
      </p:sp>
    </p:spTree>
    <p:extLst>
      <p:ext uri="{BB962C8B-B14F-4D97-AF65-F5344CB8AC3E}">
        <p14:creationId xmlns:p14="http://schemas.microsoft.com/office/powerpoint/2010/main" xmlns="" val="3429390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Melissa,</a:t>
            </a:r>
            <a:r>
              <a:rPr lang="pt-BR" baseline="0" dirty="0" smtClean="0"/>
              <a:t> nesse slide precisamos justificar a realização da intervenção com dados mais gerais, por exemplo, mostrando dados sobre a situação da saúde bucal das crianças brasileiras, algum dado mais geral... </a:t>
            </a:r>
            <a:endParaRPr lang="pt-BR" dirty="0"/>
          </a:p>
        </p:txBody>
      </p:sp>
      <p:sp>
        <p:nvSpPr>
          <p:cNvPr id="4" name="Espaço Reservado para Número de Slide 3"/>
          <p:cNvSpPr>
            <a:spLocks noGrp="1"/>
          </p:cNvSpPr>
          <p:nvPr>
            <p:ph type="sldNum" sz="quarter" idx="10"/>
          </p:nvPr>
        </p:nvSpPr>
        <p:spPr/>
        <p:txBody>
          <a:bodyPr/>
          <a:lstStyle/>
          <a:p>
            <a:fld id="{D1B6ED9C-B3F7-42A0-929F-0C60869B4CB7}" type="slidenum">
              <a:rPr lang="pt-BR" smtClean="0"/>
              <a:pPr/>
              <a:t>2</a:t>
            </a:fld>
            <a:endParaRPr lang="pt-BR"/>
          </a:p>
        </p:txBody>
      </p:sp>
    </p:spTree>
    <p:extLst>
      <p:ext uri="{BB962C8B-B14F-4D97-AF65-F5344CB8AC3E}">
        <p14:creationId xmlns:p14="http://schemas.microsoft.com/office/powerpoint/2010/main" xmlns="" val="2607572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1B6ED9C-B3F7-42A0-929F-0C60869B4CB7}" type="slidenum">
              <a:rPr lang="pt-BR" smtClean="0"/>
              <a:pPr/>
              <a:t>42</a:t>
            </a:fld>
            <a:endParaRPr lang="pt-BR"/>
          </a:p>
        </p:txBody>
      </p:sp>
    </p:spTree>
    <p:extLst>
      <p:ext uri="{BB962C8B-B14F-4D97-AF65-F5344CB8AC3E}">
        <p14:creationId xmlns:p14="http://schemas.microsoft.com/office/powerpoint/2010/main" xmlns="" val="3946372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Neste</a:t>
            </a:r>
            <a:r>
              <a:rPr lang="pt-BR" baseline="0" dirty="0" smtClean="0"/>
              <a:t> slide é apenas as características de seu município: localização, estrutura do serviço de saúde (pode deixar a primeira frase que está no slide) e complementar com outras informações do município, não de sua </a:t>
            </a:r>
            <a:r>
              <a:rPr lang="pt-BR" baseline="0" dirty="0" err="1" smtClean="0"/>
              <a:t>ubs</a:t>
            </a:r>
            <a:r>
              <a:rPr lang="pt-BR" baseline="0" dirty="0" smtClean="0"/>
              <a:t> nem da escola. </a:t>
            </a:r>
            <a:endParaRPr lang="pt-BR" dirty="0"/>
          </a:p>
        </p:txBody>
      </p:sp>
      <p:sp>
        <p:nvSpPr>
          <p:cNvPr id="4" name="Espaço Reservado para Número de Slide 3"/>
          <p:cNvSpPr>
            <a:spLocks noGrp="1"/>
          </p:cNvSpPr>
          <p:nvPr>
            <p:ph type="sldNum" sz="quarter" idx="10"/>
          </p:nvPr>
        </p:nvSpPr>
        <p:spPr/>
        <p:txBody>
          <a:bodyPr/>
          <a:lstStyle/>
          <a:p>
            <a:fld id="{D1B6ED9C-B3F7-42A0-929F-0C60869B4CB7}" type="slidenum">
              <a:rPr lang="pt-BR" smtClean="0"/>
              <a:pPr/>
              <a:t>3</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Melissa,</a:t>
            </a:r>
            <a:r>
              <a:rPr lang="pt-BR" baseline="0" dirty="0" smtClean="0"/>
              <a:t> aqui sim você pode incluir informações sobre a sua </a:t>
            </a:r>
            <a:r>
              <a:rPr lang="pt-BR" baseline="0" dirty="0" err="1" smtClean="0"/>
              <a:t>ubs</a:t>
            </a:r>
            <a:r>
              <a:rPr lang="pt-BR" baseline="0" dirty="0" smtClean="0"/>
              <a:t>. Não tem imagens para incluir?</a:t>
            </a:r>
          </a:p>
          <a:p>
            <a:r>
              <a:rPr lang="pt-BR" baseline="0" dirty="0" smtClean="0"/>
              <a:t>Sugiro incluir a composição da equipe da UBS. </a:t>
            </a:r>
            <a:endParaRPr lang="pt-BR" dirty="0"/>
          </a:p>
        </p:txBody>
      </p:sp>
      <p:sp>
        <p:nvSpPr>
          <p:cNvPr id="4" name="Espaço Reservado para Número de Slide 3"/>
          <p:cNvSpPr>
            <a:spLocks noGrp="1"/>
          </p:cNvSpPr>
          <p:nvPr>
            <p:ph type="sldNum" sz="quarter" idx="10"/>
          </p:nvPr>
        </p:nvSpPr>
        <p:spPr/>
        <p:txBody>
          <a:bodyPr/>
          <a:lstStyle/>
          <a:p>
            <a:fld id="{D1B6ED9C-B3F7-42A0-929F-0C60869B4CB7}" type="slidenum">
              <a:rPr lang="pt-BR" smtClean="0"/>
              <a:pPr/>
              <a:t>4</a:t>
            </a:fld>
            <a:endParaRPr lang="pt-BR"/>
          </a:p>
        </p:txBody>
      </p:sp>
    </p:spTree>
    <p:extLst>
      <p:ext uri="{BB962C8B-B14F-4D97-AF65-F5344CB8AC3E}">
        <p14:creationId xmlns:p14="http://schemas.microsoft.com/office/powerpoint/2010/main" xmlns="" val="1428773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Deve ser igual ao objetivo geral que</a:t>
            </a:r>
            <a:r>
              <a:rPr lang="pt-BR" baseline="0" dirty="0" smtClean="0"/>
              <a:t> está na planilha e no TCC. </a:t>
            </a:r>
          </a:p>
          <a:p>
            <a:endParaRPr lang="pt-BR" baseline="0" dirty="0" smtClean="0"/>
          </a:p>
          <a:p>
            <a:r>
              <a:rPr lang="pt-BR" baseline="0" dirty="0" smtClean="0"/>
              <a:t>Está igual</a:t>
            </a:r>
            <a:endParaRPr lang="pt-BR" dirty="0"/>
          </a:p>
        </p:txBody>
      </p:sp>
      <p:sp>
        <p:nvSpPr>
          <p:cNvPr id="4" name="Espaço Reservado para Número de Slide 3"/>
          <p:cNvSpPr>
            <a:spLocks noGrp="1"/>
          </p:cNvSpPr>
          <p:nvPr>
            <p:ph type="sldNum" sz="quarter" idx="10"/>
          </p:nvPr>
        </p:nvSpPr>
        <p:spPr/>
        <p:txBody>
          <a:bodyPr/>
          <a:lstStyle/>
          <a:p>
            <a:fld id="{D1B6ED9C-B3F7-42A0-929F-0C60869B4CB7}" type="slidenum">
              <a:rPr lang="pt-BR" smtClean="0"/>
              <a:pPr/>
              <a:t>7</a:t>
            </a:fld>
            <a:endParaRPr lang="pt-BR"/>
          </a:p>
        </p:txBody>
      </p:sp>
    </p:spTree>
    <p:extLst>
      <p:ext uri="{BB962C8B-B14F-4D97-AF65-F5344CB8AC3E}">
        <p14:creationId xmlns:p14="http://schemas.microsoft.com/office/powerpoint/2010/main" xmlns="" val="1284943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Melissa, a logística deve destacar os pontos principais da</a:t>
            </a:r>
            <a:r>
              <a:rPr lang="pt-BR" baseline="0" dirty="0" smtClean="0"/>
              <a:t> logística que está em seu TCC, ok? Por favor, confira se está de acordo. Acho que estes slides de logística estão muito vazios. Sugiro juntar os tópicos em menos slides para não ficar tão vazio. </a:t>
            </a:r>
            <a:endParaRPr lang="pt-BR" dirty="0"/>
          </a:p>
        </p:txBody>
      </p:sp>
      <p:sp>
        <p:nvSpPr>
          <p:cNvPr id="4" name="Espaço Reservado para Número de Slide 3"/>
          <p:cNvSpPr>
            <a:spLocks noGrp="1"/>
          </p:cNvSpPr>
          <p:nvPr>
            <p:ph type="sldNum" sz="quarter" idx="10"/>
          </p:nvPr>
        </p:nvSpPr>
        <p:spPr/>
        <p:txBody>
          <a:bodyPr/>
          <a:lstStyle/>
          <a:p>
            <a:fld id="{D1B6ED9C-B3F7-42A0-929F-0C60869B4CB7}" type="slidenum">
              <a:rPr lang="pt-BR" smtClean="0"/>
              <a:pPr/>
              <a:t>14</a:t>
            </a:fld>
            <a:endParaRPr lang="pt-BR"/>
          </a:p>
        </p:txBody>
      </p:sp>
    </p:spTree>
    <p:extLst>
      <p:ext uri="{BB962C8B-B14F-4D97-AF65-F5344CB8AC3E}">
        <p14:creationId xmlns:p14="http://schemas.microsoft.com/office/powerpoint/2010/main" xmlns="" val="1408007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Sugiro colocar</a:t>
            </a:r>
            <a:r>
              <a:rPr lang="pt-BR" baseline="0" dirty="0" smtClean="0"/>
              <a:t> aqui a estimativa de cobertura que havia antes da intervenção. Para os demais resultados também. S</a:t>
            </a:r>
          </a:p>
          <a:p>
            <a:r>
              <a:rPr lang="pt-BR" baseline="0" dirty="0" smtClean="0"/>
              <a:t>e você estiver a estimativa de todos os indicadores antes da intervenção, seria interessante incluir. </a:t>
            </a:r>
          </a:p>
          <a:p>
            <a:endParaRPr lang="pt-BR" baseline="0" dirty="0" smtClean="0"/>
          </a:p>
          <a:p>
            <a:r>
              <a:rPr lang="pt-BR" dirty="0" smtClean="0"/>
              <a:t>Entrei na </a:t>
            </a:r>
            <a:r>
              <a:rPr lang="pt-BR" dirty="0" err="1" smtClean="0"/>
              <a:t>Ubs</a:t>
            </a:r>
            <a:r>
              <a:rPr lang="pt-BR" dirty="0" smtClean="0"/>
              <a:t> há pouco e não existia nenhum arquivo anterior que tivesse os dados</a:t>
            </a:r>
            <a:endParaRPr lang="pt-BR" dirty="0"/>
          </a:p>
        </p:txBody>
      </p:sp>
      <p:sp>
        <p:nvSpPr>
          <p:cNvPr id="4" name="Espaço Reservado para Número de Slide 3"/>
          <p:cNvSpPr>
            <a:spLocks noGrp="1"/>
          </p:cNvSpPr>
          <p:nvPr>
            <p:ph type="sldNum" sz="quarter" idx="10"/>
          </p:nvPr>
        </p:nvSpPr>
        <p:spPr/>
        <p:txBody>
          <a:bodyPr/>
          <a:lstStyle/>
          <a:p>
            <a:fld id="{D1B6ED9C-B3F7-42A0-929F-0C60869B4CB7}" type="slidenum">
              <a:rPr lang="pt-BR" smtClean="0"/>
              <a:pPr/>
              <a:t>16</a:t>
            </a:fld>
            <a:endParaRPr lang="pt-BR"/>
          </a:p>
        </p:txBody>
      </p:sp>
    </p:spTree>
    <p:extLst>
      <p:ext uri="{BB962C8B-B14F-4D97-AF65-F5344CB8AC3E}">
        <p14:creationId xmlns:p14="http://schemas.microsoft.com/office/powerpoint/2010/main" xmlns="" val="410180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Melissa, depois de cada gráfico dos resultados</a:t>
            </a:r>
            <a:r>
              <a:rPr lang="pt-BR" baseline="0" dirty="0" smtClean="0"/>
              <a:t>, você precisa colocar os principais pontos da descrição qualitativa(de porque a meta foi atingida ou não, ok?). Não precisa tudo que está no TCC, mas os pontos principais. Aqueles resultados que tiver todos os meses em 100% não precisa incluir o gráfico, apenas colocar escrito que foi 100% em todos os meses. </a:t>
            </a:r>
            <a:endParaRPr lang="pt-BR" dirty="0"/>
          </a:p>
        </p:txBody>
      </p:sp>
      <p:sp>
        <p:nvSpPr>
          <p:cNvPr id="4" name="Espaço Reservado para Número de Slide 3"/>
          <p:cNvSpPr>
            <a:spLocks noGrp="1"/>
          </p:cNvSpPr>
          <p:nvPr>
            <p:ph type="sldNum" sz="quarter" idx="10"/>
          </p:nvPr>
        </p:nvSpPr>
        <p:spPr/>
        <p:txBody>
          <a:bodyPr/>
          <a:lstStyle/>
          <a:p>
            <a:fld id="{D1B6ED9C-B3F7-42A0-929F-0C60869B4CB7}" type="slidenum">
              <a:rPr lang="pt-BR" smtClean="0"/>
              <a:pPr/>
              <a:t>17</a:t>
            </a:fld>
            <a:endParaRPr lang="pt-BR"/>
          </a:p>
        </p:txBody>
      </p:sp>
    </p:spTree>
    <p:extLst>
      <p:ext uri="{BB962C8B-B14F-4D97-AF65-F5344CB8AC3E}">
        <p14:creationId xmlns:p14="http://schemas.microsoft.com/office/powerpoint/2010/main" xmlns="" val="3130230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1B6ED9C-B3F7-42A0-929F-0C60869B4CB7}" type="slidenum">
              <a:rPr lang="pt-BR" smtClean="0"/>
              <a:pPr/>
              <a:t>21</a:t>
            </a:fld>
            <a:endParaRPr lang="pt-BR"/>
          </a:p>
        </p:txBody>
      </p:sp>
    </p:spTree>
    <p:extLst>
      <p:ext uri="{BB962C8B-B14F-4D97-AF65-F5344CB8AC3E}">
        <p14:creationId xmlns:p14="http://schemas.microsoft.com/office/powerpoint/2010/main" xmlns="" val="2030606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55000" lnSpcReduction="20000"/>
          </a:bodyPr>
          <a:lstStyle/>
          <a:p>
            <a:r>
              <a:rPr lang="pt-BR" dirty="0" smtClean="0"/>
              <a:t>Melissa, aqui</a:t>
            </a:r>
            <a:r>
              <a:rPr lang="pt-BR" baseline="0" dirty="0" smtClean="0"/>
              <a:t> sugiro destacar os aspectos que estão em seu TCC. Já está pronto cada um desses pontos. É só colocar aqui de forma resumida: Veja, precisamos colocar os seguintes pontos: </a:t>
            </a:r>
          </a:p>
          <a:p>
            <a:r>
              <a:rPr lang="pt-BR" dirty="0" smtClean="0"/>
              <a:t>Descrever</a:t>
            </a:r>
            <a:r>
              <a:rPr lang="pt-BR" baseline="0" dirty="0" smtClean="0"/>
              <a:t> </a:t>
            </a:r>
            <a:r>
              <a:rPr lang="pt-BR" dirty="0" smtClean="0"/>
              <a:t>a importância</a:t>
            </a:r>
            <a:r>
              <a:rPr lang="pt-BR" baseline="0" dirty="0" smtClean="0"/>
              <a:t> </a:t>
            </a:r>
            <a:r>
              <a:rPr lang="pt-BR" dirty="0" smtClean="0"/>
              <a:t>da</a:t>
            </a:r>
            <a:r>
              <a:rPr lang="pt-BR" baseline="0" dirty="0" smtClean="0"/>
              <a:t> </a:t>
            </a:r>
            <a:r>
              <a:rPr lang="pt-BR" dirty="0" smtClean="0"/>
              <a:t>intervenção</a:t>
            </a:r>
            <a:r>
              <a:rPr lang="pt-BR" baseline="0" dirty="0" smtClean="0"/>
              <a:t> </a:t>
            </a:r>
            <a:r>
              <a:rPr lang="pt-BR" dirty="0" smtClean="0"/>
              <a:t>para</a:t>
            </a:r>
            <a:r>
              <a:rPr lang="pt-BR" baseline="0" dirty="0" smtClean="0"/>
              <a:t> a equipe, para o serviço e para a comunidade. </a:t>
            </a:r>
            <a:endParaRPr lang="pt-BR" dirty="0" smtClean="0"/>
          </a:p>
          <a:p>
            <a:r>
              <a:rPr lang="pt-BR" dirty="0" smtClean="0"/>
              <a:t>E</a:t>
            </a:r>
            <a:r>
              <a:rPr lang="pt-BR" baseline="0" dirty="0" smtClean="0"/>
              <a:t> depois o nível de incorporação da intervenção na rotina do serviço e mudanças que pretende fazer para viabilizar a continuidade após o término do curso. </a:t>
            </a:r>
          </a:p>
          <a:p>
            <a:endParaRPr lang="pt-BR" dirty="0"/>
          </a:p>
        </p:txBody>
      </p:sp>
      <p:sp>
        <p:nvSpPr>
          <p:cNvPr id="4" name="Espaço Reservado para Número de Slide 3"/>
          <p:cNvSpPr>
            <a:spLocks noGrp="1"/>
          </p:cNvSpPr>
          <p:nvPr>
            <p:ph type="sldNum" sz="quarter" idx="10"/>
          </p:nvPr>
        </p:nvSpPr>
        <p:spPr/>
        <p:txBody>
          <a:bodyPr/>
          <a:lstStyle/>
          <a:p>
            <a:fld id="{D1B6ED9C-B3F7-42A0-929F-0C60869B4CB7}" type="slidenum">
              <a:rPr lang="pt-BR" smtClean="0"/>
              <a:pPr/>
              <a:t>38</a:t>
            </a:fld>
            <a:endParaRPr lang="pt-BR"/>
          </a:p>
        </p:txBody>
      </p:sp>
    </p:spTree>
    <p:extLst>
      <p:ext uri="{BB962C8B-B14F-4D97-AF65-F5344CB8AC3E}">
        <p14:creationId xmlns:p14="http://schemas.microsoft.com/office/powerpoint/2010/main" xmlns="" val="681786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553355BB-D4CE-449A-AE5C-465E4D101F70}" type="datetimeFigureOut">
              <a:rPr lang="pt-BR" smtClean="0"/>
              <a:pPr/>
              <a:t>01/11/2014</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173F53AC-EC1F-45A4-B467-AC1411F2D11A}"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553355BB-D4CE-449A-AE5C-465E4D101F70}" type="datetimeFigureOut">
              <a:rPr lang="pt-BR" smtClean="0"/>
              <a:pPr/>
              <a:t>01/11/2014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73F53AC-EC1F-45A4-B467-AC1411F2D11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553355BB-D4CE-449A-AE5C-465E4D101F70}" type="datetimeFigureOut">
              <a:rPr lang="pt-BR" smtClean="0"/>
              <a:pPr/>
              <a:t>01/11/2014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73F53AC-EC1F-45A4-B467-AC1411F2D11A}"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553355BB-D4CE-449A-AE5C-465E4D101F70}" type="datetimeFigureOut">
              <a:rPr lang="pt-BR" smtClean="0"/>
              <a:pPr/>
              <a:t>01/11/2014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73F53AC-EC1F-45A4-B467-AC1411F2D11A}"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553355BB-D4CE-449A-AE5C-465E4D101F70}" type="datetimeFigureOut">
              <a:rPr lang="pt-BR" smtClean="0"/>
              <a:pPr/>
              <a:t>01/11/2014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73F53AC-EC1F-45A4-B467-AC1411F2D11A}"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553355BB-D4CE-449A-AE5C-465E4D101F70}" type="datetimeFigureOut">
              <a:rPr lang="pt-BR" smtClean="0"/>
              <a:pPr/>
              <a:t>01/11/2014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73F53AC-EC1F-45A4-B467-AC1411F2D11A}"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553355BB-D4CE-449A-AE5C-465E4D101F70}" type="datetimeFigureOut">
              <a:rPr lang="pt-BR" smtClean="0"/>
              <a:pPr/>
              <a:t>01/11/2014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73F53AC-EC1F-45A4-B467-AC1411F2D11A}"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553355BB-D4CE-449A-AE5C-465E4D101F70}" type="datetimeFigureOut">
              <a:rPr lang="pt-BR" smtClean="0"/>
              <a:pPr/>
              <a:t>01/11/2014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73F53AC-EC1F-45A4-B467-AC1411F2D11A}"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53355BB-D4CE-449A-AE5C-465E4D101F70}" type="datetimeFigureOut">
              <a:rPr lang="pt-BR" smtClean="0"/>
              <a:pPr/>
              <a:t>01/11/2014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73F53AC-EC1F-45A4-B467-AC1411F2D11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553355BB-D4CE-449A-AE5C-465E4D101F70}" type="datetimeFigureOut">
              <a:rPr lang="pt-BR" smtClean="0"/>
              <a:pPr/>
              <a:t>01/11/2014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73F53AC-EC1F-45A4-B467-AC1411F2D11A}"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553355BB-D4CE-449A-AE5C-465E4D101F70}" type="datetimeFigureOut">
              <a:rPr lang="pt-BR" smtClean="0"/>
              <a:pPr/>
              <a:t>01/11/2014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173F53AC-EC1F-45A4-B467-AC1411F2D11A}"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3355BB-D4CE-449A-AE5C-465E4D101F70}" type="datetimeFigureOut">
              <a:rPr lang="pt-BR" smtClean="0"/>
              <a:pPr/>
              <a:t>01/11/2014</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3F53AC-EC1F-45A4-B467-AC1411F2D11A}"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sz="2000" dirty="0" smtClean="0"/>
              <a:t>                                     </a:t>
            </a:r>
            <a:endParaRPr lang="pt-BR" sz="2000" dirty="0">
              <a:latin typeface="Arial" pitchFamily="34" charset="0"/>
              <a:cs typeface="Arial" pitchFamily="34" charset="0"/>
            </a:endParaRPr>
          </a:p>
        </p:txBody>
      </p:sp>
      <p:sp>
        <p:nvSpPr>
          <p:cNvPr id="3" name="Subtítulo 2"/>
          <p:cNvSpPr>
            <a:spLocks noGrp="1"/>
          </p:cNvSpPr>
          <p:nvPr>
            <p:ph type="subTitle" idx="1"/>
          </p:nvPr>
        </p:nvSpPr>
        <p:spPr>
          <a:xfrm>
            <a:off x="533400" y="3228536"/>
            <a:ext cx="7854696" cy="1352592"/>
          </a:xfrm>
        </p:spPr>
        <p:txBody>
          <a:bodyPr>
            <a:normAutofit/>
          </a:bodyPr>
          <a:lstStyle/>
          <a:p>
            <a:pPr algn="ctr"/>
            <a:r>
              <a:rPr lang="pt-BR" b="1" dirty="0" smtClean="0"/>
              <a:t>Qualificação da Atenção à Saúde bucal dos escolares 6 a 12 anos, área de abrangência da UBS da Biquinha em São Lourenço-MG </a:t>
            </a:r>
          </a:p>
        </p:txBody>
      </p:sp>
      <p:pic>
        <p:nvPicPr>
          <p:cNvPr id="4" name="Imagem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79359" y="1879694"/>
            <a:ext cx="1068705" cy="1068705"/>
          </a:xfrm>
          <a:prstGeom prst="rect">
            <a:avLst/>
          </a:prstGeom>
          <a:noFill/>
          <a:ln>
            <a:noFill/>
          </a:ln>
        </p:spPr>
      </p:pic>
      <p:sp>
        <p:nvSpPr>
          <p:cNvPr id="5" name="Retângulo 4"/>
          <p:cNvSpPr/>
          <p:nvPr/>
        </p:nvSpPr>
        <p:spPr>
          <a:xfrm>
            <a:off x="899592" y="332656"/>
            <a:ext cx="7416824" cy="1200329"/>
          </a:xfrm>
          <a:prstGeom prst="rect">
            <a:avLst/>
          </a:prstGeom>
        </p:spPr>
        <p:txBody>
          <a:bodyPr wrap="square">
            <a:spAutoFit/>
          </a:bodyPr>
          <a:lstStyle/>
          <a:p>
            <a:pPr algn="ctr"/>
            <a:r>
              <a:rPr lang="pt-BR" dirty="0">
                <a:latin typeface="+mn-lt"/>
                <a:cs typeface="Arial" pitchFamily="34" charset="0"/>
              </a:rPr>
              <a:t>Universidade Aberta do Sistema Único de Saúde - UNASUS</a:t>
            </a:r>
            <a:br>
              <a:rPr lang="pt-BR" dirty="0">
                <a:latin typeface="+mn-lt"/>
                <a:cs typeface="Arial" pitchFamily="34" charset="0"/>
              </a:rPr>
            </a:br>
            <a:r>
              <a:rPr lang="pt-BR" dirty="0">
                <a:latin typeface="+mn-lt"/>
                <a:cs typeface="Arial" pitchFamily="34" charset="0"/>
              </a:rPr>
              <a:t>Universidade Federal de Pelotas - UFPEL</a:t>
            </a:r>
            <a:br>
              <a:rPr lang="pt-BR" dirty="0">
                <a:latin typeface="+mn-lt"/>
                <a:cs typeface="Arial" pitchFamily="34" charset="0"/>
              </a:rPr>
            </a:br>
            <a:r>
              <a:rPr lang="pt-BR" dirty="0">
                <a:latin typeface="+mn-lt"/>
                <a:cs typeface="Arial" pitchFamily="34" charset="0"/>
              </a:rPr>
              <a:t>Especialização em Saúde da </a:t>
            </a:r>
            <a:r>
              <a:rPr lang="pt-BR" dirty="0" smtClean="0">
                <a:latin typeface="+mn-lt"/>
                <a:cs typeface="Arial" pitchFamily="34" charset="0"/>
              </a:rPr>
              <a:t>Família - EAD</a:t>
            </a:r>
            <a:r>
              <a:rPr lang="pt-BR" dirty="0">
                <a:latin typeface="+mn-lt"/>
                <a:cs typeface="Arial" pitchFamily="34" charset="0"/>
              </a:rPr>
              <a:t/>
            </a:r>
            <a:br>
              <a:rPr lang="pt-BR" dirty="0">
                <a:latin typeface="+mn-lt"/>
                <a:cs typeface="Arial" pitchFamily="34" charset="0"/>
              </a:rPr>
            </a:br>
            <a:r>
              <a:rPr lang="pt-BR" dirty="0" smtClean="0">
                <a:latin typeface="+mn-lt"/>
                <a:cs typeface="Arial" pitchFamily="34" charset="0"/>
              </a:rPr>
              <a:t>Turma </a:t>
            </a:r>
            <a:r>
              <a:rPr lang="pt-BR" dirty="0">
                <a:latin typeface="+mn-lt"/>
                <a:cs typeface="Arial" pitchFamily="34" charset="0"/>
              </a:rPr>
              <a:t>4</a:t>
            </a:r>
            <a:endParaRPr lang="pt-BR" dirty="0">
              <a:latin typeface="+mn-lt"/>
            </a:endParaRPr>
          </a:p>
        </p:txBody>
      </p:sp>
      <p:sp>
        <p:nvSpPr>
          <p:cNvPr id="6" name="CaixaDeTexto 5"/>
          <p:cNvSpPr txBox="1"/>
          <p:nvPr/>
        </p:nvSpPr>
        <p:spPr>
          <a:xfrm>
            <a:off x="4355976" y="4941168"/>
            <a:ext cx="4320480" cy="923330"/>
          </a:xfrm>
          <a:prstGeom prst="rect">
            <a:avLst/>
          </a:prstGeom>
          <a:noFill/>
        </p:spPr>
        <p:txBody>
          <a:bodyPr wrap="square" rtlCol="0">
            <a:spAutoFit/>
          </a:bodyPr>
          <a:lstStyle/>
          <a:p>
            <a:pPr algn="ctr"/>
            <a:r>
              <a:rPr lang="pt-BR" dirty="0" smtClean="0"/>
              <a:t>Dra</a:t>
            </a:r>
            <a:r>
              <a:rPr lang="pt-BR" dirty="0"/>
              <a:t>. Melissa S. Prata </a:t>
            </a:r>
            <a:r>
              <a:rPr lang="pt-BR" dirty="0" smtClean="0"/>
              <a:t>Barbosa</a:t>
            </a:r>
          </a:p>
          <a:p>
            <a:pPr algn="ctr"/>
            <a:r>
              <a:rPr lang="pt-BR" dirty="0" smtClean="0"/>
              <a:t>Orientadora: Camila </a:t>
            </a:r>
            <a:r>
              <a:rPr lang="pt-BR" dirty="0" err="1" smtClean="0"/>
              <a:t>Dallazen</a:t>
            </a:r>
            <a:r>
              <a:rPr lang="pt-BR" dirty="0" smtClean="0"/>
              <a:t> </a:t>
            </a:r>
            <a:endParaRPr lang="pt-BR" dirty="0"/>
          </a:p>
          <a:p>
            <a:pPr algn="ctr"/>
            <a:endParaRPr lang="pt-BR" dirty="0"/>
          </a:p>
        </p:txBody>
      </p:sp>
      <p:sp>
        <p:nvSpPr>
          <p:cNvPr id="7" name="CaixaDeTexto 6"/>
          <p:cNvSpPr txBox="1"/>
          <p:nvPr/>
        </p:nvSpPr>
        <p:spPr>
          <a:xfrm>
            <a:off x="3666192" y="6228020"/>
            <a:ext cx="2417976" cy="369332"/>
          </a:xfrm>
          <a:prstGeom prst="rect">
            <a:avLst/>
          </a:prstGeom>
          <a:noFill/>
        </p:spPr>
        <p:txBody>
          <a:bodyPr wrap="square" rtlCol="0">
            <a:spAutoFit/>
          </a:bodyPr>
          <a:lstStyle/>
          <a:p>
            <a:pPr algn="ctr"/>
            <a:r>
              <a:rPr lang="pt-BR" dirty="0" smtClean="0"/>
              <a:t>Pelotas, 2014</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95536" y="1484784"/>
            <a:ext cx="7488832" cy="523220"/>
          </a:xfrm>
          <a:prstGeom prst="rect">
            <a:avLst/>
          </a:prstGeom>
          <a:noFill/>
        </p:spPr>
        <p:txBody>
          <a:bodyPr wrap="square" rtlCol="0">
            <a:spAutoFit/>
          </a:bodyPr>
          <a:lstStyle/>
          <a:p>
            <a:r>
              <a:rPr lang="pt-BR" sz="2800" b="1" dirty="0" smtClean="0"/>
              <a:t>Ações: </a:t>
            </a:r>
            <a:r>
              <a:rPr lang="pt-BR" sz="2800" b="1" dirty="0"/>
              <a:t>Organização e Gestão do </a:t>
            </a:r>
            <a:r>
              <a:rPr lang="pt-BR" sz="2800" b="1" dirty="0" smtClean="0"/>
              <a:t>Serviço</a:t>
            </a:r>
            <a:endParaRPr lang="pt-BR" sz="2800" dirty="0"/>
          </a:p>
        </p:txBody>
      </p:sp>
      <p:sp>
        <p:nvSpPr>
          <p:cNvPr id="9" name="CaixaDeTexto 8"/>
          <p:cNvSpPr txBox="1"/>
          <p:nvPr/>
        </p:nvSpPr>
        <p:spPr>
          <a:xfrm>
            <a:off x="467544" y="2063164"/>
            <a:ext cx="8280920" cy="4678204"/>
          </a:xfrm>
          <a:prstGeom prst="rect">
            <a:avLst/>
          </a:prstGeom>
          <a:noFill/>
        </p:spPr>
        <p:txBody>
          <a:bodyPr wrap="square" rtlCol="0">
            <a:spAutoFit/>
          </a:bodyPr>
          <a:lstStyle/>
          <a:p>
            <a:pPr algn="just"/>
            <a:r>
              <a:rPr lang="pt-BR" sz="2000" u="sng" dirty="0" smtClean="0"/>
              <a:t>Organizar:</a:t>
            </a:r>
          </a:p>
          <a:p>
            <a:pPr marL="285750" indent="-285750" algn="just">
              <a:buClr>
                <a:schemeClr val="accent1"/>
              </a:buClr>
              <a:buFont typeface="Arial" panose="020B0604020202020204" pitchFamily="34" charset="0"/>
              <a:buChar char="•"/>
            </a:pPr>
            <a:r>
              <a:rPr lang="pt-BR" sz="2000" dirty="0"/>
              <a:t>A</a:t>
            </a:r>
            <a:r>
              <a:rPr lang="pt-BR" sz="2000" dirty="0" smtClean="0"/>
              <a:t>genda </a:t>
            </a:r>
            <a:r>
              <a:rPr lang="pt-BR" sz="2000" dirty="0"/>
              <a:t>de saúde bucal para atendimento dos escolares.</a:t>
            </a:r>
          </a:p>
          <a:p>
            <a:pPr marL="285750" indent="-285750" algn="just">
              <a:buClr>
                <a:schemeClr val="accent1"/>
              </a:buClr>
              <a:buFont typeface="Arial" panose="020B0604020202020204" pitchFamily="34" charset="0"/>
              <a:buChar char="•"/>
            </a:pPr>
            <a:r>
              <a:rPr lang="pt-BR" sz="2000" dirty="0"/>
              <a:t>A</a:t>
            </a:r>
            <a:r>
              <a:rPr lang="pt-BR" sz="2000" dirty="0" smtClean="0"/>
              <a:t>genda </a:t>
            </a:r>
            <a:r>
              <a:rPr lang="pt-BR" sz="2000" dirty="0"/>
              <a:t>de saúde bucal para atividades nas escolas e atendimento prioritário a escolares.</a:t>
            </a:r>
          </a:p>
          <a:p>
            <a:pPr marL="285750" indent="-285750" algn="just">
              <a:buClr>
                <a:schemeClr val="accent1"/>
              </a:buClr>
              <a:buFont typeface="Arial" panose="020B0604020202020204" pitchFamily="34" charset="0"/>
              <a:buChar char="•"/>
            </a:pPr>
            <a:r>
              <a:rPr lang="pt-BR" sz="2000" dirty="0"/>
              <a:t>A</a:t>
            </a:r>
            <a:r>
              <a:rPr lang="pt-BR" sz="2000" dirty="0" smtClean="0"/>
              <a:t>genda </a:t>
            </a:r>
            <a:r>
              <a:rPr lang="pt-BR" sz="2000" dirty="0"/>
              <a:t>de modo a priorizar o atendimento aos escolares de alto risco.</a:t>
            </a:r>
          </a:p>
          <a:p>
            <a:pPr marL="285750" indent="-285750" algn="just">
              <a:buClr>
                <a:schemeClr val="accent1"/>
              </a:buClr>
              <a:buFont typeface="Arial" panose="020B0604020202020204" pitchFamily="34" charset="0"/>
              <a:buChar char="•"/>
            </a:pPr>
            <a:r>
              <a:rPr lang="pt-BR" sz="2000" dirty="0" smtClean="0"/>
              <a:t>Agenda </a:t>
            </a:r>
            <a:r>
              <a:rPr lang="pt-BR" sz="2000" dirty="0"/>
              <a:t>para acomodar os faltosos após a busca.</a:t>
            </a:r>
          </a:p>
          <a:p>
            <a:pPr marL="285750" indent="-285750" algn="just">
              <a:buClr>
                <a:schemeClr val="accent1"/>
              </a:buClr>
              <a:buFont typeface="Arial" panose="020B0604020202020204" pitchFamily="34" charset="0"/>
              <a:buChar char="•"/>
            </a:pPr>
            <a:r>
              <a:rPr lang="pt-BR" sz="2000" dirty="0"/>
              <a:t>A</a:t>
            </a:r>
            <a:r>
              <a:rPr lang="pt-BR" sz="2000" dirty="0" smtClean="0"/>
              <a:t>genda </a:t>
            </a:r>
            <a:r>
              <a:rPr lang="pt-BR" sz="2000" dirty="0"/>
              <a:t>para garantir as consultas necessárias para conclusão do tratamento.                                                            </a:t>
            </a:r>
          </a:p>
          <a:p>
            <a:pPr marL="285750" indent="-285750" algn="just">
              <a:buClr>
                <a:schemeClr val="accent1"/>
              </a:buClr>
              <a:buFont typeface="Arial" panose="020B0604020202020204" pitchFamily="34" charset="0"/>
              <a:buChar char="•"/>
            </a:pPr>
            <a:r>
              <a:rPr lang="pt-BR" sz="2000" dirty="0"/>
              <a:t>A</a:t>
            </a:r>
            <a:r>
              <a:rPr lang="pt-BR" sz="2000" dirty="0" smtClean="0"/>
              <a:t>genda </a:t>
            </a:r>
            <a:r>
              <a:rPr lang="pt-BR" sz="2000" dirty="0"/>
              <a:t>de atendimento de forma a possibilitar atividades educativas em grupo na escola.                                                 </a:t>
            </a:r>
          </a:p>
          <a:p>
            <a:pPr marL="285750" indent="-285750" algn="just">
              <a:buClr>
                <a:schemeClr val="accent1"/>
              </a:buClr>
              <a:buFont typeface="Arial" panose="020B0604020202020204" pitchFamily="34" charset="0"/>
              <a:buChar char="•"/>
            </a:pPr>
            <a:r>
              <a:rPr lang="pt-BR" sz="2000" dirty="0" smtClean="0"/>
              <a:t>Acolhimento </a:t>
            </a:r>
            <a:r>
              <a:rPr lang="pt-BR" sz="2000" dirty="0"/>
              <a:t>deste escolar na unidade de saúde.                                                         </a:t>
            </a:r>
          </a:p>
          <a:p>
            <a:pPr marL="285750" indent="-285750" algn="just">
              <a:buClr>
                <a:schemeClr val="accent1"/>
              </a:buClr>
              <a:buFont typeface="Arial" panose="020B0604020202020204" pitchFamily="34" charset="0"/>
              <a:buChar char="•"/>
            </a:pPr>
            <a:r>
              <a:rPr lang="pt-BR" sz="2000" dirty="0"/>
              <a:t>V</a:t>
            </a:r>
            <a:r>
              <a:rPr lang="pt-BR" sz="2000" dirty="0" smtClean="0"/>
              <a:t>isitas </a:t>
            </a:r>
            <a:r>
              <a:rPr lang="pt-BR" sz="2000" dirty="0"/>
              <a:t>domiciliares para busca de faltosos. </a:t>
            </a:r>
          </a:p>
          <a:p>
            <a:pPr marL="285750" indent="-285750" algn="just">
              <a:buClr>
                <a:schemeClr val="accent1"/>
              </a:buClr>
              <a:buFont typeface="Arial" panose="020B0604020202020204" pitchFamily="34" charset="0"/>
              <a:buChar char="•"/>
            </a:pPr>
            <a:r>
              <a:rPr lang="pt-BR" sz="2000" dirty="0"/>
              <a:t>L</a:t>
            </a:r>
            <a:r>
              <a:rPr lang="pt-BR" sz="2000" dirty="0" smtClean="0"/>
              <a:t>istas </a:t>
            </a:r>
            <a:r>
              <a:rPr lang="pt-BR" sz="2000" dirty="0"/>
              <a:t>de presença para monitoramento dos escolares que participarem destas atividades.      </a:t>
            </a:r>
            <a:endParaRPr lang="pt-BR" sz="2000" dirty="0" smtClean="0"/>
          </a:p>
          <a:p>
            <a:pPr marL="285750" indent="-285750" algn="just">
              <a:buClr>
                <a:schemeClr val="accent1"/>
              </a:buClr>
              <a:buFont typeface="Arial" panose="020B0604020202020204" pitchFamily="34" charset="0"/>
              <a:buChar char="•"/>
            </a:pPr>
            <a:r>
              <a:rPr lang="pt-BR" sz="2000" dirty="0"/>
              <a:t>T</a:t>
            </a:r>
            <a:r>
              <a:rPr lang="pt-BR" sz="2000" dirty="0" smtClean="0"/>
              <a:t>odo </a:t>
            </a:r>
            <a:r>
              <a:rPr lang="pt-BR" sz="2000" dirty="0"/>
              <a:t>material necessário para essas atividades.      </a:t>
            </a:r>
          </a:p>
        </p:txBody>
      </p:sp>
      <p:sp>
        <p:nvSpPr>
          <p:cNvPr id="13" name="Título 1"/>
          <p:cNvSpPr>
            <a:spLocks noGrp="1"/>
          </p:cNvSpPr>
          <p:nvPr>
            <p:ph type="title"/>
          </p:nvPr>
        </p:nvSpPr>
        <p:spPr>
          <a:xfrm>
            <a:off x="395536" y="485800"/>
            <a:ext cx="8229600" cy="854968"/>
          </a:xfrm>
        </p:spPr>
        <p:txBody>
          <a:bodyPr>
            <a:normAutofit/>
          </a:bodyPr>
          <a:lstStyle/>
          <a:p>
            <a:r>
              <a:rPr lang="pt-BR" sz="4000" b="1" dirty="0" smtClean="0">
                <a:latin typeface="+mn-lt"/>
              </a:rPr>
              <a:t>Metodologia </a:t>
            </a:r>
            <a:endParaRPr lang="pt-BR" sz="4000" b="1" dirty="0">
              <a:latin typeface="+mn-lt"/>
            </a:endParaRPr>
          </a:p>
        </p:txBody>
      </p:sp>
    </p:spTree>
    <p:extLst>
      <p:ext uri="{BB962C8B-B14F-4D97-AF65-F5344CB8AC3E}">
        <p14:creationId xmlns:p14="http://schemas.microsoft.com/office/powerpoint/2010/main" xmlns="" val="3054250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1988840"/>
            <a:ext cx="8424936" cy="4752528"/>
          </a:xfrm>
        </p:spPr>
        <p:txBody>
          <a:bodyPr>
            <a:normAutofit fontScale="85000" lnSpcReduction="20000"/>
          </a:bodyPr>
          <a:lstStyle/>
          <a:p>
            <a:pPr marL="0" indent="0" algn="just">
              <a:buNone/>
            </a:pPr>
            <a:r>
              <a:rPr lang="pt-BR" u="sng" dirty="0" smtClean="0"/>
              <a:t>Sensibilizar:</a:t>
            </a:r>
          </a:p>
          <a:p>
            <a:pPr algn="just"/>
            <a:r>
              <a:rPr lang="pt-BR" dirty="0"/>
              <a:t>P</a:t>
            </a:r>
            <a:r>
              <a:rPr lang="pt-BR" dirty="0" smtClean="0"/>
              <a:t>rofessores </a:t>
            </a:r>
            <a:r>
              <a:rPr lang="pt-BR" dirty="0"/>
              <a:t>sobre a dinâmica das atividades</a:t>
            </a:r>
          </a:p>
          <a:p>
            <a:pPr algn="just"/>
            <a:r>
              <a:rPr lang="pt-BR" dirty="0"/>
              <a:t>P</a:t>
            </a:r>
            <a:r>
              <a:rPr lang="pt-BR" dirty="0" smtClean="0"/>
              <a:t>rofessores </a:t>
            </a:r>
            <a:r>
              <a:rPr lang="pt-BR" dirty="0"/>
              <a:t>e funcionários sobre a dinâmica das atividades e importância da instituição de rotinas de escovação dental nas escolas da área de abrangência da unidade de </a:t>
            </a:r>
            <a:r>
              <a:rPr lang="pt-BR" dirty="0" smtClean="0"/>
              <a:t>saúde</a:t>
            </a:r>
          </a:p>
          <a:p>
            <a:pPr marL="0" indent="0" algn="just">
              <a:buNone/>
            </a:pPr>
            <a:r>
              <a:rPr lang="pt-BR" u="sng" dirty="0"/>
              <a:t>Esclarecer:</a:t>
            </a:r>
          </a:p>
          <a:p>
            <a:pPr algn="just"/>
            <a:r>
              <a:rPr lang="pt-BR" dirty="0"/>
              <a:t>Pais e/ou responsáveis sobre a necessidade da realização dos tratamentos odontológicos dos escolares</a:t>
            </a:r>
          </a:p>
          <a:p>
            <a:pPr algn="just"/>
            <a:r>
              <a:rPr lang="pt-BR" dirty="0"/>
              <a:t>Pais e/ou responsáveis sobre a necessidade de priorização dos tratamentos odontológicos dos escolares de alto risco</a:t>
            </a:r>
          </a:p>
          <a:p>
            <a:pPr algn="just"/>
            <a:r>
              <a:rPr lang="pt-BR" dirty="0"/>
              <a:t>Pais e/ou responsáveis sobre a importância de concluir o tratamento dentário</a:t>
            </a:r>
          </a:p>
          <a:p>
            <a:pPr algn="just"/>
            <a:r>
              <a:rPr lang="pt-BR" dirty="0"/>
              <a:t>Escolares e seus responsáveis sobre o direito de manutenção dos registros de saúde no serviço inclusive sobre a possibilidade de solicitação de segunda via se </a:t>
            </a:r>
            <a:r>
              <a:rPr lang="pt-BR" dirty="0" smtClean="0"/>
              <a:t>necessário</a:t>
            </a:r>
            <a:endParaRPr lang="pt-BR" dirty="0"/>
          </a:p>
        </p:txBody>
      </p:sp>
      <p:sp>
        <p:nvSpPr>
          <p:cNvPr id="5" name="CaixaDeTexto 4"/>
          <p:cNvSpPr txBox="1"/>
          <p:nvPr/>
        </p:nvSpPr>
        <p:spPr>
          <a:xfrm>
            <a:off x="395536" y="1340768"/>
            <a:ext cx="7488832" cy="523220"/>
          </a:xfrm>
          <a:prstGeom prst="rect">
            <a:avLst/>
          </a:prstGeom>
          <a:noFill/>
        </p:spPr>
        <p:txBody>
          <a:bodyPr wrap="square" rtlCol="0">
            <a:spAutoFit/>
          </a:bodyPr>
          <a:lstStyle/>
          <a:p>
            <a:r>
              <a:rPr lang="pt-BR" sz="2800" b="1" dirty="0" smtClean="0"/>
              <a:t>Ações: Engajamento Público</a:t>
            </a:r>
            <a:endParaRPr lang="pt-BR" sz="2800" dirty="0"/>
          </a:p>
        </p:txBody>
      </p:sp>
      <p:sp>
        <p:nvSpPr>
          <p:cNvPr id="7" name="Título 1"/>
          <p:cNvSpPr>
            <a:spLocks noGrp="1"/>
          </p:cNvSpPr>
          <p:nvPr>
            <p:ph type="title"/>
          </p:nvPr>
        </p:nvSpPr>
        <p:spPr>
          <a:xfrm>
            <a:off x="395536" y="485800"/>
            <a:ext cx="8229600" cy="854968"/>
          </a:xfrm>
        </p:spPr>
        <p:txBody>
          <a:bodyPr>
            <a:normAutofit/>
          </a:bodyPr>
          <a:lstStyle/>
          <a:p>
            <a:r>
              <a:rPr lang="pt-BR" sz="4000" b="1" dirty="0" smtClean="0">
                <a:latin typeface="+mn-lt"/>
              </a:rPr>
              <a:t>Metodologia </a:t>
            </a:r>
            <a:endParaRPr lang="pt-BR" sz="4000" b="1" dirty="0">
              <a:latin typeface="+mn-lt"/>
            </a:endParaRPr>
          </a:p>
        </p:txBody>
      </p:sp>
    </p:spTree>
    <p:extLst>
      <p:ext uri="{BB962C8B-B14F-4D97-AF65-F5344CB8AC3E}">
        <p14:creationId xmlns:p14="http://schemas.microsoft.com/office/powerpoint/2010/main" xmlns="" val="2480774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916832"/>
            <a:ext cx="8496944" cy="4733880"/>
          </a:xfrm>
        </p:spPr>
        <p:txBody>
          <a:bodyPr>
            <a:normAutofit fontScale="85000" lnSpcReduction="20000"/>
          </a:bodyPr>
          <a:lstStyle/>
          <a:p>
            <a:r>
              <a:rPr lang="pt-BR" dirty="0"/>
              <a:t>Divulgar as potencialidades das ações </a:t>
            </a:r>
            <a:r>
              <a:rPr lang="pt-BR" dirty="0" err="1"/>
              <a:t>trans</a:t>
            </a:r>
            <a:r>
              <a:rPr lang="pt-BR" dirty="0"/>
              <a:t> e interdisciplinares no cuidado á saúde do escolar</a:t>
            </a:r>
          </a:p>
          <a:p>
            <a:r>
              <a:rPr lang="pt-BR" dirty="0"/>
              <a:t>Incentivar a importância do </a:t>
            </a:r>
            <a:r>
              <a:rPr lang="pt-BR" dirty="0" err="1"/>
              <a:t>auto-cuidado</a:t>
            </a:r>
            <a:r>
              <a:rPr lang="pt-BR" dirty="0"/>
              <a:t> do escolar</a:t>
            </a:r>
          </a:p>
          <a:p>
            <a:r>
              <a:rPr lang="pt-BR" dirty="0"/>
              <a:t>Fazer busca a pacientes faltosos com visitas domiciliares (cirurgião-dentista e auxiliar de saúde bucal</a:t>
            </a:r>
            <a:r>
              <a:rPr lang="pt-BR" dirty="0" smtClean="0"/>
              <a:t>)</a:t>
            </a:r>
            <a:endParaRPr lang="pt-BR" u="sng" dirty="0" smtClean="0"/>
          </a:p>
          <a:p>
            <a:pPr marL="0" indent="0" algn="just">
              <a:buNone/>
            </a:pPr>
            <a:r>
              <a:rPr lang="pt-BR" u="sng" dirty="0" smtClean="0"/>
              <a:t>Esclarecer:</a:t>
            </a:r>
            <a:endParaRPr lang="pt-BR" u="sng" dirty="0"/>
          </a:p>
          <a:p>
            <a:pPr algn="just"/>
            <a:r>
              <a:rPr lang="pt-BR" dirty="0" smtClean="0"/>
              <a:t>Pais </a:t>
            </a:r>
            <a:r>
              <a:rPr lang="pt-BR" dirty="0"/>
              <a:t>e/ou responsáveis sobre a necessidade da realização dos tratamentos odontológicos dos escolares</a:t>
            </a:r>
          </a:p>
          <a:p>
            <a:pPr algn="just"/>
            <a:r>
              <a:rPr lang="pt-BR" dirty="0"/>
              <a:t>P</a:t>
            </a:r>
            <a:r>
              <a:rPr lang="pt-BR" dirty="0" smtClean="0"/>
              <a:t>ais </a:t>
            </a:r>
            <a:r>
              <a:rPr lang="pt-BR" dirty="0"/>
              <a:t>e/ou responsáveis sobre a necessidade de priorização dos tratamentos odontológicos dos escolares de alto risco</a:t>
            </a:r>
          </a:p>
          <a:p>
            <a:pPr algn="just"/>
            <a:r>
              <a:rPr lang="pt-BR" dirty="0"/>
              <a:t>P</a:t>
            </a:r>
            <a:r>
              <a:rPr lang="pt-BR" dirty="0" smtClean="0"/>
              <a:t>ais </a:t>
            </a:r>
            <a:r>
              <a:rPr lang="pt-BR" dirty="0"/>
              <a:t>e/ou responsáveis sobre a importância de concluir o tratamento dentário</a:t>
            </a:r>
          </a:p>
          <a:p>
            <a:pPr algn="just"/>
            <a:r>
              <a:rPr lang="pt-BR" dirty="0" smtClean="0"/>
              <a:t>Escolares </a:t>
            </a:r>
            <a:r>
              <a:rPr lang="pt-BR" dirty="0"/>
              <a:t>e seus responsáveis sobre o direito de manutenção dos registros de saúde no serviço inclusive sobre a possibilidade de solicitação de segunda via se necessário</a:t>
            </a:r>
          </a:p>
          <a:p>
            <a:pPr algn="just"/>
            <a:endParaRPr lang="pt-BR" dirty="0"/>
          </a:p>
        </p:txBody>
      </p:sp>
      <p:sp>
        <p:nvSpPr>
          <p:cNvPr id="5" name="CaixaDeTexto 4"/>
          <p:cNvSpPr txBox="1"/>
          <p:nvPr/>
        </p:nvSpPr>
        <p:spPr>
          <a:xfrm>
            <a:off x="395536" y="1340768"/>
            <a:ext cx="7488832" cy="523220"/>
          </a:xfrm>
          <a:prstGeom prst="rect">
            <a:avLst/>
          </a:prstGeom>
          <a:noFill/>
        </p:spPr>
        <p:txBody>
          <a:bodyPr wrap="square" rtlCol="0">
            <a:spAutoFit/>
          </a:bodyPr>
          <a:lstStyle/>
          <a:p>
            <a:r>
              <a:rPr lang="pt-BR" sz="2800" b="1" dirty="0" smtClean="0"/>
              <a:t>Ações: Engajamento Público</a:t>
            </a:r>
            <a:endParaRPr lang="pt-BR" sz="2800" dirty="0"/>
          </a:p>
        </p:txBody>
      </p:sp>
      <p:sp>
        <p:nvSpPr>
          <p:cNvPr id="7" name="Título 1"/>
          <p:cNvSpPr>
            <a:spLocks noGrp="1"/>
          </p:cNvSpPr>
          <p:nvPr>
            <p:ph type="title"/>
          </p:nvPr>
        </p:nvSpPr>
        <p:spPr>
          <a:xfrm>
            <a:off x="395536" y="404664"/>
            <a:ext cx="8229600" cy="854968"/>
          </a:xfrm>
        </p:spPr>
        <p:txBody>
          <a:bodyPr>
            <a:normAutofit/>
          </a:bodyPr>
          <a:lstStyle/>
          <a:p>
            <a:r>
              <a:rPr lang="pt-BR" sz="4000" b="1" dirty="0" smtClean="0">
                <a:latin typeface="+mn-lt"/>
              </a:rPr>
              <a:t>Metodologia </a:t>
            </a:r>
            <a:endParaRPr lang="pt-BR" sz="4000" b="1" dirty="0">
              <a:latin typeface="+mn-lt"/>
            </a:endParaRPr>
          </a:p>
        </p:txBody>
      </p:sp>
    </p:spTree>
    <p:extLst>
      <p:ext uri="{BB962C8B-B14F-4D97-AF65-F5344CB8AC3E}">
        <p14:creationId xmlns:p14="http://schemas.microsoft.com/office/powerpoint/2010/main" xmlns="" val="1364030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916832"/>
            <a:ext cx="8568952" cy="4464496"/>
          </a:xfrm>
        </p:spPr>
        <p:txBody>
          <a:bodyPr>
            <a:noAutofit/>
          </a:bodyPr>
          <a:lstStyle/>
          <a:p>
            <a:pPr marL="0" indent="0" algn="just">
              <a:buNone/>
            </a:pPr>
            <a:r>
              <a:rPr lang="pt-BR" sz="1700" u="sng" dirty="0" smtClean="0"/>
              <a:t>Capacitar a equipe: </a:t>
            </a:r>
            <a:endParaRPr lang="pt-BR" sz="1700" u="sng" dirty="0"/>
          </a:p>
          <a:p>
            <a:pPr algn="just"/>
            <a:r>
              <a:rPr lang="pt-BR" sz="1700" dirty="0"/>
              <a:t>P</a:t>
            </a:r>
            <a:r>
              <a:rPr lang="pt-BR" sz="1700" dirty="0" smtClean="0"/>
              <a:t>ara </a:t>
            </a:r>
            <a:r>
              <a:rPr lang="pt-BR" sz="1700" dirty="0"/>
              <a:t>realizar ação coletiva de exame bucal com finalidade epidemiológica</a:t>
            </a:r>
          </a:p>
          <a:p>
            <a:pPr algn="just"/>
            <a:r>
              <a:rPr lang="pt-BR" sz="1700" dirty="0"/>
              <a:t>P</a:t>
            </a:r>
            <a:r>
              <a:rPr lang="pt-BR" sz="1700" dirty="0" smtClean="0"/>
              <a:t>ara </a:t>
            </a:r>
            <a:r>
              <a:rPr lang="pt-BR" sz="1700" dirty="0"/>
              <a:t>realizar classificação de riscos, programação de atividades segundo as necessidades e hierarquização dos encaminhamentos dos escolares para atendimento clínico na unidade de saúde.</a:t>
            </a:r>
            <a:r>
              <a:rPr lang="pt-BR" sz="1700" u="sng" dirty="0"/>
              <a:t> </a:t>
            </a:r>
            <a:endParaRPr lang="pt-BR" sz="1700" dirty="0"/>
          </a:p>
          <a:p>
            <a:pPr algn="just"/>
            <a:r>
              <a:rPr lang="pt-BR" sz="1700" dirty="0"/>
              <a:t>P</a:t>
            </a:r>
            <a:r>
              <a:rPr lang="pt-BR" sz="1700" dirty="0" smtClean="0"/>
              <a:t>ara </a:t>
            </a:r>
            <a:r>
              <a:rPr lang="pt-BR" sz="1700" dirty="0"/>
              <a:t>realizar acolhimento dos escolares e seus responsáveis</a:t>
            </a:r>
          </a:p>
          <a:p>
            <a:pPr algn="just"/>
            <a:r>
              <a:rPr lang="pt-BR" sz="1700" dirty="0"/>
              <a:t>P</a:t>
            </a:r>
            <a:r>
              <a:rPr lang="pt-BR" sz="1700" dirty="0" smtClean="0"/>
              <a:t>ara </a:t>
            </a:r>
            <a:r>
              <a:rPr lang="pt-BR" sz="1700" dirty="0"/>
              <a:t>fazer cadastramento e agendamento dos escolares de alto risco para o programa</a:t>
            </a:r>
          </a:p>
          <a:p>
            <a:pPr algn="just"/>
            <a:r>
              <a:rPr lang="pt-BR" sz="1700" dirty="0"/>
              <a:t>P</a:t>
            </a:r>
            <a:r>
              <a:rPr lang="pt-BR" sz="1700" dirty="0" smtClean="0"/>
              <a:t>ara </a:t>
            </a:r>
            <a:r>
              <a:rPr lang="pt-BR" sz="1700" dirty="0"/>
              <a:t>esclarecer a comunidade sobre a importância do atendimento em saúde bucal</a:t>
            </a:r>
          </a:p>
          <a:p>
            <a:pPr algn="just"/>
            <a:r>
              <a:rPr lang="pt-BR" sz="1700" dirty="0"/>
              <a:t>P</a:t>
            </a:r>
            <a:r>
              <a:rPr lang="pt-BR" sz="1700" dirty="0" smtClean="0"/>
              <a:t>ara </a:t>
            </a:r>
            <a:r>
              <a:rPr lang="pt-BR" sz="1700" dirty="0"/>
              <a:t>o preparo do ambiente e desenvolvimento de ação coletiva de escovação dental supervisionada</a:t>
            </a:r>
          </a:p>
          <a:p>
            <a:pPr algn="just"/>
            <a:r>
              <a:rPr lang="pt-BR" sz="1700" dirty="0"/>
              <a:t>D</a:t>
            </a:r>
            <a:r>
              <a:rPr lang="pt-BR" sz="1700" dirty="0" smtClean="0"/>
              <a:t>e </a:t>
            </a:r>
            <a:r>
              <a:rPr lang="pt-BR" sz="1700" dirty="0"/>
              <a:t>acordo com os Cadernos de Atenção Básica do Ministério</a:t>
            </a:r>
          </a:p>
          <a:p>
            <a:pPr algn="just"/>
            <a:r>
              <a:rPr lang="pt-BR" sz="1700" dirty="0"/>
              <a:t>P</a:t>
            </a:r>
            <a:r>
              <a:rPr lang="pt-BR" sz="1700" dirty="0" smtClean="0"/>
              <a:t>ara </a:t>
            </a:r>
            <a:r>
              <a:rPr lang="pt-BR" sz="1700" dirty="0"/>
              <a:t>realizar diagnóstico das principais doenças bucais de crianças de 06 a 12 anos</a:t>
            </a:r>
          </a:p>
          <a:p>
            <a:pPr algn="just"/>
            <a:r>
              <a:rPr lang="pt-BR" sz="1700" dirty="0"/>
              <a:t>P</a:t>
            </a:r>
            <a:r>
              <a:rPr lang="pt-BR" sz="1700" dirty="0" smtClean="0"/>
              <a:t>ara </a:t>
            </a:r>
            <a:r>
              <a:rPr lang="pt-BR" sz="1700" dirty="0"/>
              <a:t>adequado preenchimento de prontuários, planilhas e fichas de acompanhamento.</a:t>
            </a:r>
          </a:p>
          <a:p>
            <a:pPr algn="just"/>
            <a:r>
              <a:rPr lang="pt-BR" sz="1700" dirty="0"/>
              <a:t>P</a:t>
            </a:r>
            <a:r>
              <a:rPr lang="pt-BR" sz="1700" dirty="0" smtClean="0"/>
              <a:t>ara </a:t>
            </a:r>
            <a:r>
              <a:rPr lang="pt-BR" sz="1700" dirty="0"/>
              <a:t>atividades de gestão em </a:t>
            </a:r>
            <a:r>
              <a:rPr lang="pt-BR" sz="1700" dirty="0" smtClean="0"/>
              <a:t>saúde, fortalecimento </a:t>
            </a:r>
            <a:r>
              <a:rPr lang="pt-BR" sz="1700" dirty="0"/>
              <a:t>do controle </a:t>
            </a:r>
            <a:r>
              <a:rPr lang="pt-BR" sz="1700" dirty="0" smtClean="0"/>
              <a:t>social e trabalho multidisciplinar</a:t>
            </a:r>
            <a:endParaRPr lang="pt-BR" sz="1700" dirty="0"/>
          </a:p>
        </p:txBody>
      </p:sp>
      <p:sp>
        <p:nvSpPr>
          <p:cNvPr id="5" name="CaixaDeTexto 4"/>
          <p:cNvSpPr txBox="1"/>
          <p:nvPr/>
        </p:nvSpPr>
        <p:spPr>
          <a:xfrm>
            <a:off x="323528" y="1340768"/>
            <a:ext cx="7488832" cy="523220"/>
          </a:xfrm>
          <a:prstGeom prst="rect">
            <a:avLst/>
          </a:prstGeom>
          <a:noFill/>
        </p:spPr>
        <p:txBody>
          <a:bodyPr wrap="square" rtlCol="0">
            <a:spAutoFit/>
          </a:bodyPr>
          <a:lstStyle/>
          <a:p>
            <a:r>
              <a:rPr lang="pt-BR" sz="2800" b="1" dirty="0" smtClean="0"/>
              <a:t>Ações: </a:t>
            </a:r>
            <a:r>
              <a:rPr lang="pt-BR" sz="2800" b="1" dirty="0"/>
              <a:t>Qualificação da Prática Clínica</a:t>
            </a:r>
            <a:endParaRPr lang="pt-BR" sz="2800" dirty="0"/>
          </a:p>
        </p:txBody>
      </p:sp>
      <p:sp>
        <p:nvSpPr>
          <p:cNvPr id="7" name="Título 1"/>
          <p:cNvSpPr>
            <a:spLocks noGrp="1"/>
          </p:cNvSpPr>
          <p:nvPr>
            <p:ph type="title"/>
          </p:nvPr>
        </p:nvSpPr>
        <p:spPr>
          <a:xfrm>
            <a:off x="395536" y="485800"/>
            <a:ext cx="8229600" cy="854968"/>
          </a:xfrm>
        </p:spPr>
        <p:txBody>
          <a:bodyPr>
            <a:normAutofit/>
          </a:bodyPr>
          <a:lstStyle/>
          <a:p>
            <a:r>
              <a:rPr lang="pt-BR" sz="4000" b="1" dirty="0" smtClean="0">
                <a:latin typeface="+mn-lt"/>
              </a:rPr>
              <a:t>Metodologia </a:t>
            </a:r>
            <a:endParaRPr lang="pt-BR" sz="4000" b="1" dirty="0">
              <a:latin typeface="+mn-lt"/>
            </a:endParaRPr>
          </a:p>
        </p:txBody>
      </p:sp>
    </p:spTree>
    <p:extLst>
      <p:ext uri="{BB962C8B-B14F-4D97-AF65-F5344CB8AC3E}">
        <p14:creationId xmlns:p14="http://schemas.microsoft.com/office/powerpoint/2010/main" xmlns="" val="2048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0648"/>
            <a:ext cx="8229600" cy="1143000"/>
          </a:xfrm>
        </p:spPr>
        <p:txBody>
          <a:bodyPr>
            <a:normAutofit/>
          </a:bodyPr>
          <a:lstStyle/>
          <a:p>
            <a:r>
              <a:rPr lang="pt-BR" sz="4400" b="1" dirty="0" smtClean="0">
                <a:latin typeface="+mn-lt"/>
              </a:rPr>
              <a:t>Logística</a:t>
            </a:r>
            <a:endParaRPr lang="pt-BR" sz="4400" b="1" dirty="0">
              <a:latin typeface="+mn-lt"/>
            </a:endParaRPr>
          </a:p>
        </p:txBody>
      </p:sp>
      <p:sp>
        <p:nvSpPr>
          <p:cNvPr id="3" name="Espaço Reservado para Conteúdo 2"/>
          <p:cNvSpPr>
            <a:spLocks noGrp="1"/>
          </p:cNvSpPr>
          <p:nvPr>
            <p:ph idx="1"/>
          </p:nvPr>
        </p:nvSpPr>
        <p:spPr/>
        <p:txBody>
          <a:bodyPr>
            <a:normAutofit lnSpcReduction="10000"/>
          </a:bodyPr>
          <a:lstStyle/>
          <a:p>
            <a:r>
              <a:rPr lang="pt-BR" dirty="0" smtClean="0"/>
              <a:t>Preenchimento de ficha espelho na escola e UBS</a:t>
            </a:r>
          </a:p>
          <a:p>
            <a:r>
              <a:rPr lang="pt-BR" dirty="0" smtClean="0"/>
              <a:t>Avaliação da adesão à intervenção e ao tratamento</a:t>
            </a:r>
          </a:p>
          <a:p>
            <a:r>
              <a:rPr lang="pt-BR" dirty="0" smtClean="0"/>
              <a:t>Atendimento clínico na UBS</a:t>
            </a:r>
          </a:p>
          <a:p>
            <a:r>
              <a:rPr lang="pt-BR" dirty="0" smtClean="0"/>
              <a:t>Encaminhamento quando necessário para outras unidades</a:t>
            </a:r>
          </a:p>
          <a:p>
            <a:r>
              <a:rPr lang="pt-BR" dirty="0" smtClean="0"/>
              <a:t>Seleção de material para desenvolvimento das ações Exame clínico visual  </a:t>
            </a:r>
          </a:p>
          <a:p>
            <a:r>
              <a:rPr lang="pt-BR" dirty="0" smtClean="0"/>
              <a:t>Aplicação de </a:t>
            </a:r>
            <a:r>
              <a:rPr lang="pt-BR" dirty="0" err="1" smtClean="0"/>
              <a:t>evidenciador</a:t>
            </a:r>
            <a:r>
              <a:rPr lang="pt-BR" dirty="0" smtClean="0"/>
              <a:t> de placa</a:t>
            </a:r>
          </a:p>
          <a:p>
            <a:r>
              <a:rPr lang="pt-BR" dirty="0" err="1" smtClean="0"/>
              <a:t>Rinsagem</a:t>
            </a:r>
            <a:r>
              <a:rPr lang="pt-BR" dirty="0" smtClean="0"/>
              <a:t> </a:t>
            </a:r>
            <a:r>
              <a:rPr lang="pt-BR" dirty="0" err="1" smtClean="0"/>
              <a:t>fluoretada</a:t>
            </a:r>
            <a:endParaRPr lang="pt-BR" dirty="0" smtClean="0"/>
          </a:p>
          <a:p>
            <a:r>
              <a:rPr lang="pt-BR" dirty="0" smtClean="0"/>
              <a:t>Orientação sobre escovação</a:t>
            </a:r>
          </a:p>
          <a:p>
            <a:endParaRPr lang="pt-BR" dirty="0" smtClean="0"/>
          </a:p>
          <a:p>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nSpc>
                <a:spcPct val="110000"/>
              </a:lnSpc>
            </a:pPr>
            <a:r>
              <a:rPr lang="pt-BR" dirty="0" smtClean="0"/>
              <a:t>Reunião de pais na escola</a:t>
            </a:r>
          </a:p>
          <a:p>
            <a:pPr>
              <a:lnSpc>
                <a:spcPct val="110000"/>
              </a:lnSpc>
            </a:pPr>
            <a:r>
              <a:rPr lang="pt-BR" dirty="0" smtClean="0"/>
              <a:t>Atividades de educação em saúde para escolares</a:t>
            </a:r>
          </a:p>
          <a:p>
            <a:pPr>
              <a:lnSpc>
                <a:spcPct val="110000"/>
              </a:lnSpc>
            </a:pPr>
            <a:r>
              <a:rPr lang="pt-BR" dirty="0" smtClean="0"/>
              <a:t>Contato com as lideranças comunitárias </a:t>
            </a:r>
          </a:p>
          <a:p>
            <a:pPr>
              <a:lnSpc>
                <a:spcPct val="110000"/>
              </a:lnSpc>
            </a:pPr>
            <a:r>
              <a:rPr lang="pt-BR" dirty="0" smtClean="0"/>
              <a:t>Reunião com equipe para discutir o andamento do projeto e reprogramar as ações Atualização dos dados cadastrais dos escolares atendidos</a:t>
            </a:r>
          </a:p>
          <a:p>
            <a:pPr>
              <a:lnSpc>
                <a:spcPct val="110000"/>
              </a:lnSpc>
            </a:pPr>
            <a:r>
              <a:rPr lang="pt-BR" dirty="0" smtClean="0"/>
              <a:t>Monitoramento da intervenção</a:t>
            </a:r>
          </a:p>
          <a:p>
            <a:pPr>
              <a:lnSpc>
                <a:spcPct val="110000"/>
              </a:lnSpc>
            </a:pPr>
            <a:endParaRPr lang="pt-BR" dirty="0" smtClean="0"/>
          </a:p>
          <a:p>
            <a:pPr>
              <a:lnSpc>
                <a:spcPct val="110000"/>
              </a:lnSpc>
            </a:pPr>
            <a:endParaRPr lang="pt-BR" dirty="0" smtClean="0"/>
          </a:p>
          <a:p>
            <a:pPr>
              <a:lnSpc>
                <a:spcPct val="110000"/>
              </a:lnSpc>
            </a:pPr>
            <a:endParaRPr lang="pt-BR" dirty="0"/>
          </a:p>
        </p:txBody>
      </p:sp>
      <p:sp>
        <p:nvSpPr>
          <p:cNvPr id="6" name="Título 1"/>
          <p:cNvSpPr>
            <a:spLocks noGrp="1"/>
          </p:cNvSpPr>
          <p:nvPr>
            <p:ph type="title"/>
          </p:nvPr>
        </p:nvSpPr>
        <p:spPr>
          <a:xfrm>
            <a:off x="457200" y="260648"/>
            <a:ext cx="8229600" cy="1143000"/>
          </a:xfrm>
        </p:spPr>
        <p:txBody>
          <a:bodyPr>
            <a:normAutofit/>
          </a:bodyPr>
          <a:lstStyle/>
          <a:p>
            <a:r>
              <a:rPr lang="pt-BR" sz="4400" b="1" dirty="0" smtClean="0">
                <a:latin typeface="+mn-lt"/>
              </a:rPr>
              <a:t>Logística</a:t>
            </a:r>
            <a:endParaRPr lang="pt-BR" sz="4400" b="1"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852936"/>
            <a:ext cx="8229600" cy="1143000"/>
          </a:xfrm>
        </p:spPr>
        <p:txBody>
          <a:bodyPr>
            <a:normAutofit/>
          </a:bodyPr>
          <a:lstStyle/>
          <a:p>
            <a:pPr algn="ctr"/>
            <a:r>
              <a:rPr lang="pt-BR" sz="4000" b="1" dirty="0" smtClean="0">
                <a:latin typeface="+mn-lt"/>
              </a:rPr>
              <a:t>Objetivos, metas e resultados</a:t>
            </a:r>
            <a:endParaRPr lang="pt-BR" sz="4000" b="1" dirty="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normAutofit/>
          </a:bodyPr>
          <a:lstStyle/>
          <a:p>
            <a:r>
              <a:rPr lang="pt-BR" sz="3200" dirty="0" smtClean="0"/>
              <a:t>Proporção de escolares examinados na escola</a:t>
            </a:r>
            <a:endParaRPr lang="pt-BR" sz="32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xmlns="" val="2299419126"/>
              </p:ext>
            </p:extLst>
          </p:nvPr>
        </p:nvGraphicFramePr>
        <p:xfrm>
          <a:off x="683568" y="2924944"/>
          <a:ext cx="7920880"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5" name="Espaço Reservado para Conteúdo 2"/>
          <p:cNvSpPr txBox="1">
            <a:spLocks/>
          </p:cNvSpPr>
          <p:nvPr/>
        </p:nvSpPr>
        <p:spPr>
          <a:xfrm>
            <a:off x="467544" y="1340768"/>
            <a:ext cx="8352928" cy="25889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None/>
            </a:pPr>
            <a:r>
              <a:rPr lang="pt-BR" sz="2000" dirty="0" smtClean="0"/>
              <a:t> Objetivo 1:  Ampliar a cobertura da atenção à saúde bucal dos escolares</a:t>
            </a:r>
          </a:p>
          <a:p>
            <a:pPr marL="0" indent="0" algn="just">
              <a:buNone/>
            </a:pPr>
            <a:r>
              <a:rPr lang="pt-BR" sz="2000" dirty="0" smtClean="0"/>
              <a:t> Meta 1:  Ampliar  a cobertura de ação coletiva de exame bucal com finalidade epidemiológica para estabelecimento de prioridade de atendimento em 100% dos escolares de seis a 12 anos de idade</a:t>
            </a:r>
          </a:p>
          <a:p>
            <a:pPr algn="just"/>
            <a:endParaRPr lang="pt-B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just"/>
            <a:r>
              <a:rPr lang="pt-BR" dirty="0" smtClean="0"/>
              <a:t>A participação de todos escolares em ação coletiva de exame bucal visual na escola ao final dos quatro meses de intervenção foi possível devido a receptividade por parte da comunidade escolar que acolheu a intervenção e também pelo número pequeno de escolares na faixa etária de 06 a 12 anos. </a:t>
            </a:r>
          </a:p>
          <a:p>
            <a:pPr algn="just"/>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8229600" cy="1143000"/>
          </a:xfrm>
        </p:spPr>
        <p:txBody>
          <a:bodyPr>
            <a:normAutofit/>
          </a:bodyPr>
          <a:lstStyle/>
          <a:p>
            <a:r>
              <a:rPr lang="pt-BR" sz="3200" dirty="0" smtClean="0"/>
              <a:t>Proporção de escolares de saúde com primeira consulta odontológica</a:t>
            </a:r>
            <a:endParaRPr lang="pt-BR" sz="32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xmlns="" val="239141989"/>
              </p:ext>
            </p:extLst>
          </p:nvPr>
        </p:nvGraphicFramePr>
        <p:xfrm>
          <a:off x="714400" y="2996952"/>
          <a:ext cx="7643192" cy="3687688"/>
        </p:xfrm>
        <a:graphic>
          <a:graphicData uri="http://schemas.openxmlformats.org/drawingml/2006/chart">
            <c:chart xmlns:c="http://schemas.openxmlformats.org/drawingml/2006/chart" xmlns:r="http://schemas.openxmlformats.org/officeDocument/2006/relationships" r:id="rId2"/>
          </a:graphicData>
        </a:graphic>
      </p:graphicFrame>
      <p:sp>
        <p:nvSpPr>
          <p:cNvPr id="3" name="Retângulo 2"/>
          <p:cNvSpPr/>
          <p:nvPr/>
        </p:nvSpPr>
        <p:spPr>
          <a:xfrm>
            <a:off x="395536" y="1713582"/>
            <a:ext cx="8280920" cy="1015663"/>
          </a:xfrm>
          <a:prstGeom prst="rect">
            <a:avLst/>
          </a:prstGeom>
        </p:spPr>
        <p:txBody>
          <a:bodyPr wrap="square">
            <a:spAutoFit/>
          </a:bodyPr>
          <a:lstStyle/>
          <a:p>
            <a:pPr lvl="0"/>
            <a:r>
              <a:rPr lang="pt-BR" sz="2000" dirty="0"/>
              <a:t>Meta 2 : Ampliar a cobertura de primeira consulta, com plano de tratamento odontológico, para  100% dos escolares moradores da área de abrangência da unidade de saúde.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smtClean="0"/>
              <a:t>A área de Epidemiologia em Saúde Bucal no Brasil teve levantamentos nacionais em 1986, 1996 e 2003, feitos pelo Ministério da Saúde.</a:t>
            </a:r>
          </a:p>
          <a:p>
            <a:r>
              <a:rPr lang="pt-BR" dirty="0" smtClean="0"/>
              <a:t>Quase 27% das crianças de 18 a 36 meses apresentaram pelo menos um dente decíduo com cárie, e a proporção chegou a quase 60% na faixa de 5 anos. Na dentição permanente, quase 70% das crianças de 12 anos e cerca de 90% dos adolescentes (15 a 19 anos) apresentaram ao menos um dente com experiência de cárie</a:t>
            </a:r>
          </a:p>
          <a:p>
            <a:endParaRPr lang="pt-BR" dirty="0"/>
          </a:p>
        </p:txBody>
      </p:sp>
      <p:sp>
        <p:nvSpPr>
          <p:cNvPr id="6" name="Título 3"/>
          <p:cNvSpPr txBox="1">
            <a:spLocks/>
          </p:cNvSpPr>
          <p:nvPr/>
        </p:nvSpPr>
        <p:spPr>
          <a:xfrm>
            <a:off x="457200" y="548680"/>
            <a:ext cx="8229600" cy="794352"/>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pt-BR" sz="4600" b="1" dirty="0" smtClean="0">
                <a:latin typeface="+mn-lt"/>
              </a:rPr>
              <a:t>Introdução</a:t>
            </a:r>
            <a:endParaRPr lang="pt-BR" sz="4600" b="1" dirty="0">
              <a:latin typeface="+mn-lt"/>
            </a:endParaRPr>
          </a:p>
        </p:txBody>
      </p:sp>
    </p:spTree>
    <p:extLst>
      <p:ext uri="{BB962C8B-B14F-4D97-AF65-F5344CB8AC3E}">
        <p14:creationId xmlns:p14="http://schemas.microsoft.com/office/powerpoint/2010/main" xmlns="" val="2943450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pPr algn="just"/>
            <a:r>
              <a:rPr lang="pt-BR" dirty="0"/>
              <a:t>T</a:t>
            </a:r>
            <a:r>
              <a:rPr lang="pt-BR" dirty="0" smtClean="0"/>
              <a:t>entativas para atrair os pais e motivá-los a procurar  a UBS </a:t>
            </a:r>
          </a:p>
          <a:p>
            <a:pPr algn="just"/>
            <a:r>
              <a:rPr lang="pt-BR" dirty="0" smtClean="0"/>
              <a:t>Primeiros meses: poucas adesões por se tratar de uma creche, onde todos os pais trabalham</a:t>
            </a:r>
          </a:p>
          <a:p>
            <a:pPr algn="just"/>
            <a:r>
              <a:rPr lang="pt-BR" dirty="0"/>
              <a:t>P</a:t>
            </a:r>
            <a:r>
              <a:rPr lang="pt-BR" dirty="0" smtClean="0"/>
              <a:t>rimeiro exame na própria escola.</a:t>
            </a:r>
          </a:p>
          <a:p>
            <a:pPr algn="just"/>
            <a:r>
              <a:rPr lang="pt-BR" dirty="0" smtClean="0"/>
              <a:t>O número de consultas veio crescendo mas ainda  percebemos a necessidade de uma busca ativa. </a:t>
            </a:r>
          </a:p>
          <a:p>
            <a:pPr algn="just"/>
            <a:r>
              <a:rPr lang="pt-BR" dirty="0" smtClean="0"/>
              <a:t>Enviamos uma mala direta aos responsáveis solicitando que autorizassem que os escolares fossem levados a UBS em período escolar para o exame. </a:t>
            </a:r>
          </a:p>
          <a:p>
            <a:pPr algn="just"/>
            <a:r>
              <a:rPr lang="pt-BR" dirty="0"/>
              <a:t>N</a:t>
            </a:r>
            <a:r>
              <a:rPr lang="pt-BR" dirty="0" smtClean="0"/>
              <a:t>ovo exame mais detalhado com atualização de cadastro e 100% das primeiras consultas realizadas até o quarto mês.</a:t>
            </a:r>
          </a:p>
          <a:p>
            <a:pPr marL="0" indent="0" algn="just">
              <a:buNone/>
            </a:pP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0648"/>
            <a:ext cx="8229600" cy="1143000"/>
          </a:xfrm>
        </p:spPr>
        <p:txBody>
          <a:bodyPr>
            <a:normAutofit/>
          </a:bodyPr>
          <a:lstStyle/>
          <a:p>
            <a:r>
              <a:rPr lang="pt-BR" sz="3200" dirty="0" smtClean="0"/>
              <a:t>Proporção de escolares de alto risco com primeira consulta odontológica</a:t>
            </a:r>
            <a:endParaRPr lang="pt-BR" sz="32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xmlns="" val="4080186965"/>
              </p:ext>
            </p:extLst>
          </p:nvPr>
        </p:nvGraphicFramePr>
        <p:xfrm>
          <a:off x="611560" y="2564904"/>
          <a:ext cx="7941568" cy="4101405"/>
        </p:xfrm>
        <a:graphic>
          <a:graphicData uri="http://schemas.openxmlformats.org/drawingml/2006/chart">
            <c:chart xmlns:c="http://schemas.openxmlformats.org/drawingml/2006/chart" xmlns:r="http://schemas.openxmlformats.org/officeDocument/2006/relationships" r:id="rId3"/>
          </a:graphicData>
        </a:graphic>
      </p:graphicFrame>
      <p:sp>
        <p:nvSpPr>
          <p:cNvPr id="3" name="Retângulo 2"/>
          <p:cNvSpPr/>
          <p:nvPr/>
        </p:nvSpPr>
        <p:spPr>
          <a:xfrm>
            <a:off x="611560" y="1774557"/>
            <a:ext cx="7992888" cy="646331"/>
          </a:xfrm>
          <a:prstGeom prst="rect">
            <a:avLst/>
          </a:prstGeom>
        </p:spPr>
        <p:txBody>
          <a:bodyPr wrap="square">
            <a:spAutoFit/>
          </a:bodyPr>
          <a:lstStyle/>
          <a:p>
            <a:pPr lvl="0"/>
            <a:r>
              <a:rPr lang="pt-BR" dirty="0"/>
              <a:t>Meta 3: Realizar primeira consulta odontológica em 100% dos escolares da área classificados como alto risco para doenças bucais.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492896"/>
            <a:ext cx="8229600" cy="3831704"/>
          </a:xfrm>
        </p:spPr>
        <p:txBody>
          <a:bodyPr/>
          <a:lstStyle/>
          <a:p>
            <a:r>
              <a:rPr lang="pt-BR" dirty="0" smtClean="0"/>
              <a:t>A primeira consulta aos escolares de alto risco da área de abrangência foi possível  pois a escola juntamente com equipe de saúde bucal encaminhou os escolares em horário de aula com autorização dos responsáveis para que o exame fosse concluído  </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0648"/>
            <a:ext cx="8229600" cy="1143000"/>
          </a:xfrm>
        </p:spPr>
        <p:txBody>
          <a:bodyPr>
            <a:normAutofit/>
          </a:bodyPr>
          <a:lstStyle/>
          <a:p>
            <a:r>
              <a:rPr lang="pt-BR" sz="3200" dirty="0" smtClean="0"/>
              <a:t>Proporção  de buscas aos escolares da área de abrangência</a:t>
            </a:r>
            <a:endParaRPr lang="pt-BR" sz="3200" dirty="0"/>
          </a:p>
        </p:txBody>
      </p:sp>
      <p:graphicFrame>
        <p:nvGraphicFramePr>
          <p:cNvPr id="4" name="Chart 2"/>
          <p:cNvGraphicFramePr>
            <a:graphicFrameLocks noGrp="1"/>
          </p:cNvGraphicFramePr>
          <p:nvPr>
            <p:ph idx="1"/>
            <p:extLst>
              <p:ext uri="{D42A27DB-BD31-4B8C-83A1-F6EECF244321}">
                <p14:modId xmlns:p14="http://schemas.microsoft.com/office/powerpoint/2010/main" xmlns="" val="1570066331"/>
              </p:ext>
            </p:extLst>
          </p:nvPr>
        </p:nvGraphicFramePr>
        <p:xfrm>
          <a:off x="827584" y="2708920"/>
          <a:ext cx="7643192" cy="3975720"/>
        </p:xfrm>
        <a:graphic>
          <a:graphicData uri="http://schemas.openxmlformats.org/drawingml/2006/chart">
            <c:chart xmlns:c="http://schemas.openxmlformats.org/drawingml/2006/chart" xmlns:r="http://schemas.openxmlformats.org/officeDocument/2006/relationships" r:id="rId2"/>
          </a:graphicData>
        </a:graphic>
      </p:graphicFrame>
      <p:sp>
        <p:nvSpPr>
          <p:cNvPr id="3" name="Retângulo 2"/>
          <p:cNvSpPr/>
          <p:nvPr/>
        </p:nvSpPr>
        <p:spPr>
          <a:xfrm>
            <a:off x="539552" y="1569566"/>
            <a:ext cx="8208912" cy="1015663"/>
          </a:xfrm>
          <a:prstGeom prst="rect">
            <a:avLst/>
          </a:prstGeom>
        </p:spPr>
        <p:txBody>
          <a:bodyPr wrap="square">
            <a:spAutoFit/>
          </a:bodyPr>
          <a:lstStyle/>
          <a:p>
            <a:pPr lvl="0"/>
            <a:r>
              <a:rPr lang="pt-BR" sz="2000" dirty="0"/>
              <a:t>Objetivo 2: Melhorar a adesão ao atendimento em saúde bucal</a:t>
            </a:r>
          </a:p>
          <a:p>
            <a:r>
              <a:rPr lang="pt-BR" sz="2000" dirty="0"/>
              <a:t>Meta 1: Fazer busca ativa de 100% dos escolares da área, com primeira consulta programática, faltosos às consultas.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2461378"/>
            <a:ext cx="8229600" cy="3271878"/>
          </a:xfrm>
        </p:spPr>
        <p:txBody>
          <a:bodyPr/>
          <a:lstStyle/>
          <a:p>
            <a:pPr algn="just"/>
            <a:r>
              <a:rPr lang="pt-BR" dirty="0" smtClean="0"/>
              <a:t>As buscas ativas foram possíveis e muito importante para a conclusão do serviço, a equipe buscou os escolares na escola e ainda fez uma busca ativa na rua aos escolares faltosos que por motivos particulares não estavam indo as aulas.  </a:t>
            </a:r>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1824"/>
            <a:ext cx="8229600" cy="1143000"/>
          </a:xfrm>
        </p:spPr>
        <p:txBody>
          <a:bodyPr>
            <a:normAutofit fontScale="90000"/>
          </a:bodyPr>
          <a:lstStyle/>
          <a:p>
            <a:r>
              <a:rPr lang="pt-BR" sz="3600" dirty="0" smtClean="0"/>
              <a:t>. </a:t>
            </a:r>
            <a:br>
              <a:rPr lang="pt-BR" sz="3600" dirty="0" smtClean="0"/>
            </a:br>
            <a:r>
              <a:rPr lang="pt-BR" sz="3600" dirty="0" smtClean="0"/>
              <a:t/>
            </a:r>
            <a:br>
              <a:rPr lang="pt-BR" sz="3600" dirty="0" smtClean="0"/>
            </a:br>
            <a:r>
              <a:rPr lang="pt-BR" sz="3600" dirty="0" smtClean="0"/>
              <a:t>Proporção de escolares com escovação dental supervisionada com creme dental</a:t>
            </a:r>
            <a:br>
              <a:rPr lang="pt-BR" sz="3600" dirty="0" smtClean="0"/>
            </a:br>
            <a:endParaRPr lang="pt-BR" sz="36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xmlns="" val="776220344"/>
              </p:ext>
            </p:extLst>
          </p:nvPr>
        </p:nvGraphicFramePr>
        <p:xfrm>
          <a:off x="539552" y="2468563"/>
          <a:ext cx="8229600" cy="4389437"/>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467544" y="1477233"/>
            <a:ext cx="8352928" cy="1015663"/>
          </a:xfrm>
          <a:prstGeom prst="rect">
            <a:avLst/>
          </a:prstGeom>
        </p:spPr>
        <p:txBody>
          <a:bodyPr wrap="square">
            <a:spAutoFit/>
          </a:bodyPr>
          <a:lstStyle/>
          <a:p>
            <a:pPr lvl="0"/>
            <a:r>
              <a:rPr lang="pt-BR" sz="2000" dirty="0"/>
              <a:t>Objetivo 3: Melhorar a qualidade da atenção em saúde bucal dos escolares</a:t>
            </a:r>
          </a:p>
          <a:p>
            <a:r>
              <a:rPr lang="pt-BR" sz="2000" dirty="0"/>
              <a:t>Meta 1: Realizar a escovação supervisionada com creme dental em 100% dos escolares.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just"/>
            <a:r>
              <a:rPr lang="pt-BR" dirty="0" smtClean="0"/>
              <a:t>A escovação supervisionada com creme dental foi realizado durante os quatro meses. </a:t>
            </a:r>
            <a:endParaRPr lang="pt-BR" dirty="0"/>
          </a:p>
          <a:p>
            <a:pPr algn="just"/>
            <a:r>
              <a:rPr lang="pt-BR" dirty="0"/>
              <a:t>P</a:t>
            </a:r>
            <a:r>
              <a:rPr lang="pt-BR" dirty="0" smtClean="0"/>
              <a:t>revenção realizada foi o foco da intervenção já que a saúde bucal depende de uma boa higienização</a:t>
            </a:r>
          </a:p>
          <a:p>
            <a:pPr algn="just"/>
            <a:r>
              <a:rPr lang="pt-BR" dirty="0"/>
              <a:t>A</a:t>
            </a:r>
            <a:r>
              <a:rPr lang="pt-BR" dirty="0" smtClean="0"/>
              <a:t>lunos participaram e aprenderam a forma correta de higiene bucal e principalmente a escovação de língua que anteriormente não era feita.</a:t>
            </a:r>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0872" y="485800"/>
            <a:ext cx="8229600" cy="1143000"/>
          </a:xfrm>
        </p:spPr>
        <p:txBody>
          <a:bodyPr>
            <a:normAutofit fontScale="90000"/>
          </a:bodyPr>
          <a:lstStyle/>
          <a:p>
            <a:r>
              <a:rPr lang="pt-BR" sz="3600" dirty="0" smtClean="0"/>
              <a:t>Proporção de escolares de alto risco com aplicação de gel </a:t>
            </a:r>
            <a:r>
              <a:rPr lang="pt-BR" sz="3600" dirty="0" err="1" smtClean="0"/>
              <a:t>fluoretado</a:t>
            </a:r>
            <a:r>
              <a:rPr lang="pt-BR" sz="3600" dirty="0" smtClean="0"/>
              <a:t> com escova dental</a:t>
            </a:r>
            <a:endParaRPr lang="pt-BR" sz="36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xmlns="" val="1869660070"/>
              </p:ext>
            </p:extLst>
          </p:nvPr>
        </p:nvGraphicFramePr>
        <p:xfrm>
          <a:off x="827584" y="2780928"/>
          <a:ext cx="7560840" cy="3975720"/>
        </p:xfrm>
        <a:graphic>
          <a:graphicData uri="http://schemas.openxmlformats.org/drawingml/2006/chart">
            <c:chart xmlns:c="http://schemas.openxmlformats.org/drawingml/2006/chart" xmlns:r="http://schemas.openxmlformats.org/officeDocument/2006/relationships" r:id="rId2"/>
          </a:graphicData>
        </a:graphic>
      </p:graphicFrame>
      <p:sp>
        <p:nvSpPr>
          <p:cNvPr id="3" name="Retângulo 2"/>
          <p:cNvSpPr/>
          <p:nvPr/>
        </p:nvSpPr>
        <p:spPr>
          <a:xfrm>
            <a:off x="539552" y="1929026"/>
            <a:ext cx="7992888" cy="707886"/>
          </a:xfrm>
          <a:prstGeom prst="rect">
            <a:avLst/>
          </a:prstGeom>
        </p:spPr>
        <p:txBody>
          <a:bodyPr wrap="square">
            <a:spAutoFit/>
          </a:bodyPr>
          <a:lstStyle/>
          <a:p>
            <a:pPr lvl="0"/>
            <a:r>
              <a:rPr lang="pt-BR" sz="2000" dirty="0"/>
              <a:t>Meta 2: Realizar a aplicação de gel </a:t>
            </a:r>
            <a:r>
              <a:rPr lang="pt-BR" sz="2000" dirty="0" err="1"/>
              <a:t>fluoretado</a:t>
            </a:r>
            <a:r>
              <a:rPr lang="pt-BR" sz="2000" dirty="0"/>
              <a:t> com escova dental em 100% dos escolares de alto risco para doenças bucais.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smtClean="0"/>
              <a:t>A aplicação do flúor gel foi realizada com sucesso</a:t>
            </a:r>
          </a:p>
          <a:p>
            <a:r>
              <a:rPr lang="pt-BR" dirty="0" smtClean="0"/>
              <a:t>Anteriormente essa aplicação de flúor gel não era feita pois há alguns anos constatou-se um grande número de paciente com </a:t>
            </a:r>
            <a:r>
              <a:rPr lang="pt-BR" dirty="0" err="1" smtClean="0"/>
              <a:t>fluorose</a:t>
            </a:r>
            <a:r>
              <a:rPr lang="pt-BR" dirty="0" smtClean="0"/>
              <a:t>, acreditando-se que água de abastecimento tinha excesso de flúor. </a:t>
            </a:r>
          </a:p>
          <a:p>
            <a:r>
              <a:rPr lang="pt-BR" dirty="0" smtClean="0"/>
              <a:t>A avalição da água não era feita há anos e o número de cáries entre os escolares da área aumentou muito</a:t>
            </a:r>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0872" y="188640"/>
            <a:ext cx="8553128" cy="1143000"/>
          </a:xfrm>
        </p:spPr>
        <p:txBody>
          <a:bodyPr>
            <a:normAutofit/>
          </a:bodyPr>
          <a:lstStyle/>
          <a:p>
            <a:r>
              <a:rPr lang="pt-BR" sz="3200" dirty="0" smtClean="0"/>
              <a:t>Proporção de escolares com tratamento concluído</a:t>
            </a:r>
            <a:endParaRPr lang="pt-BR" sz="32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xmlns="" val="2893528146"/>
              </p:ext>
            </p:extLst>
          </p:nvPr>
        </p:nvGraphicFramePr>
        <p:xfrm>
          <a:off x="621314" y="2780928"/>
          <a:ext cx="7911126" cy="3471664"/>
        </p:xfrm>
        <a:graphic>
          <a:graphicData uri="http://schemas.openxmlformats.org/drawingml/2006/chart">
            <c:chart xmlns:c="http://schemas.openxmlformats.org/drawingml/2006/chart" xmlns:r="http://schemas.openxmlformats.org/officeDocument/2006/relationships" r:id="rId2"/>
          </a:graphicData>
        </a:graphic>
      </p:graphicFrame>
      <p:sp>
        <p:nvSpPr>
          <p:cNvPr id="3" name="Retângulo 2"/>
          <p:cNvSpPr/>
          <p:nvPr/>
        </p:nvSpPr>
        <p:spPr>
          <a:xfrm>
            <a:off x="611560" y="1556792"/>
            <a:ext cx="8064896" cy="707886"/>
          </a:xfrm>
          <a:prstGeom prst="rect">
            <a:avLst/>
          </a:prstGeom>
        </p:spPr>
        <p:txBody>
          <a:bodyPr wrap="square">
            <a:spAutoFit/>
          </a:bodyPr>
          <a:lstStyle/>
          <a:p>
            <a:r>
              <a:rPr lang="pt-BR" sz="2000" dirty="0"/>
              <a:t>Meta 3: Concluir o tratamento dentário em 100% dos escolares com primeira consulta odontológica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p:txBody>
          <a:bodyPr>
            <a:normAutofit/>
          </a:bodyPr>
          <a:lstStyle/>
          <a:p>
            <a:r>
              <a:rPr lang="pt-PT" b="1" dirty="0" smtClean="0"/>
              <a:t>São Lourenço</a:t>
            </a:r>
            <a:r>
              <a:rPr lang="pt-PT" dirty="0" smtClean="0"/>
              <a:t> é um municipio brasileiro  do estado de Minas Gerais , uma das mais conhecidas estâncias hidrominerais do Brasil.</a:t>
            </a:r>
          </a:p>
          <a:p>
            <a:r>
              <a:rPr lang="pt-PT" dirty="0" smtClean="0"/>
              <a:t> Faz parte do Circuito das Aguas de Minas Gerais, na serra da Mantiqueira</a:t>
            </a:r>
          </a:p>
          <a:p>
            <a:pPr>
              <a:lnSpc>
                <a:spcPct val="150000"/>
              </a:lnSpc>
            </a:pPr>
            <a:r>
              <a:rPr lang="pt-BR" dirty="0" smtClean="0"/>
              <a:t>O Município possui 45 mil habitantes segundo  SIAB de 2013 com 10 UBS e 10 equipes de ESF mista</a:t>
            </a:r>
          </a:p>
        </p:txBody>
      </p:sp>
      <p:sp>
        <p:nvSpPr>
          <p:cNvPr id="6" name="Título 3"/>
          <p:cNvSpPr txBox="1">
            <a:spLocks/>
          </p:cNvSpPr>
          <p:nvPr/>
        </p:nvSpPr>
        <p:spPr>
          <a:xfrm>
            <a:off x="457200" y="548680"/>
            <a:ext cx="8229600" cy="794352"/>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pt-BR" sz="4600" b="1" dirty="0" smtClean="0">
                <a:latin typeface="+mn-lt"/>
              </a:rPr>
              <a:t>Introdução</a:t>
            </a:r>
            <a:endParaRPr lang="pt-BR" sz="4600" b="1" dirty="0">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700808"/>
            <a:ext cx="8229600" cy="4104456"/>
          </a:xfrm>
        </p:spPr>
        <p:txBody>
          <a:bodyPr>
            <a:normAutofit/>
          </a:bodyPr>
          <a:lstStyle/>
          <a:p>
            <a:pPr algn="just"/>
            <a:r>
              <a:rPr lang="pt-BR" sz="2200" dirty="0" smtClean="0"/>
              <a:t>No primeiro e segundo mês iniciamos o tratamento dos escolares do ano anterior e não conseguimos concluir pois grande parte dos alunos saiu da escola e novas crianças entraram na escola. </a:t>
            </a:r>
          </a:p>
          <a:p>
            <a:pPr algn="just"/>
            <a:r>
              <a:rPr lang="pt-BR" sz="2200" dirty="0" smtClean="0"/>
              <a:t>No terceiro mês começamos a realizar o tratamento nos novos alunos sem muito sucesso pois dependíamos apenas dos responsáveis para finalizar o tratamento</a:t>
            </a:r>
          </a:p>
          <a:p>
            <a:pPr algn="just"/>
            <a:r>
              <a:rPr lang="pt-BR" sz="2200" dirty="0" smtClean="0"/>
              <a:t>No quarto mês buscamos todas as crianças para realizar o exame e alguns tiveram tratamento finalizado na mesma sessão. </a:t>
            </a:r>
          </a:p>
          <a:p>
            <a:pPr algn="just"/>
            <a:r>
              <a:rPr lang="pt-BR" sz="2200" dirty="0" smtClean="0"/>
              <a:t>Os demais que necessitam de tratamento mais intenso não foram finalizados pois os pais não tiveram disponibilidade  para levá-los.</a:t>
            </a:r>
          </a:p>
          <a:p>
            <a:pPr marL="0" indent="0" algn="just">
              <a:buNone/>
            </a:pPr>
            <a:endParaRPr lang="pt-BR" sz="22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Metas</a:t>
            </a:r>
            <a:endParaRPr lang="pt-BR" dirty="0"/>
          </a:p>
        </p:txBody>
      </p:sp>
      <p:sp>
        <p:nvSpPr>
          <p:cNvPr id="3" name="Espaço Reservado para Conteúdo 2"/>
          <p:cNvSpPr>
            <a:spLocks noGrp="1"/>
          </p:cNvSpPr>
          <p:nvPr>
            <p:ph idx="1"/>
          </p:nvPr>
        </p:nvSpPr>
        <p:spPr/>
        <p:txBody>
          <a:bodyPr/>
          <a:lstStyle/>
          <a:p>
            <a:pPr lvl="0" algn="just"/>
            <a:r>
              <a:rPr lang="pt-BR" dirty="0" smtClean="0"/>
              <a:t>Objetivo 4: Melhorar registro das informações</a:t>
            </a:r>
          </a:p>
          <a:p>
            <a:pPr lvl="0" algn="just"/>
            <a:r>
              <a:rPr lang="pt-BR" sz="2800" dirty="0"/>
              <a:t>Meta 1: </a:t>
            </a:r>
            <a:r>
              <a:rPr lang="pt-BR" dirty="0" smtClean="0"/>
              <a:t>Manter registro atualizado em planilha e/ou prontuário de 100% dos escolares da área.</a:t>
            </a:r>
          </a:p>
          <a:p>
            <a:pPr algn="just"/>
            <a:endParaRPr lang="pt-BR" dirty="0" smtClean="0"/>
          </a:p>
          <a:p>
            <a:pPr algn="just"/>
            <a:r>
              <a:rPr lang="pt-BR" dirty="0"/>
              <a:t>O registro atualizado nos permitiu ter maior controle sobre a efetividade das ações. Todos os dados coletados tanto de endereço para busca ativa quanto sobre a saúde dos escolares, serviu de apoio para a conclusão de nosso serviço. </a:t>
            </a:r>
          </a:p>
          <a:p>
            <a:pPr algn="just"/>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548680"/>
            <a:ext cx="8229600" cy="1143000"/>
          </a:xfrm>
        </p:spPr>
        <p:txBody>
          <a:bodyPr>
            <a:normAutofit/>
          </a:bodyPr>
          <a:lstStyle/>
          <a:p>
            <a:r>
              <a:rPr lang="pt-BR" sz="3200" dirty="0" smtClean="0"/>
              <a:t>Proporção de escolares com orientação de higiene bucal</a:t>
            </a:r>
            <a:endParaRPr lang="pt-BR" sz="32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xmlns="" val="1305429691"/>
              </p:ext>
            </p:extLst>
          </p:nvPr>
        </p:nvGraphicFramePr>
        <p:xfrm>
          <a:off x="683568" y="2924944"/>
          <a:ext cx="7920880" cy="3759696"/>
        </p:xfrm>
        <a:graphic>
          <a:graphicData uri="http://schemas.openxmlformats.org/drawingml/2006/chart">
            <c:chart xmlns:c="http://schemas.openxmlformats.org/drawingml/2006/chart" xmlns:r="http://schemas.openxmlformats.org/officeDocument/2006/relationships" r:id="rId2"/>
          </a:graphicData>
        </a:graphic>
      </p:graphicFrame>
      <p:sp>
        <p:nvSpPr>
          <p:cNvPr id="3" name="Retângulo 2"/>
          <p:cNvSpPr/>
          <p:nvPr/>
        </p:nvSpPr>
        <p:spPr>
          <a:xfrm>
            <a:off x="539552" y="1772816"/>
            <a:ext cx="8064896" cy="1015663"/>
          </a:xfrm>
          <a:prstGeom prst="rect">
            <a:avLst/>
          </a:prstGeom>
        </p:spPr>
        <p:txBody>
          <a:bodyPr wrap="square">
            <a:spAutoFit/>
          </a:bodyPr>
          <a:lstStyle/>
          <a:p>
            <a:pPr lvl="0" algn="just"/>
            <a:r>
              <a:rPr lang="pt-BR" sz="2000" dirty="0"/>
              <a:t>Objetivo 5: Promover a saúde bucal dos escolares</a:t>
            </a:r>
          </a:p>
          <a:p>
            <a:pPr algn="just"/>
            <a:r>
              <a:rPr lang="pt-BR" sz="2000" dirty="0"/>
              <a:t>Meta 1: Fornecer orientações sobre higiene bucal para 100% dos escolares.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just"/>
            <a:r>
              <a:rPr lang="pt-BR" dirty="0" smtClean="0"/>
              <a:t>As orientações de higiene bucal foram dadas em todas as  escovações supervisionadas, através de bate-papo e de palestras aos pais e escolares.</a:t>
            </a:r>
          </a:p>
          <a:p>
            <a:pPr marL="0" indent="0" algn="just">
              <a:buNone/>
            </a:pPr>
            <a:endParaRPr lang="pt-BR" dirty="0" smtClean="0"/>
          </a:p>
          <a:p>
            <a:pPr algn="just"/>
            <a:r>
              <a:rPr lang="pt-BR" dirty="0" smtClean="0"/>
              <a:t>A prevenção  foi  o foco de toda a nossa intervenção pois acreditamos que a odontologia preventiva é muito importante para a manutenção de saúde bucal.</a:t>
            </a:r>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600" dirty="0" smtClean="0"/>
              <a:t>Proporção de escolares com orientações de cárie dentária</a:t>
            </a:r>
            <a:br>
              <a:rPr lang="pt-BR" sz="3600" dirty="0" smtClean="0"/>
            </a:br>
            <a:endParaRPr lang="pt-BR" sz="36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xmlns="" val="757138868"/>
              </p:ext>
            </p:extLst>
          </p:nvPr>
        </p:nvGraphicFramePr>
        <p:xfrm>
          <a:off x="611560" y="2636912"/>
          <a:ext cx="7632848"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3" name="Retângulo 2"/>
          <p:cNvSpPr/>
          <p:nvPr/>
        </p:nvSpPr>
        <p:spPr>
          <a:xfrm>
            <a:off x="467544" y="1628800"/>
            <a:ext cx="8136904" cy="400110"/>
          </a:xfrm>
          <a:prstGeom prst="rect">
            <a:avLst/>
          </a:prstGeom>
        </p:spPr>
        <p:txBody>
          <a:bodyPr wrap="square">
            <a:spAutoFit/>
          </a:bodyPr>
          <a:lstStyle/>
          <a:p>
            <a:pPr lvl="0"/>
            <a:r>
              <a:rPr lang="pt-BR" sz="2000" dirty="0"/>
              <a:t>Meta 2: Fornecer orientações sobre cárie dentária para 100% das crianças.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367528"/>
            <a:ext cx="8229600" cy="2717656"/>
          </a:xfrm>
        </p:spPr>
        <p:txBody>
          <a:bodyPr/>
          <a:lstStyle/>
          <a:p>
            <a:pPr algn="just"/>
            <a:r>
              <a:rPr lang="pt-BR" dirty="0" smtClean="0"/>
              <a:t>As informações tanto de higiene dental, nutricional foram passadas juntamente com as orientações sobre cárie dental, onde informamos sobre a melhor forma de manter a saúde  e como prevenir  o aparecimento de cáries entre os escolares . </a:t>
            </a:r>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435280" cy="1143000"/>
          </a:xfrm>
        </p:spPr>
        <p:txBody>
          <a:bodyPr>
            <a:normAutofit/>
          </a:bodyPr>
          <a:lstStyle/>
          <a:p>
            <a:r>
              <a:rPr lang="pt-BR" sz="3200" dirty="0" smtClean="0"/>
              <a:t>Proporção de escolares orientações nutricionais</a:t>
            </a:r>
            <a:endParaRPr lang="pt-BR" sz="32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xmlns="" val="3916406776"/>
              </p:ext>
            </p:extLst>
          </p:nvPr>
        </p:nvGraphicFramePr>
        <p:xfrm>
          <a:off x="755576" y="2708920"/>
          <a:ext cx="7704856" cy="3831704"/>
        </p:xfrm>
        <a:graphic>
          <a:graphicData uri="http://schemas.openxmlformats.org/drawingml/2006/chart">
            <c:chart xmlns:c="http://schemas.openxmlformats.org/drawingml/2006/chart" xmlns:r="http://schemas.openxmlformats.org/officeDocument/2006/relationships" r:id="rId2"/>
          </a:graphicData>
        </a:graphic>
      </p:graphicFrame>
      <p:sp>
        <p:nvSpPr>
          <p:cNvPr id="3" name="Retângulo 2"/>
          <p:cNvSpPr/>
          <p:nvPr/>
        </p:nvSpPr>
        <p:spPr>
          <a:xfrm>
            <a:off x="539552" y="1772816"/>
            <a:ext cx="7776864" cy="400110"/>
          </a:xfrm>
          <a:prstGeom prst="rect">
            <a:avLst/>
          </a:prstGeom>
        </p:spPr>
        <p:txBody>
          <a:bodyPr wrap="square">
            <a:spAutoFit/>
          </a:bodyPr>
          <a:lstStyle/>
          <a:p>
            <a:pPr lvl="0"/>
            <a:r>
              <a:rPr lang="pt-BR" sz="2000" dirty="0"/>
              <a:t>Meta 3: Fornecer orientações nutricionais para 100% das crianças.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268760"/>
            <a:ext cx="8229600" cy="5055840"/>
          </a:xfrm>
        </p:spPr>
        <p:txBody>
          <a:bodyPr>
            <a:normAutofit/>
          </a:bodyPr>
          <a:lstStyle/>
          <a:p>
            <a:pPr algn="just"/>
            <a:r>
              <a:rPr lang="pt-BR" sz="2400" dirty="0" smtClean="0"/>
              <a:t>Todos os alunos no primeiro e segundo mês tiveram orientações nutricionais. </a:t>
            </a:r>
          </a:p>
          <a:p>
            <a:pPr algn="just"/>
            <a:r>
              <a:rPr lang="pt-BR" sz="2400" dirty="0" smtClean="0"/>
              <a:t>Estivemos presente em reunião de pais falando sobre o lanche escolar e as informações foram dadas aos responsáveis também. </a:t>
            </a:r>
          </a:p>
          <a:p>
            <a:pPr algn="just"/>
            <a:r>
              <a:rPr lang="pt-BR" sz="2400" dirty="0" smtClean="0"/>
              <a:t>No terceiro e segundo mês tínhamos novos alunos e fomos aos poucos completando as orientações. Não conseguimos realizar com todos devido às férias escolares e muitos alunos faltavam às aulas do reforço escolar para ficar em casa. </a:t>
            </a:r>
          </a:p>
          <a:p>
            <a:pPr algn="just"/>
            <a:r>
              <a:rPr lang="pt-BR" sz="2400" dirty="0" smtClean="0"/>
              <a:t>A maioria das informações eram dadas durante o atendimento clínico.</a:t>
            </a:r>
          </a:p>
          <a:p>
            <a:pPr algn="just"/>
            <a:endParaRPr lang="pt-BR"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13792"/>
            <a:ext cx="8229600" cy="1143000"/>
          </a:xfrm>
        </p:spPr>
        <p:txBody>
          <a:bodyPr>
            <a:normAutofit/>
          </a:bodyPr>
          <a:lstStyle/>
          <a:p>
            <a:r>
              <a:rPr lang="pt-BR" sz="4400" b="1" dirty="0" smtClean="0">
                <a:latin typeface="+mn-lt"/>
              </a:rPr>
              <a:t>Discussão</a:t>
            </a:r>
            <a:endParaRPr lang="pt-BR" sz="4400" b="1" dirty="0">
              <a:latin typeface="+mn-lt"/>
            </a:endParaRPr>
          </a:p>
        </p:txBody>
      </p:sp>
      <p:sp>
        <p:nvSpPr>
          <p:cNvPr id="3" name="Espaço Reservado para Conteúdo 2"/>
          <p:cNvSpPr>
            <a:spLocks noGrp="1"/>
          </p:cNvSpPr>
          <p:nvPr>
            <p:ph idx="1"/>
          </p:nvPr>
        </p:nvSpPr>
        <p:spPr/>
        <p:txBody>
          <a:bodyPr>
            <a:normAutofit/>
          </a:bodyPr>
          <a:lstStyle/>
          <a:p>
            <a:pPr algn="just"/>
            <a:r>
              <a:rPr lang="pt-BR" dirty="0" smtClean="0"/>
              <a:t>A  importância da intervenção para equipe de  saúde bucal foi grande já que aprendemos a lidar com as diferenças  e aprendemos que deveríamos  focar em prevenção  para que a odontologia curativa fosse cada vez menor.   </a:t>
            </a:r>
          </a:p>
          <a:p>
            <a:pPr algn="just"/>
            <a:r>
              <a:rPr lang="pt-BR" dirty="0" smtClean="0"/>
              <a:t>Foi importante  para o serviço pois tivemos controle  e conseguimos dados suficiente para nos mostrar as falhas e onde precisaríamos ter uma atenção maior para que a intervenção fosse cada vez mais eficaz.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just"/>
            <a:r>
              <a:rPr lang="pt-BR" dirty="0" smtClean="0"/>
              <a:t>A comunidade foi beneficiada com cultura e informação sobre saúde bucal  durante toda intervenção, a população esteve mais  presente e conseguimos aproximá-la  cada mais da UBS </a:t>
            </a:r>
          </a:p>
          <a:p>
            <a:pPr algn="just"/>
            <a:r>
              <a:rPr lang="pt-BR" dirty="0" smtClean="0"/>
              <a:t>A incorporação das ações  à rotina após término do curso foi fácil  já que todas as ações eram muito fáceis de realizar. Agora equipe de  saúde, escola , responsáveis e gestão todos trabalhando para que o serviço tenha melhores resultados</a:t>
            </a:r>
            <a:endParaRPr lang="pt-BR" dirty="0"/>
          </a:p>
        </p:txBody>
      </p:sp>
      <p:sp>
        <p:nvSpPr>
          <p:cNvPr id="5" name="Título 1"/>
          <p:cNvSpPr>
            <a:spLocks noGrp="1"/>
          </p:cNvSpPr>
          <p:nvPr>
            <p:ph type="title"/>
          </p:nvPr>
        </p:nvSpPr>
        <p:spPr>
          <a:xfrm>
            <a:off x="467544" y="413792"/>
            <a:ext cx="8229600" cy="1143000"/>
          </a:xfrm>
        </p:spPr>
        <p:txBody>
          <a:bodyPr>
            <a:normAutofit/>
          </a:bodyPr>
          <a:lstStyle/>
          <a:p>
            <a:r>
              <a:rPr lang="pt-BR" sz="4400" b="1" dirty="0" smtClean="0">
                <a:latin typeface="+mn-lt"/>
              </a:rPr>
              <a:t>Discussão</a:t>
            </a:r>
            <a:endParaRPr lang="pt-BR" sz="4400" b="1"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425792"/>
            <a:ext cx="8229600" cy="851080"/>
          </a:xfrm>
        </p:spPr>
        <p:txBody>
          <a:bodyPr>
            <a:normAutofit/>
          </a:bodyPr>
          <a:lstStyle/>
          <a:p>
            <a:r>
              <a:rPr lang="pt-BR" sz="3600" dirty="0" smtClean="0">
                <a:solidFill>
                  <a:schemeClr val="tx1"/>
                </a:solidFill>
                <a:latin typeface="+mn-lt"/>
              </a:rPr>
              <a:t>UBS da </a:t>
            </a:r>
            <a:r>
              <a:rPr lang="pt-BR" sz="3600" dirty="0" err="1" smtClean="0">
                <a:solidFill>
                  <a:schemeClr val="tx1"/>
                </a:solidFill>
                <a:latin typeface="+mn-lt"/>
              </a:rPr>
              <a:t>Biquinha</a:t>
            </a:r>
            <a:r>
              <a:rPr lang="pt-BR" sz="3600" dirty="0" smtClean="0">
                <a:solidFill>
                  <a:schemeClr val="tx1"/>
                </a:solidFill>
                <a:latin typeface="+mn-lt"/>
              </a:rPr>
              <a:t>	</a:t>
            </a:r>
            <a:endParaRPr lang="pt-BR" sz="3600" dirty="0">
              <a:solidFill>
                <a:schemeClr val="tx1"/>
              </a:solidFill>
              <a:latin typeface="+mn-lt"/>
            </a:endParaRPr>
          </a:p>
        </p:txBody>
      </p:sp>
      <p:sp>
        <p:nvSpPr>
          <p:cNvPr id="3" name="Espaço Reservado para Conteúdo 2"/>
          <p:cNvSpPr>
            <a:spLocks noGrp="1"/>
          </p:cNvSpPr>
          <p:nvPr>
            <p:ph idx="1"/>
          </p:nvPr>
        </p:nvSpPr>
        <p:spPr>
          <a:xfrm>
            <a:off x="457200" y="2924944"/>
            <a:ext cx="8229600" cy="3092976"/>
          </a:xfrm>
        </p:spPr>
        <p:txBody>
          <a:bodyPr/>
          <a:lstStyle/>
          <a:p>
            <a:r>
              <a:rPr lang="pt-BR" dirty="0" smtClean="0"/>
              <a:t>Prédio novo com excelente estrutura física ,construído para duas equipes de saúde.</a:t>
            </a:r>
          </a:p>
          <a:p>
            <a:r>
              <a:rPr lang="pt-BR" dirty="0" smtClean="0"/>
              <a:t>Boa  localização </a:t>
            </a:r>
          </a:p>
          <a:p>
            <a:r>
              <a:rPr lang="pt-BR" dirty="0" smtClean="0"/>
              <a:t>Equipe com boa interação.</a:t>
            </a:r>
          </a:p>
          <a:p>
            <a:endParaRPr lang="pt-BR" dirty="0"/>
          </a:p>
        </p:txBody>
      </p:sp>
      <p:sp>
        <p:nvSpPr>
          <p:cNvPr id="5" name="Título 3"/>
          <p:cNvSpPr txBox="1">
            <a:spLocks/>
          </p:cNvSpPr>
          <p:nvPr/>
        </p:nvSpPr>
        <p:spPr>
          <a:xfrm>
            <a:off x="457200" y="548680"/>
            <a:ext cx="8229600" cy="794352"/>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pt-BR" sz="4600" b="1" dirty="0" smtClean="0">
                <a:latin typeface="+mn-lt"/>
              </a:rPr>
              <a:t>Introdução</a:t>
            </a:r>
            <a:endParaRPr lang="pt-BR" sz="4600" b="1" dirty="0">
              <a:latin typeface="+mn-l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996952"/>
            <a:ext cx="8229600" cy="3327648"/>
          </a:xfrm>
        </p:spPr>
        <p:txBody>
          <a:bodyPr/>
          <a:lstStyle/>
          <a:p>
            <a:r>
              <a:rPr lang="pt-BR" dirty="0" smtClean="0"/>
              <a:t>As modificações que serão feitas são no sentido de corrigir os erros cometidos no início da intervenção e melhorá-los já que a experiência nos permitiu essa visão. </a:t>
            </a:r>
            <a:endParaRPr lang="pt-BR" dirty="0"/>
          </a:p>
        </p:txBody>
      </p:sp>
      <p:sp>
        <p:nvSpPr>
          <p:cNvPr id="5" name="Título 1"/>
          <p:cNvSpPr>
            <a:spLocks noGrp="1"/>
          </p:cNvSpPr>
          <p:nvPr>
            <p:ph type="title"/>
          </p:nvPr>
        </p:nvSpPr>
        <p:spPr>
          <a:xfrm>
            <a:off x="467544" y="413792"/>
            <a:ext cx="8229600" cy="1143000"/>
          </a:xfrm>
        </p:spPr>
        <p:txBody>
          <a:bodyPr>
            <a:normAutofit/>
          </a:bodyPr>
          <a:lstStyle/>
          <a:p>
            <a:r>
              <a:rPr lang="pt-BR" sz="4400" b="1" dirty="0" smtClean="0">
                <a:latin typeface="+mn-lt"/>
              </a:rPr>
              <a:t>Discussão</a:t>
            </a:r>
            <a:endParaRPr lang="pt-BR" sz="4400" b="1" dirty="0">
              <a:latin typeface="+mn-l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629816"/>
            <a:ext cx="8229600" cy="1143000"/>
          </a:xfrm>
        </p:spPr>
        <p:txBody>
          <a:bodyPr>
            <a:noAutofit/>
          </a:bodyPr>
          <a:lstStyle/>
          <a:p>
            <a:pPr algn="just"/>
            <a:r>
              <a:rPr lang="pt-BR" sz="3200" dirty="0" smtClean="0">
                <a:latin typeface="+mn-lt"/>
              </a:rPr>
              <a:t> </a:t>
            </a:r>
            <a:r>
              <a:rPr lang="pt-BR" sz="3200" b="1" dirty="0" smtClean="0">
                <a:latin typeface="+mn-lt"/>
              </a:rPr>
              <a:t>Reflexão </a:t>
            </a:r>
            <a:r>
              <a:rPr lang="pt-BR" sz="3200" b="1" dirty="0">
                <a:latin typeface="+mn-lt"/>
              </a:rPr>
              <a:t>crítica sobre processo pessoal de </a:t>
            </a:r>
            <a:r>
              <a:rPr lang="pt-BR" sz="3200" b="1" dirty="0" smtClean="0">
                <a:latin typeface="+mn-lt"/>
              </a:rPr>
              <a:t>aprendizagem</a:t>
            </a:r>
            <a:r>
              <a:rPr lang="pt-BR" sz="3200" dirty="0" smtClean="0">
                <a:latin typeface="+mn-lt"/>
              </a:rPr>
              <a:t> </a:t>
            </a:r>
            <a:endParaRPr lang="pt-BR" sz="3200" dirty="0">
              <a:latin typeface="+mn-lt"/>
            </a:endParaRPr>
          </a:p>
        </p:txBody>
      </p:sp>
      <p:sp>
        <p:nvSpPr>
          <p:cNvPr id="3" name="Espaço Reservado para Conteúdo 2"/>
          <p:cNvSpPr>
            <a:spLocks noGrp="1"/>
          </p:cNvSpPr>
          <p:nvPr>
            <p:ph idx="1"/>
          </p:nvPr>
        </p:nvSpPr>
        <p:spPr>
          <a:xfrm>
            <a:off x="467544" y="2276872"/>
            <a:ext cx="8229600" cy="4389120"/>
          </a:xfrm>
        </p:spPr>
        <p:txBody>
          <a:bodyPr/>
          <a:lstStyle/>
          <a:p>
            <a:pPr algn="just"/>
            <a:r>
              <a:rPr lang="pt-BR" dirty="0" smtClean="0"/>
              <a:t>A objetividade e a praticidade no desenvolvimento das ações  melhorando o serviço que antes tinha pouca efetividade.</a:t>
            </a:r>
          </a:p>
          <a:p>
            <a:pPr algn="just"/>
            <a:r>
              <a:rPr lang="pt-BR" dirty="0" smtClean="0"/>
              <a:t>As melhorias implantadas ajudarão a melhorar o quadro de saúde bucal entre os escolares</a:t>
            </a:r>
          </a:p>
          <a:p>
            <a:pPr algn="just"/>
            <a:r>
              <a:rPr lang="pt-BR" dirty="0" smtClean="0"/>
              <a:t>Aprendemos  que o problema instalado em relação à saúde, necessitava de alterações urgentes visando uma odontologia preventiva ao invés de curativa.  </a:t>
            </a:r>
            <a:endParaRPr lang="pt-B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3212976"/>
            <a:ext cx="8229600" cy="864096"/>
          </a:xfrm>
        </p:spPr>
        <p:txBody>
          <a:bodyPr>
            <a:normAutofit/>
          </a:bodyPr>
          <a:lstStyle/>
          <a:p>
            <a:pPr marL="0" indent="0" algn="ctr">
              <a:buNone/>
            </a:pPr>
            <a:r>
              <a:rPr lang="pt-BR" sz="4400" dirty="0" smtClean="0">
                <a:latin typeface="AR BLANCA" panose="02000000000000000000" pitchFamily="2" charset="0"/>
              </a:rPr>
              <a:t>Obrigada! </a:t>
            </a:r>
            <a:endParaRPr lang="pt-BR" sz="4400" dirty="0">
              <a:latin typeface="AR BLANCA" panose="02000000000000000000" pitchFamily="2" charset="0"/>
            </a:endParaRPr>
          </a:p>
        </p:txBody>
      </p:sp>
    </p:spTree>
    <p:extLst>
      <p:ext uri="{BB962C8B-B14F-4D97-AF65-F5344CB8AC3E}">
        <p14:creationId xmlns:p14="http://schemas.microsoft.com/office/powerpoint/2010/main" xmlns="" val="624296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Equipe da UBS da </a:t>
            </a:r>
            <a:r>
              <a:rPr lang="pt-BR" dirty="0" err="1" smtClean="0"/>
              <a:t>Biquinha</a:t>
            </a:r>
            <a:r>
              <a:rPr lang="pt-BR" dirty="0" smtClean="0"/>
              <a:t> </a:t>
            </a:r>
            <a:endParaRPr lang="pt-BR" dirty="0"/>
          </a:p>
        </p:txBody>
      </p:sp>
      <p:pic>
        <p:nvPicPr>
          <p:cNvPr id="4" name="Espaço Reservado para Conteúdo 3" descr="10606399_802150286509154_5280985213127308365_n.jpg"/>
          <p:cNvPicPr>
            <a:picLocks noGrp="1" noChangeAspect="1"/>
          </p:cNvPicPr>
          <p:nvPr>
            <p:ph idx="1"/>
          </p:nvPr>
        </p:nvPicPr>
        <p:blipFill>
          <a:blip r:embed="rId2" cstate="print"/>
          <a:stretch>
            <a:fillRect/>
          </a:stretch>
        </p:blipFill>
        <p:spPr>
          <a:xfrm>
            <a:off x="1331640" y="2132856"/>
            <a:ext cx="5014523" cy="376089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36880"/>
            <a:ext cx="8229600" cy="1143000"/>
          </a:xfrm>
        </p:spPr>
        <p:txBody>
          <a:bodyPr>
            <a:normAutofit/>
          </a:bodyPr>
          <a:lstStyle/>
          <a:p>
            <a:r>
              <a:rPr lang="pt-BR" sz="4000" dirty="0" smtClean="0">
                <a:solidFill>
                  <a:schemeClr val="tx1"/>
                </a:solidFill>
                <a:latin typeface="+mn-lt"/>
              </a:rPr>
              <a:t>UBS antes da intervenção</a:t>
            </a:r>
            <a:endParaRPr lang="pt-BR" sz="4000" dirty="0">
              <a:solidFill>
                <a:schemeClr val="tx1"/>
              </a:solidFill>
              <a:latin typeface="+mn-lt"/>
            </a:endParaRPr>
          </a:p>
        </p:txBody>
      </p:sp>
      <p:sp>
        <p:nvSpPr>
          <p:cNvPr id="3" name="Espaço Reservado para Conteúdo 2"/>
          <p:cNvSpPr>
            <a:spLocks noGrp="1"/>
          </p:cNvSpPr>
          <p:nvPr>
            <p:ph idx="1"/>
          </p:nvPr>
        </p:nvSpPr>
        <p:spPr>
          <a:xfrm>
            <a:off x="457200" y="2568272"/>
            <a:ext cx="8229600" cy="4389120"/>
          </a:xfrm>
        </p:spPr>
        <p:txBody>
          <a:bodyPr/>
          <a:lstStyle/>
          <a:p>
            <a:r>
              <a:rPr lang="pt-BR" dirty="0" smtClean="0"/>
              <a:t>Escovação junto aos escolares deficiente</a:t>
            </a:r>
          </a:p>
          <a:p>
            <a:r>
              <a:rPr lang="pt-BR" dirty="0" smtClean="0"/>
              <a:t>Falta de informação</a:t>
            </a:r>
          </a:p>
          <a:p>
            <a:r>
              <a:rPr lang="pt-BR" dirty="0" smtClean="0"/>
              <a:t>Número excessivo  de cáries rampantes com destruição de coroas</a:t>
            </a:r>
          </a:p>
          <a:p>
            <a:r>
              <a:rPr lang="pt-BR" dirty="0" smtClean="0"/>
              <a:t>Lanche escolar rico em sacarose</a:t>
            </a:r>
          </a:p>
          <a:p>
            <a:r>
              <a:rPr lang="pt-BR" dirty="0" smtClean="0"/>
              <a:t>Alienação dos responsáveis</a:t>
            </a:r>
          </a:p>
          <a:p>
            <a:r>
              <a:rPr lang="pt-BR" dirty="0" smtClean="0"/>
              <a:t>Falta de </a:t>
            </a:r>
            <a:r>
              <a:rPr lang="pt-BR" dirty="0" err="1" smtClean="0"/>
              <a:t>fluoretação</a:t>
            </a:r>
            <a:r>
              <a:rPr lang="pt-BR" dirty="0" smtClean="0"/>
              <a:t> adicional</a:t>
            </a:r>
          </a:p>
          <a:p>
            <a:r>
              <a:rPr lang="pt-BR" dirty="0" smtClean="0"/>
              <a:t>Ausência de fio dental</a:t>
            </a:r>
            <a:endParaRPr lang="pt-BR" dirty="0"/>
          </a:p>
        </p:txBody>
      </p:sp>
      <p:sp>
        <p:nvSpPr>
          <p:cNvPr id="4" name="Título 3"/>
          <p:cNvSpPr txBox="1">
            <a:spLocks/>
          </p:cNvSpPr>
          <p:nvPr/>
        </p:nvSpPr>
        <p:spPr>
          <a:xfrm>
            <a:off x="457200" y="548680"/>
            <a:ext cx="8229600" cy="794352"/>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pt-BR" sz="4600" b="1" dirty="0" smtClean="0">
                <a:latin typeface="+mn-lt"/>
              </a:rPr>
              <a:t>Introdução</a:t>
            </a:r>
            <a:endParaRPr lang="pt-BR" sz="4600" b="1"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229600" cy="866360"/>
          </a:xfrm>
        </p:spPr>
        <p:txBody>
          <a:bodyPr>
            <a:normAutofit/>
          </a:bodyPr>
          <a:lstStyle/>
          <a:p>
            <a:r>
              <a:rPr lang="pt-BR" sz="4500" b="1" dirty="0" smtClean="0">
                <a:latin typeface="+mn-lt"/>
              </a:rPr>
              <a:t>Objetivo geral</a:t>
            </a:r>
            <a:endParaRPr lang="pt-BR" sz="4500" b="1" dirty="0">
              <a:latin typeface="+mn-lt"/>
            </a:endParaRPr>
          </a:p>
        </p:txBody>
      </p:sp>
      <p:sp>
        <p:nvSpPr>
          <p:cNvPr id="3" name="Espaço Reservado para Conteúdo 2"/>
          <p:cNvSpPr>
            <a:spLocks noGrp="1"/>
          </p:cNvSpPr>
          <p:nvPr>
            <p:ph idx="1"/>
          </p:nvPr>
        </p:nvSpPr>
        <p:spPr>
          <a:xfrm>
            <a:off x="395536" y="3212976"/>
            <a:ext cx="8229600" cy="1368152"/>
          </a:xfrm>
        </p:spPr>
        <p:txBody>
          <a:bodyPr/>
          <a:lstStyle/>
          <a:p>
            <a:pPr marL="0" indent="0" algn="ctr">
              <a:buNone/>
            </a:pPr>
            <a:r>
              <a:rPr lang="pt-BR" dirty="0"/>
              <a:t>Melhorar a atenção à saúde bucal de escolares de 6 a 12 anos da UBS Biquinha em São Lourenço – Minas Gerais.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485800"/>
            <a:ext cx="8229600" cy="854968"/>
          </a:xfrm>
        </p:spPr>
        <p:txBody>
          <a:bodyPr>
            <a:normAutofit/>
          </a:bodyPr>
          <a:lstStyle/>
          <a:p>
            <a:r>
              <a:rPr lang="pt-BR" sz="4000" b="1" dirty="0" smtClean="0">
                <a:latin typeface="+mn-lt"/>
              </a:rPr>
              <a:t>Metodologia </a:t>
            </a:r>
            <a:endParaRPr lang="pt-BR" sz="4000" b="1" dirty="0">
              <a:latin typeface="+mn-lt"/>
            </a:endParaRPr>
          </a:p>
        </p:txBody>
      </p:sp>
      <p:sp>
        <p:nvSpPr>
          <p:cNvPr id="3" name="Espaço Reservado para Conteúdo 2"/>
          <p:cNvSpPr>
            <a:spLocks noGrp="1"/>
          </p:cNvSpPr>
          <p:nvPr>
            <p:ph idx="1"/>
          </p:nvPr>
        </p:nvSpPr>
        <p:spPr>
          <a:xfrm>
            <a:off x="395536" y="1844824"/>
            <a:ext cx="8568952" cy="4389120"/>
          </a:xfrm>
        </p:spPr>
        <p:txBody>
          <a:bodyPr>
            <a:noAutofit/>
          </a:bodyPr>
          <a:lstStyle/>
          <a:p>
            <a:pPr marL="0" indent="0" algn="just">
              <a:buNone/>
            </a:pPr>
            <a:r>
              <a:rPr lang="pt-BR" sz="2000" u="sng" dirty="0" smtClean="0"/>
              <a:t>Monitorar: </a:t>
            </a:r>
          </a:p>
          <a:p>
            <a:pPr algn="just"/>
            <a:r>
              <a:rPr lang="pt-BR" sz="2000" dirty="0"/>
              <a:t>S</a:t>
            </a:r>
            <a:r>
              <a:rPr lang="pt-BR" sz="2000" dirty="0" smtClean="0"/>
              <a:t>ituação </a:t>
            </a:r>
            <a:r>
              <a:rPr lang="pt-BR" sz="2000" dirty="0"/>
              <a:t>de risco dos escolares para doenças bucais.</a:t>
            </a:r>
          </a:p>
          <a:p>
            <a:pPr algn="just"/>
            <a:r>
              <a:rPr lang="pt-BR" sz="2000" dirty="0"/>
              <a:t>N</a:t>
            </a:r>
            <a:r>
              <a:rPr lang="pt-BR" sz="2000" dirty="0" smtClean="0"/>
              <a:t>úmero </a:t>
            </a:r>
            <a:r>
              <a:rPr lang="pt-BR" sz="2000" dirty="0"/>
              <a:t>de escolares moradores da área de abrangência com primeira consulta</a:t>
            </a:r>
          </a:p>
          <a:p>
            <a:pPr algn="just"/>
            <a:r>
              <a:rPr lang="pt-BR" sz="2000" dirty="0"/>
              <a:t>N</a:t>
            </a:r>
            <a:r>
              <a:rPr lang="pt-BR" sz="2000" dirty="0" smtClean="0"/>
              <a:t>úmero </a:t>
            </a:r>
            <a:r>
              <a:rPr lang="pt-BR" sz="2000" dirty="0"/>
              <a:t>de escolares que são de alto risco e realizaram a primeira consulta odontológica.</a:t>
            </a:r>
          </a:p>
          <a:p>
            <a:pPr algn="just"/>
            <a:r>
              <a:rPr lang="pt-BR" sz="2000" dirty="0"/>
              <a:t>P</a:t>
            </a:r>
            <a:r>
              <a:rPr lang="pt-BR" sz="2000" dirty="0" smtClean="0"/>
              <a:t>eriodicidade </a:t>
            </a:r>
            <a:r>
              <a:rPr lang="pt-BR" sz="2000" dirty="0"/>
              <a:t>das consultas.                                                          </a:t>
            </a:r>
          </a:p>
          <a:p>
            <a:pPr algn="just"/>
            <a:r>
              <a:rPr lang="pt-BR" sz="2000" dirty="0"/>
              <a:t>F</a:t>
            </a:r>
            <a:r>
              <a:rPr lang="pt-BR" sz="2000" dirty="0" smtClean="0"/>
              <a:t>altosos</a:t>
            </a:r>
            <a:r>
              <a:rPr lang="pt-BR" sz="2000" dirty="0"/>
              <a:t>.                                 </a:t>
            </a:r>
          </a:p>
          <a:p>
            <a:pPr algn="just"/>
            <a:r>
              <a:rPr lang="pt-BR" sz="2000" dirty="0"/>
              <a:t>B</a:t>
            </a:r>
            <a:r>
              <a:rPr lang="pt-BR" sz="2000" dirty="0" smtClean="0"/>
              <a:t>uscas </a:t>
            </a:r>
            <a:r>
              <a:rPr lang="pt-BR" sz="2000" dirty="0"/>
              <a:t>realizadas pelo programa de atenção a saúde bucal do escolar</a:t>
            </a:r>
          </a:p>
          <a:p>
            <a:pPr algn="just"/>
            <a:r>
              <a:rPr lang="pt-BR" sz="2000" dirty="0"/>
              <a:t>M</a:t>
            </a:r>
            <a:r>
              <a:rPr lang="pt-BR" sz="2000" dirty="0" smtClean="0"/>
              <a:t>édia </a:t>
            </a:r>
            <a:r>
              <a:rPr lang="pt-BR" sz="2000" dirty="0"/>
              <a:t>de ações coletivas de escovação dental supervisionada por escolar	</a:t>
            </a:r>
          </a:p>
          <a:p>
            <a:pPr algn="just"/>
            <a:r>
              <a:rPr lang="pt-BR" sz="2000" dirty="0"/>
              <a:t>C</a:t>
            </a:r>
            <a:r>
              <a:rPr lang="pt-BR" sz="2000" dirty="0" smtClean="0"/>
              <a:t>onclusão </a:t>
            </a:r>
            <a:r>
              <a:rPr lang="pt-BR" sz="2000" dirty="0"/>
              <a:t>do tratamento dentário.    </a:t>
            </a:r>
          </a:p>
          <a:p>
            <a:pPr algn="just"/>
            <a:r>
              <a:rPr lang="pt-BR" sz="2000" dirty="0"/>
              <a:t>R</a:t>
            </a:r>
            <a:r>
              <a:rPr lang="pt-BR" sz="2000" dirty="0" smtClean="0"/>
              <a:t>egistro </a:t>
            </a:r>
            <a:r>
              <a:rPr lang="pt-BR" sz="2000" dirty="0"/>
              <a:t>de todos os escolares moradores da área de abrangência da unidade de saúde com primeira consulta odontológica.                       </a:t>
            </a:r>
          </a:p>
          <a:p>
            <a:pPr algn="just"/>
            <a:r>
              <a:rPr lang="pt-BR" sz="2000" dirty="0"/>
              <a:t>A</a:t>
            </a:r>
            <a:r>
              <a:rPr lang="pt-BR" sz="2000" dirty="0" smtClean="0"/>
              <a:t>tividades </a:t>
            </a:r>
            <a:r>
              <a:rPr lang="pt-BR" sz="2000" dirty="0"/>
              <a:t>educativas coletivas. </a:t>
            </a:r>
            <a:endParaRPr lang="pt-BR" sz="2000" dirty="0" smtClean="0"/>
          </a:p>
        </p:txBody>
      </p:sp>
      <p:sp>
        <p:nvSpPr>
          <p:cNvPr id="4" name="CaixaDeTexto 3"/>
          <p:cNvSpPr txBox="1"/>
          <p:nvPr/>
        </p:nvSpPr>
        <p:spPr>
          <a:xfrm>
            <a:off x="395536" y="1340768"/>
            <a:ext cx="6552728" cy="523220"/>
          </a:xfrm>
          <a:prstGeom prst="rect">
            <a:avLst/>
          </a:prstGeom>
          <a:noFill/>
        </p:spPr>
        <p:txBody>
          <a:bodyPr wrap="square" rtlCol="0">
            <a:spAutoFit/>
          </a:bodyPr>
          <a:lstStyle/>
          <a:p>
            <a:r>
              <a:rPr lang="pt-BR" sz="2800" b="1" dirty="0" smtClean="0"/>
              <a:t>Ações: </a:t>
            </a:r>
            <a:r>
              <a:rPr lang="pt-BR" sz="2800" b="1" dirty="0"/>
              <a:t>Monitoramento</a:t>
            </a:r>
            <a:r>
              <a:rPr lang="pt-BR" sz="2800" dirty="0"/>
              <a:t> </a:t>
            </a:r>
            <a:r>
              <a:rPr lang="pt-BR" sz="2800" b="1" dirty="0"/>
              <a:t>e Avaliação</a:t>
            </a:r>
            <a:r>
              <a:rPr lang="pt-BR" sz="2800" b="1" dirty="0" smtClean="0"/>
              <a:t> </a:t>
            </a:r>
            <a:endParaRPr lang="pt-BR"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2060848"/>
            <a:ext cx="8568952" cy="4752528"/>
          </a:xfrm>
        </p:spPr>
        <p:txBody>
          <a:bodyPr>
            <a:noAutofit/>
          </a:bodyPr>
          <a:lstStyle/>
          <a:p>
            <a:pPr marL="285750" indent="-285750">
              <a:buClr>
                <a:schemeClr val="accent1"/>
              </a:buClr>
              <a:buFont typeface="Arial" panose="020B0604020202020204" pitchFamily="34" charset="0"/>
              <a:buChar char="•"/>
            </a:pPr>
            <a:r>
              <a:rPr lang="pt-BR" sz="1600" dirty="0"/>
              <a:t>Identificação dos espaços escolares adstritos a cada Unidade Básica de Saúde.    </a:t>
            </a:r>
          </a:p>
          <a:p>
            <a:pPr marL="285750" indent="-285750">
              <a:buClr>
                <a:schemeClr val="accent1"/>
              </a:buClr>
              <a:buFont typeface="Arial" panose="020B0604020202020204" pitchFamily="34" charset="0"/>
              <a:buChar char="•"/>
            </a:pPr>
            <a:r>
              <a:rPr lang="pt-BR" sz="1600" dirty="0"/>
              <a:t>Contato com os espaços escolares para cadastro e viabilização das atividades em saúde bucal. </a:t>
            </a:r>
            <a:endParaRPr lang="pt-BR" sz="1600" dirty="0" smtClean="0"/>
          </a:p>
          <a:p>
            <a:pPr marL="285750" indent="-285750">
              <a:buClr>
                <a:schemeClr val="accent1"/>
              </a:buClr>
              <a:buFont typeface="Arial" panose="020B0604020202020204" pitchFamily="34" charset="0"/>
              <a:buChar char="•"/>
            </a:pPr>
            <a:r>
              <a:rPr lang="pt-BR" sz="1600" dirty="0"/>
              <a:t>Cadastrar na unidade de saúde os escolares da área de abrangência.</a:t>
            </a:r>
            <a:r>
              <a:rPr lang="pt-BR" sz="1600" dirty="0" smtClean="0"/>
              <a:t>                                                              </a:t>
            </a:r>
            <a:endParaRPr lang="pt-BR" sz="1600" dirty="0"/>
          </a:p>
          <a:p>
            <a:pPr>
              <a:buFont typeface="Arial" panose="020B0604020202020204" pitchFamily="34" charset="0"/>
              <a:buChar char="•"/>
            </a:pPr>
            <a:r>
              <a:rPr lang="pt-BR" sz="1600" dirty="0" smtClean="0"/>
              <a:t>Elaborar </a:t>
            </a:r>
            <a:r>
              <a:rPr lang="pt-BR" sz="1600" dirty="0"/>
              <a:t>listas de frequência para monitorar o número de escovação supervisionada recebida por cada escolar</a:t>
            </a:r>
            <a:r>
              <a:rPr lang="pt-BR" sz="1600" dirty="0" smtClean="0"/>
              <a:t>.</a:t>
            </a:r>
            <a:endParaRPr lang="pt-BR" sz="1600" dirty="0"/>
          </a:p>
          <a:p>
            <a:pPr>
              <a:buFont typeface="Arial" panose="020B0604020202020204" pitchFamily="34" charset="0"/>
              <a:buChar char="•"/>
            </a:pPr>
            <a:r>
              <a:rPr lang="pt-BR" sz="1600" dirty="0" smtClean="0"/>
              <a:t>Estimar </a:t>
            </a:r>
            <a:r>
              <a:rPr lang="pt-BR" sz="1600" dirty="0"/>
              <a:t>o número de turnos necessários para atingir a meta para os escolares das escolas da área da unidade de saúde.                                          </a:t>
            </a:r>
          </a:p>
          <a:p>
            <a:r>
              <a:rPr lang="pt-BR" sz="1600" dirty="0"/>
              <a:t>Pactuar com as escolas os horários para realização de ações coletivas de saúde bucal. Identificar e organizar os conteúdos a serem trabalhados nas atividades educativas.                                                                      </a:t>
            </a:r>
          </a:p>
          <a:p>
            <a:r>
              <a:rPr lang="pt-BR" sz="1600" dirty="0" smtClean="0"/>
              <a:t>Planejar </a:t>
            </a:r>
            <a:r>
              <a:rPr lang="pt-BR" sz="1600" dirty="0"/>
              <a:t>a necessidade de materiais de higiene bucal necessários para realização das atividades.                                                                </a:t>
            </a:r>
          </a:p>
          <a:p>
            <a:r>
              <a:rPr lang="pt-BR" sz="1600" dirty="0" smtClean="0"/>
              <a:t>Garantir </a:t>
            </a:r>
            <a:r>
              <a:rPr lang="pt-BR" sz="1600" dirty="0"/>
              <a:t>com o gestor o fornecimento do material necessário para o atendimento odontológico.                                        </a:t>
            </a:r>
          </a:p>
          <a:p>
            <a:r>
              <a:rPr lang="pt-BR" sz="1600" dirty="0" smtClean="0"/>
              <a:t>Garantir </a:t>
            </a:r>
            <a:r>
              <a:rPr lang="pt-BR" sz="1600" dirty="0"/>
              <a:t>junto ao gestor o oferecimento de serviços </a:t>
            </a:r>
            <a:r>
              <a:rPr lang="pt-BR" sz="1600" dirty="0" smtClean="0"/>
              <a:t>diagnósticos</a:t>
            </a:r>
          </a:p>
          <a:p>
            <a:r>
              <a:rPr lang="pt-BR" sz="1600" dirty="0"/>
              <a:t>Implantar planilha de saúde bucal e ficha para acompanhamento dos escolares cadastrados.      </a:t>
            </a:r>
          </a:p>
          <a:p>
            <a:r>
              <a:rPr lang="pt-BR" sz="1600" dirty="0" smtClean="0"/>
              <a:t>Pactuar </a:t>
            </a:r>
            <a:r>
              <a:rPr lang="pt-BR" sz="1600" dirty="0"/>
              <a:t>com a equipe o registro das informações</a:t>
            </a:r>
            <a:r>
              <a:rPr lang="pt-BR" sz="1600" dirty="0" smtClean="0"/>
              <a:t>.</a:t>
            </a:r>
            <a:endParaRPr lang="pt-BR" sz="1600" dirty="0"/>
          </a:p>
        </p:txBody>
      </p:sp>
      <p:sp>
        <p:nvSpPr>
          <p:cNvPr id="5" name="CaixaDeTexto 4"/>
          <p:cNvSpPr txBox="1"/>
          <p:nvPr/>
        </p:nvSpPr>
        <p:spPr>
          <a:xfrm>
            <a:off x="395536" y="1340768"/>
            <a:ext cx="7488832" cy="523220"/>
          </a:xfrm>
          <a:prstGeom prst="rect">
            <a:avLst/>
          </a:prstGeom>
          <a:noFill/>
        </p:spPr>
        <p:txBody>
          <a:bodyPr wrap="square" rtlCol="0">
            <a:spAutoFit/>
          </a:bodyPr>
          <a:lstStyle/>
          <a:p>
            <a:r>
              <a:rPr lang="pt-BR" sz="2800" b="1" dirty="0" smtClean="0"/>
              <a:t>Ações: </a:t>
            </a:r>
            <a:r>
              <a:rPr lang="pt-BR" sz="2800" b="1" dirty="0"/>
              <a:t>Organização e Gestão do </a:t>
            </a:r>
            <a:r>
              <a:rPr lang="pt-BR" sz="2800" b="1" dirty="0" smtClean="0"/>
              <a:t>Serviço</a:t>
            </a:r>
            <a:endParaRPr lang="pt-BR" sz="2800" dirty="0"/>
          </a:p>
        </p:txBody>
      </p:sp>
      <p:sp>
        <p:nvSpPr>
          <p:cNvPr id="7" name="Título 1"/>
          <p:cNvSpPr>
            <a:spLocks noGrp="1"/>
          </p:cNvSpPr>
          <p:nvPr>
            <p:ph type="title"/>
          </p:nvPr>
        </p:nvSpPr>
        <p:spPr>
          <a:xfrm>
            <a:off x="395536" y="485800"/>
            <a:ext cx="8229600" cy="854968"/>
          </a:xfrm>
        </p:spPr>
        <p:txBody>
          <a:bodyPr>
            <a:normAutofit/>
          </a:bodyPr>
          <a:lstStyle/>
          <a:p>
            <a:r>
              <a:rPr lang="pt-BR" sz="4000" b="1" dirty="0" smtClean="0">
                <a:latin typeface="+mn-lt"/>
              </a:rPr>
              <a:t>Metodologia </a:t>
            </a:r>
            <a:endParaRPr lang="pt-BR" sz="4000" b="1" dirty="0">
              <a:latin typeface="+mn-lt"/>
            </a:endParaRPr>
          </a:p>
        </p:txBody>
      </p:sp>
    </p:spTree>
    <p:extLst>
      <p:ext uri="{BB962C8B-B14F-4D97-AF65-F5344CB8AC3E}">
        <p14:creationId xmlns:p14="http://schemas.microsoft.com/office/powerpoint/2010/main" xmlns="" val="2137949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749</TotalTime>
  <Words>2549</Words>
  <Application>Microsoft Office PowerPoint</Application>
  <PresentationFormat>Apresentação na tela (4:3)</PresentationFormat>
  <Paragraphs>214</Paragraphs>
  <Slides>42</Slides>
  <Notes>10</Notes>
  <HiddenSlides>0</HiddenSlides>
  <MMClips>0</MMClips>
  <ScaleCrop>false</ScaleCrop>
  <HeadingPairs>
    <vt:vector size="4" baseType="variant">
      <vt:variant>
        <vt:lpstr>Tema</vt:lpstr>
      </vt:variant>
      <vt:variant>
        <vt:i4>1</vt:i4>
      </vt:variant>
      <vt:variant>
        <vt:lpstr>Títulos de slides</vt:lpstr>
      </vt:variant>
      <vt:variant>
        <vt:i4>42</vt:i4>
      </vt:variant>
    </vt:vector>
  </HeadingPairs>
  <TitlesOfParts>
    <vt:vector size="43" baseType="lpstr">
      <vt:lpstr>Fluxo</vt:lpstr>
      <vt:lpstr>                                     </vt:lpstr>
      <vt:lpstr>Slide 2</vt:lpstr>
      <vt:lpstr>Slide 3</vt:lpstr>
      <vt:lpstr>UBS da Biquinha </vt:lpstr>
      <vt:lpstr>Equipe da UBS da Biquinha </vt:lpstr>
      <vt:lpstr>UBS antes da intervenção</vt:lpstr>
      <vt:lpstr>Objetivo geral</vt:lpstr>
      <vt:lpstr>Metodologia </vt:lpstr>
      <vt:lpstr>Metodologia </vt:lpstr>
      <vt:lpstr>Metodologia </vt:lpstr>
      <vt:lpstr>Metodologia </vt:lpstr>
      <vt:lpstr>Metodologia </vt:lpstr>
      <vt:lpstr>Metodologia </vt:lpstr>
      <vt:lpstr>Logística</vt:lpstr>
      <vt:lpstr>Logística</vt:lpstr>
      <vt:lpstr>Objetivos, metas e resultados</vt:lpstr>
      <vt:lpstr>Proporção de escolares examinados na escola</vt:lpstr>
      <vt:lpstr>Slide 18</vt:lpstr>
      <vt:lpstr>Proporção de escolares de saúde com primeira consulta odontológica</vt:lpstr>
      <vt:lpstr>Slide 20</vt:lpstr>
      <vt:lpstr>Proporção de escolares de alto risco com primeira consulta odontológica</vt:lpstr>
      <vt:lpstr>Slide 22</vt:lpstr>
      <vt:lpstr>Proporção  de buscas aos escolares da área de abrangência</vt:lpstr>
      <vt:lpstr>Slide 24</vt:lpstr>
      <vt:lpstr>.   Proporção de escolares com escovação dental supervisionada com creme dental </vt:lpstr>
      <vt:lpstr>Slide 26</vt:lpstr>
      <vt:lpstr>Proporção de escolares de alto risco com aplicação de gel fluoretado com escova dental</vt:lpstr>
      <vt:lpstr>Slide 28</vt:lpstr>
      <vt:lpstr>Proporção de escolares com tratamento concluído</vt:lpstr>
      <vt:lpstr>Slide 30</vt:lpstr>
      <vt:lpstr>Metas</vt:lpstr>
      <vt:lpstr>Proporção de escolares com orientação de higiene bucal</vt:lpstr>
      <vt:lpstr>Slide 33</vt:lpstr>
      <vt:lpstr>Proporção de escolares com orientações de cárie dentária </vt:lpstr>
      <vt:lpstr>Slide 35</vt:lpstr>
      <vt:lpstr>Proporção de escolares orientações nutricionais</vt:lpstr>
      <vt:lpstr>Slide 37</vt:lpstr>
      <vt:lpstr>Discussão</vt:lpstr>
      <vt:lpstr>Discussão</vt:lpstr>
      <vt:lpstr>Discussão</vt:lpstr>
      <vt:lpstr> Reflexão crítica sobre processo pessoal de aprendizagem </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 Melissa S. Prata Barbosa</dc:title>
  <dc:creator>Melissa</dc:creator>
  <cp:lastModifiedBy>Marcinia</cp:lastModifiedBy>
  <cp:revision>72</cp:revision>
  <dcterms:created xsi:type="dcterms:W3CDTF">2014-10-21T09:37:02Z</dcterms:created>
  <dcterms:modified xsi:type="dcterms:W3CDTF">2014-11-01T02:00:59Z</dcterms:modified>
</cp:coreProperties>
</file>