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81" r:id="rId6"/>
    <p:sldId id="260" r:id="rId7"/>
    <p:sldId id="261" r:id="rId8"/>
    <p:sldId id="262" r:id="rId9"/>
    <p:sldId id="267" r:id="rId10"/>
    <p:sldId id="264" r:id="rId11"/>
    <p:sldId id="287" r:id="rId12"/>
    <p:sldId id="291" r:id="rId13"/>
    <p:sldId id="265" r:id="rId14"/>
    <p:sldId id="284" r:id="rId15"/>
    <p:sldId id="268" r:id="rId16"/>
    <p:sldId id="288" r:id="rId17"/>
    <p:sldId id="292" r:id="rId18"/>
    <p:sldId id="289" r:id="rId19"/>
    <p:sldId id="269" r:id="rId20"/>
    <p:sldId id="293" r:id="rId21"/>
    <p:sldId id="294" r:id="rId22"/>
    <p:sldId id="270" r:id="rId23"/>
    <p:sldId id="295" r:id="rId24"/>
    <p:sldId id="296" r:id="rId25"/>
    <p:sldId id="271" r:id="rId26"/>
    <p:sldId id="297" r:id="rId27"/>
    <p:sldId id="298" r:id="rId28"/>
    <p:sldId id="273" r:id="rId29"/>
    <p:sldId id="274" r:id="rId30"/>
    <p:sldId id="275" r:id="rId31"/>
    <p:sldId id="276" r:id="rId32"/>
    <p:sldId id="277" r:id="rId33"/>
    <p:sldId id="290" r:id="rId34"/>
    <p:sldId id="278" r:id="rId35"/>
    <p:sldId id="279" r:id="rId36"/>
    <p:sldId id="280" r:id="rId3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IENTE\Desktop\DOWNLOADS\Planilha%20de%20Coleta%20de%20dados%20CA%20de%20colo%20de%20utero%20e%20mama.FINAL(1)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IENTE\Desktop\DOWNLOADS\Planilha%20de%20Coleta%20de%20dados%20CA%20de%20colo%20de%20utero%20e%20mama.FINAL(1)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IENTE\Desktop\DOWNLOADS\Planilha%20de%20Coleta%20de%20dados%20CA%20de%20colo%20de%20utero%20e%20mama.FINAL(1)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IENTE\Desktop\DOWNLOADS\Planilha%20de%20Coleta%20de%20dados%20CA%20de%20colo%20de%20utero%20e%20mama.FINAL(1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mulheres entre 25 e 64 anos com exame em dia para detecção precoce do câncer de colo de útero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25400">
              <a:noFill/>
            </a:ln>
          </c:spPr>
          <c:invertIfNegative val="0"/>
          <c:dLbls>
            <c:txPr>
              <a:bodyPr/>
              <a:lstStyle/>
              <a:p>
                <a:pPr>
                  <a:defRPr lang="es-ES">
                    <a:solidFill>
                      <a:sysClr val="windowText" lastClr="000000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0.24852071005917159</c:v>
                </c:pt>
                <c:pt idx="1">
                  <c:v>0.47041420118343363</c:v>
                </c:pt>
                <c:pt idx="2">
                  <c:v>0.54437869822485263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135808"/>
        <c:axId val="92137344"/>
      </c:barChart>
      <c:catAx>
        <c:axId val="92135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s-E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92137344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9213734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s-E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9213580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mulheres entre 50 e 69 anos com exame em dia para detecção precoce de câncer de mama</c:v>
                </c:pt>
              </c:strCache>
            </c:strRef>
          </c:tx>
          <c:spPr>
            <a:solidFill>
              <a:srgbClr val="1F497D">
                <a:lumMod val="75000"/>
              </a:srgbClr>
            </a:solidFill>
            <a:ln w="25400">
              <a:noFill/>
            </a:ln>
          </c:spPr>
          <c:invertIfNegative val="0"/>
          <c:dLbls>
            <c:txPr>
              <a:bodyPr/>
              <a:lstStyle/>
              <a:p>
                <a:pPr>
                  <a:defRPr lang="es-ES">
                    <a:solidFill>
                      <a:sysClr val="windowText" lastClr="000000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Indicadores!$D$9:$G$9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Indicadores!$D$10:$G$10</c:f>
              <c:numCache>
                <c:formatCode>0.0%</c:formatCode>
                <c:ptCount val="4"/>
                <c:pt idx="0">
                  <c:v>0.19565217391304257</c:v>
                </c:pt>
                <c:pt idx="1">
                  <c:v>0.38405797101449579</c:v>
                </c:pt>
                <c:pt idx="2">
                  <c:v>0.46376811594202932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208384"/>
        <c:axId val="94209920"/>
      </c:barChart>
      <c:catAx>
        <c:axId val="94208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s-E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94209920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9420992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s-E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94208384"/>
        <c:crosses val="autoZero"/>
        <c:crossBetween val="between"/>
        <c:majorUnit val="0.1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Indicadores!$C$42</c:f>
              <c:strCache>
                <c:ptCount val="1"/>
                <c:pt idx="0">
                  <c:v>Proporção de mulheres com registro adequado do exame citopatológico de colo de útero.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25400">
              <a:noFill/>
            </a:ln>
          </c:spPr>
          <c:invertIfNegative val="0"/>
          <c:dLbls>
            <c:txPr>
              <a:bodyPr/>
              <a:lstStyle/>
              <a:p>
                <a:pPr>
                  <a:defRPr lang="es-ES">
                    <a:solidFill>
                      <a:sysClr val="windowText" lastClr="000000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Indicadores!$D$41:$G$41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Indicadores!$D$42:$G$42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0.97391304347826091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660864"/>
        <c:axId val="94662656"/>
      </c:barChart>
      <c:catAx>
        <c:axId val="94660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s-E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94662656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9466265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s-E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94660864"/>
        <c:crosses val="autoZero"/>
        <c:crossBetween val="between"/>
        <c:majorUnit val="0.1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Indicadores!$C$47</c:f>
              <c:strCache>
                <c:ptCount val="1"/>
                <c:pt idx="0">
                  <c:v>Proporção de mulheres com registro adequado da mamografia.</c:v>
                </c:pt>
              </c:strCache>
            </c:strRef>
          </c:tx>
          <c:spPr>
            <a:solidFill>
              <a:srgbClr val="1F497D">
                <a:lumMod val="75000"/>
              </a:srgbClr>
            </a:solidFill>
            <a:ln w="25400">
              <a:noFill/>
            </a:ln>
          </c:spPr>
          <c:invertIfNegative val="0"/>
          <c:dLbls>
            <c:txPr>
              <a:bodyPr/>
              <a:lstStyle/>
              <a:p>
                <a:pPr>
                  <a:defRPr lang="es-ES">
                    <a:solidFill>
                      <a:sysClr val="windowText" lastClr="000000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Indicadores!$D$46:$G$46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Indicadores!$D$47:$G$47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0.9156626506024097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692864"/>
        <c:axId val="94694400"/>
      </c:barChart>
      <c:catAx>
        <c:axId val="94692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s-E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94694400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9469440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s-E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94692864"/>
        <c:crosses val="autoZero"/>
        <c:crossBetween val="between"/>
        <c:majorUnit val="0.1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es-E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95F0BA-2B3C-4682-8F6E-A2DF8B5CE5E6}" type="datetimeFigureOut">
              <a:rPr lang="pt-BR" smtClean="0"/>
              <a:pPr/>
              <a:t>17/09/2015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DCC90-1A98-43D7-8850-CE706B6D7C5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5527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melhoria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DCC90-1A98-43D7-8850-CE706B6D7C54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5389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DCC90-1A98-43D7-8850-CE706B6D7C54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877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DCC90-1A98-43D7-8850-CE706B6D7C54}" type="slidenum">
              <a:rPr lang="pt-BR" smtClean="0"/>
              <a:pPr/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facilitou a realização de atividades em grupo, como as palestras educativas, nas quais foram desenvolvidas </a:t>
            </a:r>
          </a:p>
          <a:p>
            <a:r>
              <a:rPr lang="pt-BR" dirty="0" smtClean="0"/>
              <a:t>60  </a:t>
            </a:r>
          </a:p>
          <a:p>
            <a:r>
              <a:rPr lang="pt-BR" dirty="0" smtClean="0"/>
              <a:t>atividades de promoção e prevenção de saúde, com a intervenção dos atendimentos ás usuárias destas faixas etárias.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DCC90-1A98-43D7-8850-CE706B6D7C54}" type="slidenum">
              <a:rPr lang="pt-BR" smtClean="0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037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6503-EA5C-43F2-90BB-F92C3DA73229}" type="datetimeFigureOut">
              <a:rPr lang="pt-BR" smtClean="0"/>
              <a:pPr/>
              <a:t>17/09/2015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204B2-F2CF-49D6-8A6F-88D13B14FC9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6566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6503-EA5C-43F2-90BB-F92C3DA73229}" type="datetimeFigureOut">
              <a:rPr lang="pt-BR" smtClean="0"/>
              <a:pPr/>
              <a:t>17/09/2015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204B2-F2CF-49D6-8A6F-88D13B14FC9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0312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6503-EA5C-43F2-90BB-F92C3DA73229}" type="datetimeFigureOut">
              <a:rPr lang="pt-BR" smtClean="0"/>
              <a:pPr/>
              <a:t>17/09/2015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204B2-F2CF-49D6-8A6F-88D13B14FC9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1585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6503-EA5C-43F2-90BB-F92C3DA73229}" type="datetimeFigureOut">
              <a:rPr lang="pt-BR" smtClean="0"/>
              <a:pPr/>
              <a:t>17/09/2015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204B2-F2CF-49D6-8A6F-88D13B14FC9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0855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6503-EA5C-43F2-90BB-F92C3DA73229}" type="datetimeFigureOut">
              <a:rPr lang="pt-BR" smtClean="0"/>
              <a:pPr/>
              <a:t>17/09/2015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204B2-F2CF-49D6-8A6F-88D13B14FC9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3713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6503-EA5C-43F2-90BB-F92C3DA73229}" type="datetimeFigureOut">
              <a:rPr lang="pt-BR" smtClean="0"/>
              <a:pPr/>
              <a:t>17/09/2015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204B2-F2CF-49D6-8A6F-88D13B14FC9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6744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6503-EA5C-43F2-90BB-F92C3DA73229}" type="datetimeFigureOut">
              <a:rPr lang="pt-BR" smtClean="0"/>
              <a:pPr/>
              <a:t>17/09/2015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204B2-F2CF-49D6-8A6F-88D13B14FC9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1864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6503-EA5C-43F2-90BB-F92C3DA73229}" type="datetimeFigureOut">
              <a:rPr lang="pt-BR" smtClean="0"/>
              <a:pPr/>
              <a:t>17/09/2015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204B2-F2CF-49D6-8A6F-88D13B14FC9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7978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6503-EA5C-43F2-90BB-F92C3DA73229}" type="datetimeFigureOut">
              <a:rPr lang="pt-BR" smtClean="0"/>
              <a:pPr/>
              <a:t>17/09/2015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204B2-F2CF-49D6-8A6F-88D13B14FC9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8652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6503-EA5C-43F2-90BB-F92C3DA73229}" type="datetimeFigureOut">
              <a:rPr lang="pt-BR" smtClean="0"/>
              <a:pPr/>
              <a:t>17/09/2015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204B2-F2CF-49D6-8A6F-88D13B14FC9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0376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6503-EA5C-43F2-90BB-F92C3DA73229}" type="datetimeFigureOut">
              <a:rPr lang="pt-BR" smtClean="0"/>
              <a:pPr/>
              <a:t>17/09/2015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204B2-F2CF-49D6-8A6F-88D13B14FC9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625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86503-EA5C-43F2-90BB-F92C3DA73229}" type="datetimeFigureOut">
              <a:rPr lang="pt-BR" smtClean="0"/>
              <a:pPr/>
              <a:t>17/09/2015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204B2-F2CF-49D6-8A6F-88D13B14FC9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4819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4505" y="2420888"/>
            <a:ext cx="7772400" cy="1800200"/>
          </a:xfr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sz="2700" b="1" dirty="0" smtClean="0"/>
              <a:t>MELHORIA NAS AÇÕES DE PREVENÇÃO E CONTROLE DO CÂNCER DE COLO DE ÚTERO E DE MAMA NA UBS JOSE PEREIRA DA MATA, CAPITÃO DE CAMPOS/PI </a:t>
            </a: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 </a:t>
            </a:r>
            <a:endParaRPr lang="pt-BR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2411760" y="476672"/>
            <a:ext cx="4237891" cy="1477328"/>
          </a:xfrm>
          <a:prstGeom prst="rect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pt-BR" altLang="pt-BR" b="1" dirty="0"/>
              <a:t>UNIVERSIDADE ABERTA DO SUS – UNASUS</a:t>
            </a:r>
            <a:endParaRPr lang="pt-BR" altLang="pt-BR" dirty="0"/>
          </a:p>
          <a:p>
            <a:pPr algn="ctr"/>
            <a:r>
              <a:rPr lang="pt-BR" altLang="pt-BR" b="1" dirty="0"/>
              <a:t>UNIVERSIDADE FEDERAL DE PELOTAS</a:t>
            </a:r>
            <a:endParaRPr lang="pt-BR" altLang="pt-BR" dirty="0"/>
          </a:p>
          <a:p>
            <a:pPr algn="ctr"/>
            <a:r>
              <a:rPr lang="pt-BR" altLang="pt-BR" b="1" dirty="0"/>
              <a:t>ESPECIALIZAÇÃO EM SAÚDE DA FAMÍLIA</a:t>
            </a:r>
            <a:endParaRPr lang="pt-BR" altLang="pt-BR" dirty="0"/>
          </a:p>
          <a:p>
            <a:pPr algn="ctr"/>
            <a:r>
              <a:rPr lang="pt-BR" altLang="pt-BR" b="1" dirty="0"/>
              <a:t>MODALIDADE À DISTÂNCIA</a:t>
            </a:r>
            <a:endParaRPr lang="pt-BR" altLang="pt-BR" dirty="0"/>
          </a:p>
          <a:p>
            <a:pPr algn="ctr"/>
            <a:r>
              <a:rPr lang="pt-BR" altLang="pt-BR" b="1" dirty="0"/>
              <a:t>TURMA  7</a:t>
            </a:r>
            <a:r>
              <a:rPr lang="pt-BR" altLang="pt-BR" b="1" dirty="0" smtClean="0"/>
              <a:t>   </a:t>
            </a:r>
            <a:endParaRPr lang="pt-BR" alt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131840" y="4653136"/>
            <a:ext cx="3049489" cy="1815882"/>
          </a:xfrm>
          <a:prstGeom prst="rect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b="1" dirty="0" smtClean="0"/>
              <a:t>MERCEDES MONTES ZAMORA</a:t>
            </a:r>
          </a:p>
          <a:p>
            <a:endParaRPr lang="pt-BR" b="1" dirty="0"/>
          </a:p>
          <a:p>
            <a:endParaRPr lang="pt-BR" b="1" dirty="0" smtClean="0"/>
          </a:p>
          <a:p>
            <a:pPr algn="ctr"/>
            <a:r>
              <a:rPr lang="pt-BR" altLang="pt-BR" b="1" dirty="0">
                <a:solidFill>
                  <a:schemeClr val="tx1"/>
                </a:solidFill>
              </a:rPr>
              <a:t>PELOTAS/RS</a:t>
            </a:r>
            <a:endParaRPr lang="pt-BR" altLang="pt-BR" dirty="0">
              <a:solidFill>
                <a:schemeClr val="tx1"/>
              </a:solidFill>
            </a:endParaRPr>
          </a:p>
          <a:p>
            <a:pPr algn="ctr"/>
            <a:r>
              <a:rPr lang="pt-BR" altLang="pt-BR" b="1" dirty="0">
                <a:solidFill>
                  <a:schemeClr val="tx1"/>
                </a:solidFill>
              </a:rPr>
              <a:t> 2015</a:t>
            </a:r>
            <a:endParaRPr lang="pt-BR" altLang="pt-BR" dirty="0">
              <a:solidFill>
                <a:schemeClr val="tx1"/>
              </a:solidFill>
            </a:endParaRPr>
          </a:p>
          <a:p>
            <a:endParaRPr lang="pt-B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328" y="4653136"/>
            <a:ext cx="2829817" cy="1781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53136"/>
            <a:ext cx="237626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1" y="476672"/>
            <a:ext cx="2088231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600000">
            <a:off x="395536" y="307395"/>
            <a:ext cx="1872208" cy="164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48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1944216"/>
          </a:xfr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2400" b="1" u="sng" dirty="0">
                <a:latin typeface="Arial" pitchFamily="34" charset="0"/>
                <a:cs typeface="Arial" pitchFamily="34" charset="0"/>
              </a:rPr>
              <a:t>Objetivo 1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 Ampliar a cobertura de detecção precoce do câncer de colo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de útero 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do câncer de mama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60648"/>
            <a:ext cx="1067123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71472" y="3500438"/>
            <a:ext cx="8176992" cy="3139321"/>
          </a:xfrm>
          <a:prstGeom prst="rect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Antes da intervenção sabíamos que na área tínhamos 338 mulheres da área de abrangência na faixa etária entre 25 e 64 anos de idade e 138 mulheres na faixa etária entre 50 e 69 anos de idade da área de abrangência,e trabalhamos buscando alcançar esta população alvo.</a:t>
            </a:r>
          </a:p>
          <a:p>
            <a:endParaRPr lang="pt-BR" dirty="0" smtClean="0"/>
          </a:p>
          <a:p>
            <a:r>
              <a:rPr lang="pt-BR" dirty="0" smtClean="0"/>
              <a:t>-Cadastramos 230 (70,4%) mulheres na faixa etária entre 25 e 64 anos de idade;</a:t>
            </a:r>
          </a:p>
          <a:p>
            <a:endParaRPr lang="pt-BR" dirty="0" smtClean="0"/>
          </a:p>
          <a:p>
            <a:r>
              <a:rPr lang="pt-BR" dirty="0" smtClean="0"/>
              <a:t>- Cadastramos  83 (60,17%) mulheres na faixa etária entre 50 e 69 anos de idade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6456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229600" cy="1592726"/>
          </a:xfr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Meta 1.1 Ampliar a cobertura de detecção precoce do câncer de colo de útero das mulheres na faixa etária entre 25 e 64 anos de idade para 90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%.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Gráfico 3"/>
          <p:cNvGraphicFramePr/>
          <p:nvPr/>
        </p:nvGraphicFramePr>
        <p:xfrm>
          <a:off x="2247900" y="2124075"/>
          <a:ext cx="4648200" cy="260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395536" y="5715016"/>
            <a:ext cx="7992888" cy="646331"/>
          </a:xfrm>
          <a:prstGeom prst="rec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b="1" dirty="0" smtClean="0"/>
              <a:t>Resultado:</a:t>
            </a:r>
          </a:p>
          <a:p>
            <a:r>
              <a:rPr lang="pt-BR" dirty="0" smtClean="0"/>
              <a:t>Mês 1_ 84 (24,9%)        Mês 2_ 159 (47%)     Mês 3-  184(54,4%)  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285984" y="4714884"/>
            <a:ext cx="6858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Figura1 </a:t>
            </a:r>
            <a:r>
              <a:rPr lang="pt-BR" sz="1200" dirty="0" smtClean="0"/>
              <a:t>Gráfico do Indicador Proporção de mulheres entre 25 e 64 anos com exame em dia para detecção precoce do câncer de colo de útero</a:t>
            </a:r>
          </a:p>
          <a:p>
            <a:r>
              <a:rPr lang="pt-BR" sz="1200" b="1" dirty="0" smtClean="0"/>
              <a:t>Fonte:</a:t>
            </a:r>
            <a:r>
              <a:rPr lang="pt-BR" sz="1200" dirty="0" smtClean="0"/>
              <a:t> Planilha final de coleta de dados.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3754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500034" y="500042"/>
            <a:ext cx="8229600" cy="1643074"/>
          </a:xfrm>
          <a:prstGeom prst="rect">
            <a:avLst/>
          </a:prstGeom>
          <a:ln w="57150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Meta 1.2 Ampliar a cobertura de detecção precoce do câncer de mama das mulheres na faixa etária entre 50 e 69 anos de idade para 95%. 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4" name="Gráfico 3"/>
          <p:cNvGraphicFramePr/>
          <p:nvPr/>
        </p:nvGraphicFramePr>
        <p:xfrm>
          <a:off x="2241096" y="2177143"/>
          <a:ext cx="4661807" cy="2503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2214546" y="4643446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Figura 2</a:t>
            </a:r>
            <a:r>
              <a:rPr lang="pt-BR" sz="1200" dirty="0" smtClean="0"/>
              <a:t> Gráfico do Indicador Proporção de mulheres entre 50 e 69 anos com exame em dia para detecção precoce de câncer de mama</a:t>
            </a:r>
          </a:p>
          <a:p>
            <a:r>
              <a:rPr lang="pt-BR" sz="1200" b="1" dirty="0" smtClean="0"/>
              <a:t>Fonte:</a:t>
            </a:r>
            <a:r>
              <a:rPr lang="pt-BR" sz="1200" dirty="0" smtClean="0"/>
              <a:t> Planilha final de coleta de dados.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714348" y="5715016"/>
            <a:ext cx="7890100" cy="646331"/>
          </a:xfrm>
          <a:prstGeom prst="rect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b="1" dirty="0" smtClean="0"/>
              <a:t>Resultado:</a:t>
            </a:r>
          </a:p>
          <a:p>
            <a:r>
              <a:rPr lang="pt-BR" dirty="0" smtClean="0"/>
              <a:t>Mês 1_ 27(19,6%)        Mês 2_ 53 (38,4%)     Mês 3-  64(46,4%)  </a:t>
            </a:r>
            <a:endParaRPr lang="pt-B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1658464"/>
          </a:xfr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b="1" u="sng" dirty="0" smtClean="0">
                <a:latin typeface="Arial" pitchFamily="34" charset="0"/>
                <a:cs typeface="Arial" pitchFamily="34" charset="0"/>
              </a:rPr>
              <a:t>Objetivo </a:t>
            </a:r>
            <a:r>
              <a:rPr lang="pt-BR" sz="2400" b="1" u="sng" dirty="0">
                <a:latin typeface="Arial" pitchFamily="34" charset="0"/>
                <a:cs typeface="Arial" pitchFamily="34" charset="0"/>
              </a:rPr>
              <a:t>2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 Melhorar a qualidade do atendimento das mulheres que realizam detecção precoce de câncer de colo de útero e de mama na unidade de saúde.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32656"/>
            <a:ext cx="14271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126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214282" y="428604"/>
            <a:ext cx="8229600" cy="1592726"/>
          </a:xfrm>
          <a:prstGeom prst="rect">
            <a:avLst/>
          </a:prstGeom>
          <a:ln w="57150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>
              <a:buFont typeface="Wingdings" pitchFamily="2" charset="2"/>
              <a:buChar char="§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Meta 2.1 Obter 100% de coleta de amostras satisfatórias do exame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citopatológico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de colo de útero.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14282" y="2643182"/>
            <a:ext cx="8229600" cy="2031325"/>
          </a:xfrm>
          <a:prstGeom prst="rect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dirty="0" smtClean="0"/>
              <a:t>Das 184 mulheres residentes na área de abrangência e acompanhadas na unidade básica de saúde da faixa etária de 25 a 64 anos, 100% delas estavam com amostras satisfatórias do exame citopatológico de colo de útero durantes todas as avaliações dos resultados que fizemos ao longo dos três meses. </a:t>
            </a:r>
          </a:p>
          <a:p>
            <a:endParaRPr lang="pt-BR" dirty="0" smtClean="0"/>
          </a:p>
          <a:p>
            <a:r>
              <a:rPr lang="pt-BR" b="1" dirty="0" smtClean="0"/>
              <a:t>Resultado:</a:t>
            </a:r>
          </a:p>
          <a:p>
            <a:r>
              <a:rPr lang="pt-BR" dirty="0" smtClean="0"/>
              <a:t>Mês 1_ 84 (100%)       Mês 2_ 159(100%)      Mês 3- 184(100%)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534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2520280"/>
          </a:xfr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pt-BR" b="1" u="sng" dirty="0" smtClean="0"/>
          </a:p>
          <a:p>
            <a:pPr marL="0" indent="0">
              <a:buNone/>
            </a:pPr>
            <a:r>
              <a:rPr lang="pt-BR" sz="2400" b="1" u="sng" dirty="0" smtClean="0">
                <a:latin typeface="Arial" pitchFamily="34" charset="0"/>
                <a:cs typeface="Arial" pitchFamily="34" charset="0"/>
              </a:rPr>
              <a:t>Objetivo </a:t>
            </a:r>
            <a:r>
              <a:rPr lang="pt-BR" sz="2400" b="1" u="sng" dirty="0">
                <a:latin typeface="Arial" pitchFamily="34" charset="0"/>
                <a:cs typeface="Arial" pitchFamily="34" charset="0"/>
              </a:rPr>
              <a:t>3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 Melhorar a adesão das mulheres à realização de exame citopatológico de colo de útero e mamografia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pt-BR" dirty="0"/>
          </a:p>
          <a:p>
            <a:pPr>
              <a:buFont typeface="Wingdings" pitchFamily="2" charset="2"/>
              <a:buChar char="§"/>
            </a:pP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92696"/>
            <a:ext cx="14271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42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658127"/>
            <a:ext cx="8136904" cy="1869358"/>
          </a:xfr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pt-BR" sz="2400" dirty="0">
                <a:latin typeface="Arial" pitchFamily="34" charset="0"/>
                <a:cs typeface="Arial" pitchFamily="34" charset="0"/>
              </a:rPr>
              <a:t>Meta 3.1. Identificar 100% das mulheres com exame citopatológico alterado sem acompanhamento pela unidade de saúde. 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4664"/>
            <a:ext cx="14271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95536" y="4143380"/>
            <a:ext cx="8064896" cy="1200329"/>
          </a:xfrm>
          <a:prstGeom prst="rect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b="1" dirty="0" smtClean="0"/>
              <a:t>Resultado:</a:t>
            </a:r>
          </a:p>
          <a:p>
            <a:r>
              <a:rPr lang="pt-BR" dirty="0" smtClean="0"/>
              <a:t>Das 184 mulheres residentes na área de abrangência e acompanhadas na unidade básica de saúde da faixa etária de 25 a 64 anos, nenhuma delas teve exame </a:t>
            </a:r>
            <a:r>
              <a:rPr lang="pt-BR" dirty="0" err="1" smtClean="0"/>
              <a:t>citopatológico</a:t>
            </a:r>
            <a:r>
              <a:rPr lang="pt-BR" dirty="0" smtClean="0"/>
              <a:t> alterado durante o período da Intervenção.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5106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428596" y="642918"/>
            <a:ext cx="8136904" cy="1083540"/>
          </a:xfrm>
          <a:prstGeom prst="rect">
            <a:avLst/>
          </a:prstGeom>
          <a:ln w="57150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Meta 3.2. Identificar 100% das mulheres com mamografia alterada sem acompanhamento pela unidade de saúde.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11560" y="3192263"/>
            <a:ext cx="7953940" cy="923330"/>
          </a:xfrm>
          <a:prstGeom prst="rect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b="1" dirty="0" smtClean="0"/>
              <a:t>Resultado:</a:t>
            </a:r>
            <a:r>
              <a:rPr lang="pt-BR" dirty="0" smtClean="0"/>
              <a:t> </a:t>
            </a:r>
          </a:p>
          <a:p>
            <a:r>
              <a:rPr lang="pt-BR" dirty="0" smtClean="0"/>
              <a:t>Nestas doze semanas que durou o trabalho da intervenção não houve exame de mamografia alterado </a:t>
            </a:r>
            <a:endParaRPr lang="pt-B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1428736"/>
            <a:ext cx="8229600" cy="3214710"/>
          </a:xfr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pt-BR" sz="2400" dirty="0">
                <a:latin typeface="Arial" pitchFamily="34" charset="0"/>
                <a:cs typeface="Arial" pitchFamily="34" charset="0"/>
              </a:rPr>
              <a:t>Meta 3.3. Realizar busca ativa em 100% de mulheres com exame citopatológico alterado sem acompanhamento pela unidade de saúde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r>
              <a:rPr lang="pt-BR" sz="2400" dirty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r>
              <a:rPr lang="pt-BR" sz="2400" dirty="0">
                <a:latin typeface="Arial" pitchFamily="34" charset="0"/>
                <a:cs typeface="Arial" pitchFamily="34" charset="0"/>
              </a:rPr>
              <a:t> Meta 3.4. Realizar busca ativa em 100% de mulheres com mamografia alterada sem acompanhamento pela unidade de saúde. 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60648"/>
            <a:ext cx="14271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467544" y="5072074"/>
            <a:ext cx="8136904" cy="1200329"/>
          </a:xfrm>
          <a:prstGeom prst="rect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b="1" dirty="0" smtClean="0"/>
              <a:t>Resultado:</a:t>
            </a:r>
            <a:r>
              <a:rPr lang="pt-BR" dirty="0" smtClean="0"/>
              <a:t> </a:t>
            </a:r>
          </a:p>
          <a:p>
            <a:r>
              <a:rPr lang="pt-BR" dirty="0" smtClean="0"/>
              <a:t>Nestas doze semanas que durou o trabalho da intervenção não houve exame </a:t>
            </a:r>
            <a:r>
              <a:rPr lang="pt-BR" dirty="0" err="1" smtClean="0"/>
              <a:t>citopatológico</a:t>
            </a:r>
            <a:r>
              <a:rPr lang="pt-BR" dirty="0" smtClean="0"/>
              <a:t> alterado nem  exame de mamografia alterado . Não foi necessário realizar busca Ativa.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9505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1928826"/>
          </a:xfr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pt-BR" b="1" u="sng" dirty="0" smtClean="0"/>
          </a:p>
          <a:p>
            <a:pPr marL="0" indent="0" algn="just">
              <a:buNone/>
            </a:pPr>
            <a:r>
              <a:rPr lang="pt-BR" sz="2400" b="1" u="sng" dirty="0" smtClean="0">
                <a:latin typeface="Arial" pitchFamily="34" charset="0"/>
                <a:cs typeface="Arial" pitchFamily="34" charset="0"/>
              </a:rPr>
              <a:t>Objetivo </a:t>
            </a:r>
            <a:r>
              <a:rPr lang="pt-BR" sz="2400" b="1" u="sng" dirty="0">
                <a:latin typeface="Arial" pitchFamily="34" charset="0"/>
                <a:cs typeface="Arial" pitchFamily="34" charset="0"/>
              </a:rPr>
              <a:t>4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 Melhorar o registro das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informações</a:t>
            </a:r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92696"/>
            <a:ext cx="14271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595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5776" y="260648"/>
            <a:ext cx="3744416" cy="720080"/>
          </a:xfr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INTRODUÇÃO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340768"/>
            <a:ext cx="8424936" cy="5184576"/>
          </a:xfr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9600" dirty="0" smtClean="0">
                <a:latin typeface="Arial" pitchFamily="34" charset="0"/>
                <a:cs typeface="Arial" pitchFamily="34" charset="0"/>
              </a:rPr>
              <a:t>Os elevados índices de morbidade e mortalidade por câncer do colo do útero e da mama no Brasil justificam a implantação de estratégias efetivas de controle dessas doenças que incluam ações de promoção à saúde, prevenção e detecção precoce, tratamento e de cuidados paliativos, quando esses se fizerem necessários.  Entre as ações desenvolvidas pelas equipes de Atenção Básica, destacam-se as ações relacionadas à prevenção e controle dos cânceres do colo de útero e da mama.</a:t>
            </a:r>
            <a:endParaRPr lang="pt-BR" sz="9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6632"/>
            <a:ext cx="121272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298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214282" y="357166"/>
            <a:ext cx="8229600" cy="1703682"/>
          </a:xfrm>
          <a:prstGeom prst="rect">
            <a:avLst/>
          </a:prstGeom>
          <a:ln w="57150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1" i="0" u="sng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Meta 4.1 Manter registro da coleta de exame </a:t>
            </a:r>
            <a:r>
              <a:rPr kumimoji="0" lang="pt-B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citopatológico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do colo do útero em registro especifico no 100% das mulheres cadastradas.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Gráfico 4"/>
          <p:cNvGraphicFramePr/>
          <p:nvPr/>
        </p:nvGraphicFramePr>
        <p:xfrm>
          <a:off x="2322512" y="2241550"/>
          <a:ext cx="4498975" cy="2374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428860" y="4643446"/>
            <a:ext cx="628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Figura 3</a:t>
            </a:r>
            <a:r>
              <a:rPr lang="pt-BR" sz="1200" dirty="0" smtClean="0"/>
              <a:t> Gráfico do Indicador Proporção de mulheres com registro adequado do exame </a:t>
            </a:r>
            <a:r>
              <a:rPr lang="pt-BR" sz="1200" dirty="0" err="1" smtClean="0"/>
              <a:t>citopatológico</a:t>
            </a:r>
            <a:r>
              <a:rPr lang="pt-BR" sz="1200" dirty="0" smtClean="0"/>
              <a:t> de colo de útero.</a:t>
            </a:r>
          </a:p>
          <a:p>
            <a:r>
              <a:rPr lang="pt-BR" sz="1200" b="1" dirty="0" smtClean="0"/>
              <a:t>Fonte</a:t>
            </a:r>
            <a:r>
              <a:rPr lang="pt-BR" sz="1200" dirty="0" smtClean="0"/>
              <a:t> Planilha final de coleta de dados.</a:t>
            </a:r>
            <a:endParaRPr lang="pt-BR" sz="1200" dirty="0"/>
          </a:p>
        </p:txBody>
      </p:sp>
      <p:sp>
        <p:nvSpPr>
          <p:cNvPr id="7" name="Retângulo 6"/>
          <p:cNvSpPr/>
          <p:nvPr/>
        </p:nvSpPr>
        <p:spPr>
          <a:xfrm>
            <a:off x="323528" y="5715016"/>
            <a:ext cx="7992888" cy="369332"/>
          </a:xfrm>
          <a:prstGeom prst="rect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dirty="0" smtClean="0"/>
              <a:t>Mês 1_ 84 (100%)       Mês 2_ 159(100%)      Mês 3- 224(97,4%)   </a:t>
            </a:r>
            <a:endParaRPr lang="pt-B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214282" y="357166"/>
            <a:ext cx="8229600" cy="2000264"/>
          </a:xfrm>
          <a:prstGeom prst="rect">
            <a:avLst/>
          </a:prstGeom>
          <a:ln w="57150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1" i="0" u="sng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Meta 4.2 Manter registro da realização da mamografia em registros específicos no 100% das mulheres cadastradas. 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Gráfico 4"/>
          <p:cNvGraphicFramePr/>
          <p:nvPr/>
        </p:nvGraphicFramePr>
        <p:xfrm>
          <a:off x="2214546" y="2500306"/>
          <a:ext cx="4508500" cy="2393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214546" y="4929198"/>
            <a:ext cx="67866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Figura 4</a:t>
            </a:r>
            <a:r>
              <a:rPr lang="pt-BR" sz="1200" dirty="0" smtClean="0"/>
              <a:t> Gráfico do Indicador Proporção de mulheres com registro adequado da mamografia.</a:t>
            </a:r>
          </a:p>
          <a:p>
            <a:r>
              <a:rPr lang="pt-BR" sz="1200" b="1" dirty="0" smtClean="0"/>
              <a:t>Fonte </a:t>
            </a:r>
            <a:r>
              <a:rPr lang="pt-BR" sz="1200" dirty="0" smtClean="0"/>
              <a:t>Planilha final de coleta de dados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214282" y="5715016"/>
            <a:ext cx="8229600" cy="646331"/>
          </a:xfrm>
          <a:prstGeom prst="rect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b="1" dirty="0" smtClean="0"/>
              <a:t>Resultado:</a:t>
            </a:r>
          </a:p>
          <a:p>
            <a:r>
              <a:rPr lang="pt-BR" dirty="0" smtClean="0"/>
              <a:t>Mês 1_ 27(100%)        Mês 2_ 53 (100%)     Mês 3-  75(91,6%)  </a:t>
            </a:r>
            <a:endParaRPr lang="pt-B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1656184"/>
          </a:xfr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pt-BR" b="1" u="sng" dirty="0" smtClean="0"/>
          </a:p>
          <a:p>
            <a:pPr marL="0" indent="0" algn="just">
              <a:buNone/>
            </a:pPr>
            <a:r>
              <a:rPr lang="pt-BR" sz="2400" b="1" u="sng" dirty="0" smtClean="0">
                <a:latin typeface="Arial" pitchFamily="34" charset="0"/>
                <a:cs typeface="Arial" pitchFamily="34" charset="0"/>
              </a:rPr>
              <a:t>Objetivo </a:t>
            </a:r>
            <a:r>
              <a:rPr lang="pt-BR" sz="2400" b="1" u="sng" dirty="0">
                <a:latin typeface="Arial" pitchFamily="34" charset="0"/>
                <a:cs typeface="Arial" pitchFamily="34" charset="0"/>
              </a:rPr>
              <a:t>5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 Mapear as mulheres de risco para câncer de colo de útero e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mama.  </a:t>
            </a:r>
            <a:endParaRPr lang="pt-BR" dirty="0"/>
          </a:p>
          <a:p>
            <a:pPr>
              <a:buFont typeface="Wingdings" pitchFamily="2" charset="2"/>
              <a:buChar char="§"/>
            </a:pPr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20688"/>
            <a:ext cx="1427163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65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571472" y="714356"/>
            <a:ext cx="8229600" cy="2143140"/>
          </a:xfrm>
          <a:prstGeom prst="rect">
            <a:avLst/>
          </a:prstGeom>
          <a:ln w="57150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1" i="0" u="sng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Meta 5.1 Pesquisar sinais de alerta para câncer de colo de útero em 100% das mulheres entre 25 e 64 anos (Dor e sangramento após relação sexual e/ou corrimento vaginal excessivo). </a:t>
            </a: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14348" y="3357562"/>
            <a:ext cx="8086724" cy="2031325"/>
          </a:xfrm>
          <a:prstGeom prst="rect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pt-BR" dirty="0" smtClean="0"/>
          </a:p>
          <a:p>
            <a:r>
              <a:rPr lang="pt-BR" dirty="0" smtClean="0"/>
              <a:t>O número de mulheres acompanhadas na unidade básica de saúde da faixa etária de 25 a 64 anos de idade foram 230 mulheres, e 100% delas estavam com as pesquisas de sinais de alerta para câncer de colo de útero realizadas durante a consulta clinica. Os resultados deste Indicador se comportaram em todos os três meses em 100%.</a:t>
            </a:r>
          </a:p>
          <a:p>
            <a:r>
              <a:rPr lang="pt-BR" dirty="0" smtClean="0"/>
              <a:t>Resultados:</a:t>
            </a:r>
          </a:p>
          <a:p>
            <a:r>
              <a:rPr lang="pt-BR" dirty="0" smtClean="0"/>
              <a:t>Mês 1_ 84 (100%)       Mês 2_ 159(100%)      Mês 3- 230(100%)   </a:t>
            </a:r>
            <a:endParaRPr lang="pt-B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28596" y="500042"/>
            <a:ext cx="8229600" cy="2143140"/>
          </a:xfrm>
          <a:prstGeom prst="rect">
            <a:avLst/>
          </a:prstGeom>
          <a:ln w="57150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1" i="0" u="sng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Char char="§"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Meta 5.2 </a:t>
            </a:r>
            <a:r>
              <a:rPr lang="pt-BR" sz="2400" dirty="0" smtClean="0"/>
              <a:t>Realizar avaliação de risco para câncer de mama em 100% das mulheres entre 50 e 69 anos.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28596" y="3357562"/>
            <a:ext cx="8229600" cy="1754326"/>
          </a:xfrm>
          <a:prstGeom prst="rect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pt-BR" dirty="0" smtClean="0"/>
          </a:p>
          <a:p>
            <a:r>
              <a:rPr lang="pt-BR" dirty="0" smtClean="0"/>
              <a:t>O número de mulheres acompanhadas na UBS da faixa etária de 50 a 69 anos de idade foram 83 mulheres e 100% delas estavam com as pesquisas de sinais de alerta para câncer de colo de útero realizadas durante a consulta clinica. Os resultados deste Indicador se comportaram em todos os três meses em 100% Resultados:</a:t>
            </a:r>
          </a:p>
          <a:p>
            <a:r>
              <a:rPr lang="pt-BR" dirty="0" smtClean="0"/>
              <a:t>Mês 1_ 27 (100%)       Mês 2_ 53 (100%)      Mês 3- 83 (100%)   </a:t>
            </a:r>
            <a:endParaRPr lang="pt-B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1869358"/>
          </a:xfr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pt-BR" b="1" u="sng" dirty="0" smtClean="0"/>
          </a:p>
          <a:p>
            <a:pPr marL="0" indent="0" algn="just">
              <a:buNone/>
            </a:pPr>
            <a:r>
              <a:rPr lang="pt-BR" sz="2400" b="1" u="sng" dirty="0" smtClean="0">
                <a:latin typeface="Arial" pitchFamily="34" charset="0"/>
                <a:cs typeface="Arial" pitchFamily="34" charset="0"/>
              </a:rPr>
              <a:t>Objetivo </a:t>
            </a:r>
            <a:r>
              <a:rPr lang="pt-BR" sz="2400" b="1" u="sng" dirty="0">
                <a:latin typeface="Arial" pitchFamily="34" charset="0"/>
                <a:cs typeface="Arial" pitchFamily="34" charset="0"/>
              </a:rPr>
              <a:t>6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 Promover a saúde das mulheres que realizam detecção precoce de câncer de colo de útero e de mama na unidade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saúde.  </a:t>
            </a:r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92696"/>
            <a:ext cx="1427163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963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642910" y="428604"/>
            <a:ext cx="8229600" cy="1428760"/>
          </a:xfrm>
          <a:prstGeom prst="rect">
            <a:avLst/>
          </a:prstGeom>
          <a:ln w="57150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Meta 6.1. Orientar 100% das mulheres cadastradas sobre doenças sexualmente transmissíveis (DST) e fatores de risco para câncer de colo de útero. 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14348" y="2852936"/>
            <a:ext cx="8158162" cy="2308324"/>
          </a:xfrm>
          <a:prstGeom prst="rect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pt-BR" dirty="0" smtClean="0"/>
          </a:p>
          <a:p>
            <a:r>
              <a:rPr lang="pt-BR" dirty="0" smtClean="0"/>
              <a:t>O número de mulheres acompanhadas na unidade básica de saúde da faixa etária de 25 a 64 anos de idade foram 230 mulheres, e 100% delas receberam orientação sobre doenças sexualmente transmissíveis (DST) e fatores de risco para câncer de colo do útero. Os resultados deste Indicador se comportaram em todos os três meses em 100%.</a:t>
            </a:r>
          </a:p>
          <a:p>
            <a:r>
              <a:rPr lang="pt-BR" dirty="0" smtClean="0"/>
              <a:t>Resultados:</a:t>
            </a:r>
          </a:p>
          <a:p>
            <a:r>
              <a:rPr lang="pt-BR" dirty="0" smtClean="0"/>
              <a:t>Mês 1_ 84 (100%)       Mês 2_ 159(100%)      Mês 3- 230(100%)   </a:t>
            </a:r>
            <a:endParaRPr lang="pt-B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357158" y="571480"/>
            <a:ext cx="8229600" cy="1214446"/>
          </a:xfrm>
          <a:prstGeom prst="rect">
            <a:avLst/>
          </a:prstGeom>
          <a:ln w="57150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Meta 6.2. Orientar 100% das mulheres cadastradas sobre doenças sexualmente transmissíveis (DST) e fatores de risco para câncer de mama. 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57158" y="2852936"/>
            <a:ext cx="8229600" cy="2031325"/>
          </a:xfrm>
          <a:prstGeom prst="rect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pt-BR" dirty="0" smtClean="0"/>
          </a:p>
          <a:p>
            <a:r>
              <a:rPr lang="pt-BR" dirty="0" smtClean="0"/>
              <a:t>O número de mulheres acompanhadas na UBS da faixa etária de 50 a 69 anos de idade foram 83 mulheres e 100% delas 100% foram orientadas sobre DTS e fatores de risco para câncer de mama, durante a consulta clínica.</a:t>
            </a:r>
          </a:p>
          <a:p>
            <a:r>
              <a:rPr lang="pt-BR" dirty="0" smtClean="0"/>
              <a:t> Os resultados deste Indicador se comportaram em todos os três meses em 100% Resultados:</a:t>
            </a:r>
          </a:p>
          <a:p>
            <a:r>
              <a:rPr lang="pt-BR" dirty="0" smtClean="0"/>
              <a:t>Mês 1_ 27 (100%)       Mês 2_ 53 (100%)      Mês 3- 83 (100%)   </a:t>
            </a:r>
            <a:endParaRPr lang="pt-B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t-BR" sz="3600" dirty="0">
                <a:latin typeface="Arial" pitchFamily="34" charset="0"/>
                <a:cs typeface="Arial" pitchFamily="34" charset="0"/>
              </a:rPr>
              <a:t>DISCUSSÃO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E IMPORTÂNCIA DA INTERVENÇÃO PARA A EQUIPE. 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464496"/>
          </a:xfr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equipe ficou mais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unida.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P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romoveu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 trabalho integrado do medico, da enfermeira, das técnicas de enfermagem e dos agentes comunitários de saúde.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Permitiu se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capacitasse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a equipe 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assim seguir as recomendações do Ministério de Saúde relativo a prevenção e diagnósticos de forma precoce de câncer de colo do útero e câncer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mama.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Aumentou o nível de responsabilidades de cada integrante da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equipe.  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746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t-BR" sz="4000" dirty="0">
                <a:latin typeface="Arial" pitchFamily="34" charset="0"/>
                <a:cs typeface="Arial" pitchFamily="34" charset="0"/>
              </a:rPr>
              <a:t>DISCUSSÃO 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E IMPORTÂNCIA DA INTERVENÇÃO PARA O SERVIÇ</a:t>
            </a:r>
            <a:r>
              <a:rPr lang="pt-BR" dirty="0" smtClean="0"/>
              <a:t>O.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844825"/>
            <a:ext cx="8229600" cy="3888432"/>
          </a:xfr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C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onseguimos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organizar melhor nosso trabalho, pois foi necessária uma atualização constante e quantitativa dos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registros.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Facilitou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melhoria do acolhimento das usuárias destas faixas etárias e apoio para priorizar os atendimentos segundo a classificação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risco.</a:t>
            </a: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F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acilitou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otimização dos atendimentos prestados a estas usuárias</a:t>
            </a:r>
            <a:r>
              <a:rPr lang="pt-BR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9452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293378"/>
            <a:ext cx="5256584" cy="1001117"/>
          </a:xfr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CARACTERIZAÇÃO DO MUNICIPIO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968552"/>
          </a:xfr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Município Capitão de Campos. PI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 144 Kms de Teresina capital do estado.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População 10.956 habitantes (IBGE 2010).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Habilitado como Gestão Plena da Atenção Básica 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Constituído por: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Seis ESF e sete UBS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1 NASF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1 Hospital de pequeno porte(HPP)</a:t>
            </a:r>
          </a:p>
          <a:p>
            <a:pPr marL="0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142875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282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656184"/>
          </a:xfr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t-BR" sz="3600" dirty="0">
                <a:latin typeface="Arial" pitchFamily="34" charset="0"/>
                <a:cs typeface="Arial" pitchFamily="34" charset="0"/>
              </a:rPr>
              <a:t>DISCUSSÃO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E IMPORTÂNCIA DA INTERVENÇÃO PARA  A COMUNIDADE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3877891"/>
          </a:xfr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P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ermitiu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melhorar o acolhimento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 acompanhamento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das mulheres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para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prevenção de câncer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de colo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útero e prevenção de câncer de mama respectivamente.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F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acilitou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realização de atividades em grupo, como as palestras educativas, nas quais foram desenvolvidas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 atividades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promoção e prevenção de saúde, com a intervenção dos atendimentos ás usuárias destas faixas etárias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Tivemos um maior contato com as usuárias</a:t>
            </a:r>
            <a:r>
              <a:rPr lang="pt-BR" dirty="0"/>
              <a:t>. 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1383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39752" y="548680"/>
            <a:ext cx="4104456" cy="1143000"/>
          </a:xfr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altLang="pt-BR" sz="3600" dirty="0">
                <a:latin typeface="Arial" pitchFamily="34" charset="0"/>
                <a:cs typeface="Arial" pitchFamily="34" charset="0"/>
              </a:rPr>
              <a:t>MUDANÇAS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133055"/>
          </a:xfr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pt-BR" dirty="0" smtClean="0"/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C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ontinuar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aperfeiçoando nosso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trabalho.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Ampliar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cobertura das mulheres destas faixas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etárias ate chegar ao 100%.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Implementar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intervenção a outros programas de muita importância em nossa UBS.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48680"/>
            <a:ext cx="14271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705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t-BR" sz="3600" dirty="0">
                <a:latin typeface="Arial" pitchFamily="34" charset="0"/>
                <a:cs typeface="Arial" pitchFamily="34" charset="0"/>
              </a:rPr>
              <a:t>REFLEXÃO CRITICA SOBRE O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PROCESSO DE APRENDIZAGEM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3024336"/>
          </a:xfr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Quando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me comunicaram sobre a necessidade da realização de um curso de especialização à distância, me surpreendi, pois não tinha a menor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ideia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como poderia fazê-lo, já que era a primeira vez que iria enfrentar uma tarefa desta modalidade. Mas, muito decidida a enfrentar tal situação, pensei que se outros colegas o fazem, eu também poderia conseguir fazê-lo.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31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2610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2592288"/>
          </a:xfr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Foi difícil no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começo. Compareci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várias vezes à Secretaria de Saúde a fim de solicitar ajuda para me matricular no curso e conseguir o acesso, mas ninguém sabia me ajudar, por isso atrasei vários meses para o início do mesmo.</a:t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48680"/>
            <a:ext cx="14271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63271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3096344"/>
          </a:xfr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Com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 ensino à distância aprendi muito, pois permitiu - me revisar os protocolos de atuação disponibilizados pelo curso e criados pelo Ministério da Saúde, os quais considero de extrema importância para nosso trabalho no Brasil. Embora muitas doenças sejam similares a Cuba, os protocolos são diferentes.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6672"/>
            <a:ext cx="14271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663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2276872"/>
            <a:ext cx="8229600" cy="3312368"/>
          </a:xfr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pt-BR" dirty="0" smtClean="0"/>
          </a:p>
          <a:p>
            <a:pPr marL="0" indent="0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curso Especialização em Saúde da Família foi uma experiência maravilhosa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, única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 inesquecível. Agradeço e reconheço o trabalho de todos que fizeram o possível para o desenvolvimento do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mesmo especialmente a  minha orientadora  e querida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professora Stelita Pacheco Dourado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Neta.</a:t>
            </a:r>
          </a:p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764704"/>
            <a:ext cx="14271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080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700808"/>
            <a:ext cx="8229600" cy="3600400"/>
          </a:xfr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t-BR" sz="8000" dirty="0" smtClean="0">
                <a:solidFill>
                  <a:schemeClr val="accent5">
                    <a:lumMod val="50000"/>
                  </a:schemeClr>
                </a:solidFill>
                <a:latin typeface="ArtBrush" pitchFamily="34" charset="0"/>
              </a:rPr>
              <a:t/>
            </a:r>
            <a:br>
              <a:rPr lang="pt-BR" sz="8000" dirty="0" smtClean="0">
                <a:solidFill>
                  <a:schemeClr val="accent5">
                    <a:lumMod val="50000"/>
                  </a:schemeClr>
                </a:solidFill>
                <a:latin typeface="ArtBrush" pitchFamily="34" charset="0"/>
              </a:rPr>
            </a:br>
            <a:r>
              <a:rPr lang="pt-BR" sz="8000" dirty="0" smtClean="0">
                <a:solidFill>
                  <a:schemeClr val="accent5">
                    <a:lumMod val="50000"/>
                  </a:schemeClr>
                </a:solidFill>
                <a:latin typeface="ArtBrush" pitchFamily="34" charset="0"/>
              </a:rPr>
              <a:t>OBRIGADA!</a:t>
            </a:r>
            <a:r>
              <a:rPr lang="pt-BR" sz="8000" dirty="0">
                <a:solidFill>
                  <a:schemeClr val="accent5">
                    <a:lumMod val="50000"/>
                  </a:schemeClr>
                </a:solidFill>
                <a:latin typeface="ArtBrush" pitchFamily="34" charset="0"/>
              </a:rPr>
              <a:t/>
            </a:r>
            <a:br>
              <a:rPr lang="pt-BR" sz="8000" dirty="0">
                <a:solidFill>
                  <a:schemeClr val="accent5">
                    <a:lumMod val="50000"/>
                  </a:schemeClr>
                </a:solidFill>
                <a:latin typeface="ArtBrush" pitchFamily="34" charset="0"/>
              </a:rPr>
            </a:br>
            <a:endParaRPr lang="pt-BR" sz="8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4664"/>
            <a:ext cx="14271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830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5976664" cy="1008112"/>
          </a:xfr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t-BR" sz="3600" dirty="0">
                <a:latin typeface="Arial" pitchFamily="34" charset="0"/>
                <a:cs typeface="Arial" pitchFamily="34" charset="0"/>
              </a:rPr>
              <a:t>Caracterização da Unidade Básica de Saúde</a:t>
            </a:r>
            <a:r>
              <a:rPr lang="pt-BR" sz="3600" dirty="0"/>
              <a:t>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3960440"/>
          </a:xfr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UBS Jose Pereira da Mata.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Localizada na zona urbana.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População Vinculada 1.949 usuários.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Local adaptado para ser uma UBS .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Tem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dois turno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atendimento. 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Tem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área de abrangência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definida. 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01 médico, 01 enfermeiro, 02 técnico de enfermagem, 04 ACS, 01 dentista, 01 técnico de higiene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bucal.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BR" sz="24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32656"/>
            <a:ext cx="14271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962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7704" y="620688"/>
            <a:ext cx="5400600" cy="1143000"/>
          </a:xfr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altLang="pt-BR" sz="3600" dirty="0">
                <a:latin typeface="Arial" pitchFamily="34" charset="0"/>
                <a:cs typeface="Arial" pitchFamily="34" charset="0"/>
              </a:rPr>
              <a:t>COMO ERA </a:t>
            </a:r>
            <a:r>
              <a:rPr lang="pt-BR" altLang="pt-BR" sz="3600" dirty="0" smtClean="0">
                <a:latin typeface="Arial" pitchFamily="34" charset="0"/>
                <a:cs typeface="Arial" pitchFamily="34" charset="0"/>
              </a:rPr>
              <a:t> ANTES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061047"/>
          </a:xfr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>
              <a:lnSpc>
                <a:spcPct val="150000"/>
              </a:lnSpc>
            </a:pPr>
            <a:r>
              <a:rPr lang="pt-BR" dirty="0"/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Não existia registro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adequado das mulheres com exame   citológico e mamografia em dia.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 Não se cumpriam os protocolos específicos.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 Desconhecia-se o total do grupo alvo.</a:t>
            </a:r>
          </a:p>
          <a:p>
            <a:pPr marL="0" indent="0">
              <a:lnSpc>
                <a:spcPct val="150000"/>
              </a:lnSpc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20688"/>
            <a:ext cx="135515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520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3768" y="1052736"/>
            <a:ext cx="4032448" cy="1143000"/>
          </a:xfr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altLang="pt-BR" sz="3600" dirty="0">
                <a:latin typeface="Arial" pitchFamily="34" charset="0"/>
                <a:cs typeface="Arial" pitchFamily="34" charset="0"/>
              </a:rPr>
              <a:t>OBJETIVO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996952"/>
            <a:ext cx="8229600" cy="1900808"/>
          </a:xfr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Melhorar as ações de prevenção e controle do câncer de colo de útero e de mama na UBS Jose Pereira da Mata no município Capitão de Campos-PI.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908720"/>
            <a:ext cx="14271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35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3768" y="476672"/>
            <a:ext cx="4176464" cy="922114"/>
          </a:xfr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altLang="pt-BR" sz="3600" dirty="0">
                <a:latin typeface="Arial" pitchFamily="34" charset="0"/>
                <a:cs typeface="Arial" pitchFamily="34" charset="0"/>
              </a:rPr>
              <a:t>METODOLOGIA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00809"/>
            <a:ext cx="8229600" cy="4032448"/>
          </a:xfr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População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alvo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lvl="1" algn="just">
              <a:buFontTx/>
              <a:buChar char="-"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Mulheres de 25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64 anos para o câncer do colo do útero.</a:t>
            </a:r>
          </a:p>
          <a:p>
            <a:pPr lvl="1" algn="just">
              <a:buFontTx/>
              <a:buChar char="-"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Mulheres de 50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69 anos para o câncer de mama.</a:t>
            </a:r>
          </a:p>
          <a:p>
            <a:pPr algn="just">
              <a:defRPr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Ações:</a:t>
            </a:r>
          </a:p>
          <a:p>
            <a:pPr lvl="1" algn="just">
              <a:buFontTx/>
              <a:buChar char="-"/>
              <a:defRPr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Monitoramento e avaliação.</a:t>
            </a:r>
          </a:p>
          <a:p>
            <a:pPr lvl="1" algn="just">
              <a:buFontTx/>
              <a:buChar char="-"/>
              <a:defRPr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Organização e gestão do serviço.</a:t>
            </a:r>
          </a:p>
          <a:p>
            <a:pPr lvl="1" algn="just">
              <a:buFontTx/>
              <a:buChar char="-"/>
              <a:defRPr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Engajamento publico.</a:t>
            </a:r>
          </a:p>
          <a:p>
            <a:pPr lvl="1" algn="just">
              <a:buFontTx/>
              <a:buChar char="-"/>
              <a:defRPr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Qualificação da pratica clinica.</a:t>
            </a:r>
          </a:p>
          <a:p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4664"/>
            <a:ext cx="14271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317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99792" y="404664"/>
            <a:ext cx="3456384" cy="1143000"/>
          </a:xfr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altLang="pt-BR" sz="3600" dirty="0">
                <a:latin typeface="Arial" pitchFamily="34" charset="0"/>
                <a:cs typeface="Arial" pitchFamily="34" charset="0"/>
              </a:rPr>
              <a:t>LOGISTICA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72817"/>
            <a:ext cx="8229600" cy="4248472"/>
          </a:xfr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defRPr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Embasamento:</a:t>
            </a:r>
          </a:p>
          <a:p>
            <a:pPr lvl="1" algn="just">
              <a:buNone/>
              <a:defRPr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- Manual Técnico de Caderno de Atenção Primaria sobre Câncer do Colo do Útero e Câncer de Mama (Brasil, 2013)</a:t>
            </a:r>
          </a:p>
          <a:p>
            <a:pPr lvl="1" algn="just">
              <a:buFontTx/>
              <a:buChar char="-"/>
              <a:defRPr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Caderno de Atenção Primaria de Rastreamento (Brasil, 2010).</a:t>
            </a:r>
          </a:p>
          <a:p>
            <a:pPr algn="just">
              <a:defRPr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Prontuário da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usuária.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Ficha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espelho.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Planilha de coleta de dados disponibilizados pelo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curso.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32656"/>
            <a:ext cx="14271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87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204864"/>
            <a:ext cx="8229600" cy="2016224"/>
          </a:xfr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t-BR" altLang="pt-BR" sz="3600" dirty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48680"/>
            <a:ext cx="14271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590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2025</Words>
  <Application>Microsoft Office PowerPoint</Application>
  <PresentationFormat>Apresentação na tela (4:3)</PresentationFormat>
  <Paragraphs>165</Paragraphs>
  <Slides>36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37" baseType="lpstr">
      <vt:lpstr>Tema do Office</vt:lpstr>
      <vt:lpstr> MELHORIA NAS AÇÕES DE PREVENÇÃO E CONTROLE DO CÂNCER DE COLO DE ÚTERO E DE MAMA NA UBS JOSE PEREIRA DA MATA, CAPITÃO DE CAMPOS/PI   </vt:lpstr>
      <vt:lpstr>INTRODUÇÃO</vt:lpstr>
      <vt:lpstr>CARACTERIZAÇÃO DO MUNICIPIO</vt:lpstr>
      <vt:lpstr>Caracterização da Unidade Básica de Saúde.</vt:lpstr>
      <vt:lpstr>COMO ERA  ANTES</vt:lpstr>
      <vt:lpstr>OBJETIVO</vt:lpstr>
      <vt:lpstr>METODOLOGIA</vt:lpstr>
      <vt:lpstr>LOGISTICA</vt:lpstr>
      <vt:lpstr>OBJETIVOS, METAS E RESULTADOS</vt:lpstr>
      <vt:lpstr>Apresentação do PowerPoint</vt:lpstr>
      <vt:lpstr>Meta 1.1 Ampliar a cobertura de detecção precoce do câncer de colo de útero das mulheres na faixa etária entre 25 e 64 anos de idade para 90%.</vt:lpstr>
      <vt:lpstr>Apresentação do PowerPoint</vt:lpstr>
      <vt:lpstr>Apresentação do PowerPoint</vt:lpstr>
      <vt:lpstr>Apresentação do PowerPoint</vt:lpstr>
      <vt:lpstr>Apresentação do PowerPoint</vt:lpstr>
      <vt:lpstr>Meta 3.1. Identificar 100% das mulheres com exame citopatológico alterado sem acompanhamento pela unidade de saúde. </vt:lpstr>
      <vt:lpstr>Apresentação do PowerPoint</vt:lpstr>
      <vt:lpstr>Meta 3.3. Realizar busca ativa em 100% de mulheres com exame citopatológico alterado sem acompanhamento pela unidade de saúde.   Meta 3.4. Realizar busca ativa em 100% de mulheres com mamografia alterada sem acompanhamento pela unidade de saúde.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DISCUSSÃO E IMPORTÂNCIA DA INTERVENÇÃO PARA A EQUIPE. </vt:lpstr>
      <vt:lpstr>DISCUSSÃO E IMPORTÂNCIA DA INTERVENÇÃO PARA O SERVIÇO. </vt:lpstr>
      <vt:lpstr>DISCUSSÃO E IMPORTÂNCIA DA INTERVENÇÃO PARA  A COMUNIDADE</vt:lpstr>
      <vt:lpstr>MUDANÇAS</vt:lpstr>
      <vt:lpstr>REFLEXÃO CRITICA SOBRE O PROCESSO DE APRENDIZAGEM</vt:lpstr>
      <vt:lpstr>Foi difícil no começo. Compareci várias vezes à Secretaria de Saúde a fim de solicitar ajuda para me matricular no curso e conseguir o acesso, mas ninguém sabia me ajudar, por isso atrasei vários meses para o início do mesmo. </vt:lpstr>
      <vt:lpstr>Apresentação do PowerPoint</vt:lpstr>
      <vt:lpstr>Apresentação do PowerPoint</vt:lpstr>
      <vt:lpstr> OBRIGADA!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Melhoria nas ações de prevenção e controle do câncer de colo de útero e de mama na UBS Jose Pereira da Mata, Capitão de Campos</dc:title>
  <dc:creator>Maritza</dc:creator>
  <cp:lastModifiedBy>Orlando Martinez M</cp:lastModifiedBy>
  <cp:revision>97</cp:revision>
  <dcterms:created xsi:type="dcterms:W3CDTF">2015-09-11T15:39:04Z</dcterms:created>
  <dcterms:modified xsi:type="dcterms:W3CDTF">2015-09-18T01:50:28Z</dcterms:modified>
</cp:coreProperties>
</file>