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6" r:id="rId2"/>
    <p:sldId id="257" r:id="rId3"/>
    <p:sldId id="26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0" r:id="rId19"/>
    <p:sldId id="281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838745886472386E-2"/>
          <c:y val="0.18473097583751957"/>
          <c:w val="0.79854106248730983"/>
          <c:h val="0.71968805267883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nas UBS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0.20342612419700526</c:v>
                </c:pt>
                <c:pt idx="1">
                  <c:v>0.28907922912206158</c:v>
                </c:pt>
                <c:pt idx="2">
                  <c:v>0.31691648822270829</c:v>
                </c:pt>
                <c:pt idx="3">
                  <c:v>0.43683083511778104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5280"/>
        <c:axId val="22706816"/>
      </c:barChart>
      <c:catAx>
        <c:axId val="2270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706816"/>
        <c:crosses val="autoZero"/>
        <c:auto val="1"/>
        <c:lblAlgn val="ctr"/>
        <c:lblOffset val="100"/>
        <c:noMultiLvlLbl val="0"/>
      </c:catAx>
      <c:valAx>
        <c:axId val="2270681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705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838745886472386E-2"/>
          <c:y val="0.18473097583751957"/>
          <c:w val="0.79854106248730983"/>
          <c:h val="0.71968805267883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nas UBS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0.20342612419700526</c:v>
                </c:pt>
                <c:pt idx="1">
                  <c:v>0.28907922912206158</c:v>
                </c:pt>
                <c:pt idx="2">
                  <c:v>0.31691648822270829</c:v>
                </c:pt>
                <c:pt idx="3">
                  <c:v>0.43683083511778104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03232"/>
        <c:axId val="58304768"/>
      </c:barChart>
      <c:catAx>
        <c:axId val="5830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304768"/>
        <c:crosses val="autoZero"/>
        <c:auto val="1"/>
        <c:lblAlgn val="ctr"/>
        <c:lblOffset val="100"/>
        <c:noMultiLvlLbl val="0"/>
      </c:catAx>
      <c:valAx>
        <c:axId val="5830476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3032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1754805021665"/>
          <c:y val="0.13080411080296228"/>
          <c:w val="0.81643201987351388"/>
          <c:h val="0.76700143371314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Indicadores!$D$15:$G$15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Indicadores!$D$16:$G$16</c:f>
              <c:numCache>
                <c:formatCode>0.0%</c:formatCode>
                <c:ptCount val="4"/>
                <c:pt idx="0">
                  <c:v>0.70526315789473659</c:v>
                </c:pt>
                <c:pt idx="1">
                  <c:v>0.66666666666666663</c:v>
                </c:pt>
                <c:pt idx="2">
                  <c:v>0.62837837837839228</c:v>
                </c:pt>
                <c:pt idx="3">
                  <c:v>0.50980392156862742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97408"/>
        <c:axId val="65299200"/>
      </c:barChart>
      <c:catAx>
        <c:axId val="6529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99200"/>
        <c:crosses val="autoZero"/>
        <c:auto val="1"/>
        <c:lblAlgn val="ctr"/>
        <c:lblOffset val="100"/>
        <c:noMultiLvlLbl val="0"/>
      </c:catAx>
      <c:valAx>
        <c:axId val="6529920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974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508918762112851E-2"/>
          <c:y val="5.3842803671044139E-2"/>
          <c:w val="0.82152591035089895"/>
          <c:h val="0.82035705363353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3.1578947368421942E-2</c:v>
                </c:pt>
                <c:pt idx="1">
                  <c:v>7.407407407407407E-2</c:v>
                </c:pt>
                <c:pt idx="2">
                  <c:v>0.11486486486486303</c:v>
                </c:pt>
                <c:pt idx="3">
                  <c:v>0.14215686274509803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46656"/>
        <c:axId val="65448192"/>
      </c:barChart>
      <c:catAx>
        <c:axId val="6544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448192"/>
        <c:crosses val="autoZero"/>
        <c:auto val="1"/>
        <c:lblAlgn val="ctr"/>
        <c:lblOffset val="100"/>
        <c:noMultiLvlLbl val="0"/>
      </c:catAx>
      <c:valAx>
        <c:axId val="6544819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446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53228289809859"/>
          <c:y val="0.15782164554815548"/>
          <c:w val="0.80846325167037869"/>
          <c:h val="0.74605259766923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Indicadores!$D$15:$G$15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Indicadores!$D$16:$G$16</c:f>
              <c:numCache>
                <c:formatCode>0.0%</c:formatCode>
                <c:ptCount val="4"/>
                <c:pt idx="0">
                  <c:v>0.70526315789473659</c:v>
                </c:pt>
                <c:pt idx="1">
                  <c:v>0.66666666666666663</c:v>
                </c:pt>
                <c:pt idx="2">
                  <c:v>0.62837837837839505</c:v>
                </c:pt>
                <c:pt idx="3">
                  <c:v>0.50980392156862742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78976"/>
        <c:axId val="69680512"/>
      </c:barChart>
      <c:catAx>
        <c:axId val="696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80512"/>
        <c:crosses val="autoZero"/>
        <c:auto val="1"/>
        <c:lblAlgn val="ctr"/>
        <c:lblOffset val="100"/>
        <c:noMultiLvlLbl val="0"/>
      </c:catAx>
      <c:valAx>
        <c:axId val="696805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78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63091794877144"/>
          <c:y val="0.14942949839603437"/>
          <c:w val="0.82883065181291249"/>
          <c:h val="0.73709827938174499"/>
        </c:manualLayout>
      </c:layout>
      <c:barChart>
        <c:barDir val="col"/>
        <c:grouping val="clustered"/>
        <c:varyColors val="0"/>
        <c:ser>
          <c:idx val="1"/>
          <c:order val="1"/>
          <c:invertIfNegative val="0"/>
          <c:cat>
            <c:multiLvlStrRef>
              <c:f>Plan1!$A$1:$D$1</c:f>
            </c:multiLvlStrRef>
          </c:cat>
          <c:val>
            <c:numRef>
              <c:f>Plan1!$A$2:$D$2</c:f>
            </c:numRef>
          </c:val>
        </c:ser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0.70526315789473659</c:v>
                </c:pt>
                <c:pt idx="1">
                  <c:v>0.79259259259259263</c:v>
                </c:pt>
                <c:pt idx="2">
                  <c:v>0.81081081081081163</c:v>
                </c:pt>
                <c:pt idx="3">
                  <c:v>0.86274509803922883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36224"/>
        <c:axId val="69686400"/>
      </c:barChart>
      <c:catAx>
        <c:axId val="640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686400"/>
        <c:crosses val="autoZero"/>
        <c:auto val="1"/>
        <c:lblAlgn val="ctr"/>
        <c:lblOffset val="100"/>
        <c:noMultiLvlLbl val="0"/>
      </c:catAx>
      <c:valAx>
        <c:axId val="6968640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3622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90179876601391"/>
          <c:y val="0.13260281204226246"/>
          <c:w val="0.82655989226005455"/>
          <c:h val="0.7539645185994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0.70526315789473659</c:v>
                </c:pt>
                <c:pt idx="1">
                  <c:v>0.79259259259259263</c:v>
                </c:pt>
                <c:pt idx="2">
                  <c:v>0.81081081081081163</c:v>
                </c:pt>
                <c:pt idx="3">
                  <c:v>0.86274509803922861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42976"/>
        <c:axId val="69744512"/>
      </c:barChart>
      <c:catAx>
        <c:axId val="6974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44512"/>
        <c:crosses val="autoZero"/>
        <c:auto val="1"/>
        <c:lblAlgn val="ctr"/>
        <c:lblOffset val="100"/>
        <c:noMultiLvlLbl val="0"/>
      </c:catAx>
      <c:valAx>
        <c:axId val="697445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429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6860412336694"/>
          <c:y val="0.1262813502478857"/>
          <c:w val="0.83741585978302002"/>
          <c:h val="0.76024642752989435"/>
        </c:manualLayout>
      </c:layout>
      <c:barChart>
        <c:barDir val="col"/>
        <c:grouping val="clustered"/>
        <c:varyColors val="0"/>
        <c:ser>
          <c:idx val="1"/>
          <c:order val="1"/>
          <c:invertIfNegative val="0"/>
          <c:cat>
            <c:multiLvlStrRef>
              <c:f>Plan1!$A$1:$D$1</c:f>
            </c:multiLvlStrRef>
          </c:cat>
          <c:val>
            <c:numRef>
              <c:f>Plan1!$A$2:$D$2</c:f>
            </c:numRef>
          </c:val>
        </c:ser>
        <c:ser>
          <c:idx val="0"/>
          <c:order val="0"/>
          <c:tx>
            <c:strRef>
              <c:f>Indicadores!$C$16</c:f>
              <c:strCache>
                <c:ptCount val="1"/>
                <c:pt idx="0">
                  <c:v>Proporção de idosos com as consultas em dia de acordo com o protocolo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Indicadores!$D$29:$G$29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0.70526315789473659</c:v>
                </c:pt>
                <c:pt idx="1">
                  <c:v>0.79259259259259263</c:v>
                </c:pt>
                <c:pt idx="2">
                  <c:v>0.81081081081081163</c:v>
                </c:pt>
                <c:pt idx="3">
                  <c:v>0.86274509803922883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85856"/>
        <c:axId val="69791744"/>
      </c:barChart>
      <c:catAx>
        <c:axId val="6978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91744"/>
        <c:crosses val="autoZero"/>
        <c:auto val="1"/>
        <c:lblAlgn val="ctr"/>
        <c:lblOffset val="100"/>
        <c:noMultiLvlLbl val="0"/>
      </c:catAx>
      <c:valAx>
        <c:axId val="69791744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858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cat>
            <c:strRef>
              <c:f>Plan1!$A$1:$D$1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  <c:pt idx="3">
                  <c:v>Mês 4 </c:v>
                </c:pt>
              </c:strCache>
            </c:strRef>
          </c:cat>
          <c:val>
            <c:numRef>
              <c:f>Plan1!$A$2:$D$2</c:f>
              <c:numCache>
                <c:formatCode>General</c:formatCode>
                <c:ptCount val="4"/>
                <c:pt idx="0">
                  <c:v>98.8</c:v>
                </c:pt>
                <c:pt idx="1">
                  <c:v>89.6</c:v>
                </c:pt>
                <c:pt idx="2">
                  <c:v>90.5</c:v>
                </c:pt>
                <c:pt idx="3">
                  <c:v>93.1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47456"/>
        <c:axId val="64148992"/>
      </c:barChart>
      <c:catAx>
        <c:axId val="64147456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crossAx val="64148992"/>
        <c:crosses val="autoZero"/>
        <c:auto val="1"/>
        <c:lblAlgn val="ctr"/>
        <c:lblOffset val="100"/>
        <c:noMultiLvlLbl val="0"/>
      </c:catAx>
      <c:valAx>
        <c:axId val="64148992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64147456"/>
        <c:crosses val="autoZero"/>
        <c:crossBetween val="between"/>
        <c:dispUnits>
          <c:builtInUnit val="hundreds"/>
        </c:dispUnits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0.78161</cdr:x>
      <cdr:y>0.54054</cdr:y>
    </cdr:from>
    <cdr:to>
      <cdr:x>0.79635</cdr:x>
      <cdr:y>0.59459</cdr:y>
    </cdr:to>
    <cdr:sp macro="" textlink="">
      <cdr:nvSpPr>
        <cdr:cNvPr id="2" name="CaixaDeTexto 1"/>
        <cdr:cNvSpPr txBox="1"/>
      </cdr:nvSpPr>
      <cdr:spPr>
        <a:xfrm xmlns:a="http://schemas.openxmlformats.org/drawingml/2006/main" flipV="1">
          <a:off x="4896544" y="1440160"/>
          <a:ext cx="92365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0.58621</cdr:x>
      <cdr:y>0.59459</cdr:y>
    </cdr:from>
    <cdr:to>
      <cdr:x>0.73217</cdr:x>
      <cdr:y>0.67568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672408" y="158417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0.57471</cdr:x>
      <cdr:y>0.59459</cdr:y>
    </cdr:from>
    <cdr:to>
      <cdr:x>0.62069</cdr:x>
      <cdr:y>0.67568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600400" y="1584176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31%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0.35632</cdr:x>
      <cdr:y>0.55187</cdr:y>
    </cdr:from>
    <cdr:to>
      <cdr:x>0.42529</cdr:x>
      <cdr:y>0.67568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232248" y="1470357"/>
          <a:ext cx="432048" cy="32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0.34483</cdr:x>
      <cdr:y>0.53455</cdr:y>
    </cdr:from>
    <cdr:to>
      <cdr:x>0.43678</cdr:x>
      <cdr:y>0.83784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2160240" y="1424191"/>
          <a:ext cx="576064" cy="80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 smtClean="0"/>
        </a:p>
        <a:p xmlns:a="http://schemas.openxmlformats.org/drawingml/2006/main">
          <a:r>
            <a:rPr lang="pt-BR" dirty="0"/>
            <a:t> </a:t>
          </a:r>
          <a:r>
            <a:rPr lang="pt-BR" sz="1100" dirty="0" smtClean="0"/>
            <a:t>28,9%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0.14943</cdr:x>
      <cdr:y>0.60963</cdr:y>
    </cdr:from>
    <cdr:to>
      <cdr:x>0.22989</cdr:x>
      <cdr:y>0.75676</cdr:y>
    </cdr:to>
    <cdr:sp macro="" textlink="">
      <cdr:nvSpPr>
        <cdr:cNvPr id="7" name="CaixaDeTexto 6"/>
        <cdr:cNvSpPr txBox="1"/>
      </cdr:nvSpPr>
      <cdr:spPr>
        <a:xfrm xmlns:a="http://schemas.openxmlformats.org/drawingml/2006/main">
          <a:off x="936104" y="1624246"/>
          <a:ext cx="504056" cy="39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 smtClean="0"/>
        </a:p>
        <a:p xmlns:a="http://schemas.openxmlformats.org/drawingml/2006/main">
          <a:r>
            <a:rPr lang="pt-BR" sz="1100" dirty="0" smtClean="0"/>
            <a:t>20,3%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0.14943</cdr:x>
      <cdr:y>0.64865</cdr:y>
    </cdr:from>
    <cdr:to>
      <cdr:x>0.29539</cdr:x>
      <cdr:y>0.99185</cdr:y>
    </cdr:to>
    <cdr:sp macro="" textlink="">
      <cdr:nvSpPr>
        <cdr:cNvPr id="8" name="CaixaDeTexto 7"/>
        <cdr:cNvSpPr txBox="1"/>
      </cdr:nvSpPr>
      <cdr:spPr>
        <a:xfrm xmlns:a="http://schemas.openxmlformats.org/drawingml/2006/main">
          <a:off x="936104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20,3%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0.78161</cdr:x>
      <cdr:y>0.54054</cdr:y>
    </cdr:from>
    <cdr:to>
      <cdr:x>0.79635</cdr:x>
      <cdr:y>0.59459</cdr:y>
    </cdr:to>
    <cdr:sp macro="" textlink="">
      <cdr:nvSpPr>
        <cdr:cNvPr id="2" name="CaixaDeTexto 1"/>
        <cdr:cNvSpPr txBox="1"/>
      </cdr:nvSpPr>
      <cdr:spPr>
        <a:xfrm xmlns:a="http://schemas.openxmlformats.org/drawingml/2006/main" flipV="1">
          <a:off x="4896544" y="1440160"/>
          <a:ext cx="92365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0.58621</cdr:x>
      <cdr:y>0.59459</cdr:y>
    </cdr:from>
    <cdr:to>
      <cdr:x>0.73217</cdr:x>
      <cdr:y>0.67568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672408" y="158417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0.57471</cdr:x>
      <cdr:y>0.59459</cdr:y>
    </cdr:from>
    <cdr:to>
      <cdr:x>0.62069</cdr:x>
      <cdr:y>0.67568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600400" y="1584176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31%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0.35632</cdr:x>
      <cdr:y>0.55187</cdr:y>
    </cdr:from>
    <cdr:to>
      <cdr:x>0.42529</cdr:x>
      <cdr:y>0.67568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232248" y="1470357"/>
          <a:ext cx="432048" cy="329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0.34483</cdr:x>
      <cdr:y>0.53455</cdr:y>
    </cdr:from>
    <cdr:to>
      <cdr:x>0.43678</cdr:x>
      <cdr:y>0.83784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2160240" y="1424191"/>
          <a:ext cx="576064" cy="808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 smtClean="0"/>
        </a:p>
        <a:p xmlns:a="http://schemas.openxmlformats.org/drawingml/2006/main">
          <a:r>
            <a:rPr lang="pt-BR" dirty="0"/>
            <a:t> </a:t>
          </a:r>
          <a:r>
            <a:rPr lang="pt-BR" sz="1100" dirty="0" smtClean="0"/>
            <a:t>28,9%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0.14943</cdr:x>
      <cdr:y>0.60963</cdr:y>
    </cdr:from>
    <cdr:to>
      <cdr:x>0.22989</cdr:x>
      <cdr:y>0.75676</cdr:y>
    </cdr:to>
    <cdr:sp macro="" textlink="">
      <cdr:nvSpPr>
        <cdr:cNvPr id="7" name="CaixaDeTexto 6"/>
        <cdr:cNvSpPr txBox="1"/>
      </cdr:nvSpPr>
      <cdr:spPr>
        <a:xfrm xmlns:a="http://schemas.openxmlformats.org/drawingml/2006/main">
          <a:off x="936104" y="1624246"/>
          <a:ext cx="504056" cy="391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 smtClean="0"/>
        </a:p>
        <a:p xmlns:a="http://schemas.openxmlformats.org/drawingml/2006/main">
          <a:r>
            <a:rPr lang="pt-BR" sz="1100" dirty="0" smtClean="0"/>
            <a:t>20,3%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0.14943</cdr:x>
      <cdr:y>0.64865</cdr:y>
    </cdr:from>
    <cdr:to>
      <cdr:x>0.29539</cdr:x>
      <cdr:y>0.99185</cdr:y>
    </cdr:to>
    <cdr:sp macro="" textlink="">
      <cdr:nvSpPr>
        <cdr:cNvPr id="8" name="CaixaDeTexto 7"/>
        <cdr:cNvSpPr txBox="1"/>
      </cdr:nvSpPr>
      <cdr:spPr>
        <a:xfrm xmlns:a="http://schemas.openxmlformats.org/drawingml/2006/main">
          <a:off x="936104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20,3%</a:t>
          </a:r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</cdr:x>
      <cdr:y>0.27027</cdr:y>
    </cdr:from>
    <cdr:to>
      <cdr:x>0.30699</cdr:x>
      <cdr:y>0.62162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96144" y="720080"/>
          <a:ext cx="91440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70,5%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0.39</cdr:x>
      <cdr:y>0.2973</cdr:y>
    </cdr:from>
    <cdr:to>
      <cdr:x>0.46</cdr:x>
      <cdr:y>0.40541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808312" y="79208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66,7%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</cdr:x>
      <cdr:y>0.32432</cdr:y>
    </cdr:from>
    <cdr:to>
      <cdr:x>0.72699</cdr:x>
      <cdr:y>0.45946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320480" y="864096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62,8%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0.79</cdr:x>
      <cdr:y>0.40541</cdr:y>
    </cdr:from>
    <cdr:to>
      <cdr:x>0.89</cdr:x>
      <cdr:y>0.59459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688632" y="1080120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51,0%</a:t>
          </a:r>
          <a:endParaRPr lang="pt-B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0.14141</cdr:x>
      <cdr:y>0.75</cdr:y>
    </cdr:from>
    <cdr:to>
      <cdr:x>0.21212</cdr:x>
      <cdr:y>0.88889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08112" y="1944215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3,2%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0.34343</cdr:x>
      <cdr:y>0.72222</cdr:y>
    </cdr:from>
    <cdr:to>
      <cdr:x>0.4717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448272" y="1872207"/>
          <a:ext cx="91440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7,4%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0.54545</cdr:x>
      <cdr:y>0.69444</cdr:y>
    </cdr:from>
    <cdr:to>
      <cdr:x>0.67372</cdr:x>
      <cdr:y>0.99163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888432" y="1800199"/>
          <a:ext cx="914400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11,5%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0.74747</cdr:x>
      <cdr:y>0.66667</cdr:y>
    </cdr:from>
    <cdr:to>
      <cdr:x>0.88584</cdr:x>
      <cdr:y>0.99163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328592" y="1728191"/>
          <a:ext cx="986408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14,2%</a:t>
          </a:r>
          <a:endParaRPr lang="pt-BR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0.17147</cdr:x>
      <cdr:y>0.28947</cdr:y>
    </cdr:from>
    <cdr:to>
      <cdr:x>0.31972</cdr:x>
      <cdr:y>0.59733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24136" y="792087"/>
          <a:ext cx="1058416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70,5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0.3732</cdr:x>
      <cdr:y>0.31579</cdr:y>
    </cdr:from>
    <cdr:to>
      <cdr:x>0.50128</cdr:x>
      <cdr:y>0.70259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664296" y="864095"/>
          <a:ext cx="914400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66,7%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0.57492</cdr:x>
      <cdr:y>0.3421</cdr:y>
    </cdr:from>
    <cdr:to>
      <cdr:x>0.70301</cdr:x>
      <cdr:y>0.70259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104456" y="936103"/>
          <a:ext cx="914400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62,8%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0.77665</cdr:x>
      <cdr:y>0.44737</cdr:y>
    </cdr:from>
    <cdr:to>
      <cdr:x>0.90473</cdr:x>
      <cdr:y>0.80786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544616" y="1224135"/>
          <a:ext cx="914400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51,0%</a:t>
          </a:r>
          <a:endParaRPr lang="pt-BR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0.40404</cdr:x>
      <cdr:y>0.18598</cdr:y>
    </cdr:from>
    <cdr:to>
      <cdr:x>0.53231</cdr:x>
      <cdr:y>0.44763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880320" y="460648"/>
          <a:ext cx="9144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dirty="0" smtClean="0"/>
            <a:t>79,3%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0.60606</cdr:x>
      <cdr:y>0.18598</cdr:y>
    </cdr:from>
    <cdr:to>
      <cdr:x>0.73433</cdr:x>
      <cdr:y>0.58423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320480" y="460647"/>
          <a:ext cx="914400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81,1%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0.82828</cdr:x>
      <cdr:y>0.15691</cdr:y>
    </cdr:from>
    <cdr:to>
      <cdr:x>0.95655</cdr:x>
      <cdr:y>0.58423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904656" y="388639"/>
          <a:ext cx="914400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86,3%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0.18182</cdr:x>
      <cdr:y>0.25919</cdr:y>
    </cdr:from>
    <cdr:to>
      <cdr:x>0.37157</cdr:x>
      <cdr:y>0.47526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152128" y="604664"/>
          <a:ext cx="1202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70,5%</a:t>
          </a:r>
          <a:endParaRPr lang="pt-BR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0.18947</cdr:x>
      <cdr:y>0.27531</cdr:y>
    </cdr:from>
    <cdr:to>
      <cdr:x>0.33367</cdr:x>
      <cdr:y>0.53375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96144" y="820687"/>
          <a:ext cx="986408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70,5%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0.39854</cdr:x>
      <cdr:y>0.20284</cdr:y>
    </cdr:from>
    <cdr:to>
      <cdr:x>0.55472</cdr:x>
      <cdr:y>0.60622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726350" y="604663"/>
          <a:ext cx="1068370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79,3%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0.61053</cdr:x>
      <cdr:y>0.20284</cdr:y>
    </cdr:from>
    <cdr:to>
      <cdr:x>0.7442</cdr:x>
      <cdr:y>0.50959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176464" y="6046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81,1%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0.82105</cdr:x>
      <cdr:y>0.15453</cdr:y>
    </cdr:from>
    <cdr:to>
      <cdr:x>0.95472</cdr:x>
      <cdr:y>0.46128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616624" y="4606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86,3%</a:t>
          </a:r>
          <a:endParaRPr lang="pt-BR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0.17895</cdr:x>
      <cdr:y>0.27531</cdr:y>
    </cdr:from>
    <cdr:to>
      <cdr:x>0.31262</cdr:x>
      <cdr:y>0.53375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24136" y="820687"/>
          <a:ext cx="914400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dirty="0" smtClean="0"/>
            <a:t>70,5%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0.38947</cdr:x>
      <cdr:y>0.20284</cdr:y>
    </cdr:from>
    <cdr:to>
      <cdr:x>0.53367</cdr:x>
      <cdr:y>0.53375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664296" y="604663"/>
          <a:ext cx="986408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0.38947</cdr:x>
      <cdr:y>0.20284</cdr:y>
    </cdr:from>
    <cdr:to>
      <cdr:x>0.52314</cdr:x>
      <cdr:y>0.53375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664296" y="604663"/>
          <a:ext cx="914400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79,3%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0.6</cdr:x>
      <cdr:y>0.20284</cdr:y>
    </cdr:from>
    <cdr:to>
      <cdr:x>0.73367</cdr:x>
      <cdr:y>0.46128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4104456" y="604663"/>
          <a:ext cx="914400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81,1%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0.81053</cdr:x>
      <cdr:y>0.15453</cdr:y>
    </cdr:from>
    <cdr:to>
      <cdr:x>0.93367</cdr:x>
      <cdr:y>0.43713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5544616" y="460647"/>
          <a:ext cx="842392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86,3%</a:t>
          </a:r>
          <a:endParaRPr lang="pt-BR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0.375</cdr:x>
      <cdr:y>0.04907</cdr:y>
    </cdr:from>
    <cdr:to>
      <cdr:x>0.4971</cdr:x>
      <cdr:y>0.3828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808312" y="1344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89,6%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0.59615</cdr:x>
      <cdr:y>0.04907</cdr:y>
    </cdr:from>
    <cdr:to>
      <cdr:x>0.72787</cdr:x>
      <cdr:y>0.43054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464496" y="134451"/>
          <a:ext cx="986408" cy="1045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0.60577</cdr:x>
      <cdr:y>0.04907</cdr:y>
    </cdr:from>
    <cdr:to>
      <cdr:x>0.72787</cdr:x>
      <cdr:y>0.3828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536504" y="1344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90,5%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0.81731</cdr:x>
      <cdr:y>0.02761</cdr:y>
    </cdr:from>
    <cdr:to>
      <cdr:x>0.94902</cdr:x>
      <cdr:y>0.3828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6120680" y="75654"/>
          <a:ext cx="986408" cy="973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93,1%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FB29B-1BDB-49CA-879D-89ECC48E254C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3FD10-3119-4750-8A9D-DCBC78B460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8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3FD10-3119-4750-8A9D-DCBC78B460D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64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6163C8-53CB-4FE5-887E-4B2D9D9CA173}" type="datetimeFigureOut">
              <a:rPr lang="pt-BR" smtClean="0"/>
              <a:pPr/>
              <a:t>21/02/2014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3775EA-F5BB-4E10-957D-271B4B3E00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58057"/>
          </a:xfrm>
        </p:spPr>
        <p:txBody>
          <a:bodyPr>
            <a:normAutofit/>
          </a:bodyPr>
          <a:lstStyle/>
          <a:p>
            <a:r>
              <a:rPr lang="pt-BR" dirty="0" smtClean="0"/>
              <a:t>   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672408"/>
          </a:xfrm>
        </p:spPr>
        <p:txBody>
          <a:bodyPr>
            <a:normAutofit/>
          </a:bodyPr>
          <a:lstStyle/>
          <a:p>
            <a:r>
              <a:rPr lang="pt-BR" dirty="0" smtClean="0"/>
              <a:t> </a:t>
            </a:r>
            <a:br>
              <a:rPr lang="pt-BR" dirty="0" smtClean="0"/>
            </a:br>
            <a:r>
              <a:rPr lang="pt-BR" b="1" dirty="0"/>
              <a:t>ATENÇÃO À SAÚDE DO IDOSO: UMA EXPERIÊNCIA DE INTERVENÇÃO NA UNIDADE DE SAÚDE ANTONIO PETRONILO DA FONSECA, CÍCERO DANTAS-BA</a:t>
            </a:r>
          </a:p>
          <a:p>
            <a:endParaRPr lang="pt-BR" dirty="0"/>
          </a:p>
        </p:txBody>
      </p:sp>
      <p:pic>
        <p:nvPicPr>
          <p:cNvPr id="1027" name="Picture 3" descr="C:\Users\Meirivan\Pictures\willian\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93" y="692696"/>
            <a:ext cx="6871299" cy="95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6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pPr algn="just"/>
            <a:r>
              <a:rPr lang="pt-BR" b="1" dirty="0" smtClean="0"/>
              <a:t>Engajamento </a:t>
            </a:r>
            <a:r>
              <a:rPr lang="pt-BR" b="1" dirty="0"/>
              <a:t>Público</a:t>
            </a:r>
            <a:r>
              <a:rPr lang="pt-BR" dirty="0"/>
              <a:t> – Esclarecimento à comunidade sobre a importância dos idosos realizarem acompanhamento periódico na UBS</a:t>
            </a:r>
            <a:r>
              <a:rPr lang="pt-BR" dirty="0" smtClean="0"/>
              <a:t>; </a:t>
            </a:r>
            <a:r>
              <a:rPr lang="pt-BR" dirty="0"/>
              <a:t>Realizar palestra informando a população do programa de atenção ao idoso; Orientação à comunidade sobre os casos em que se deve solicitar visita domiciliar; Ouvir a comunidade sobre estratégias para não ocorrer evasão dos </a:t>
            </a:r>
            <a:r>
              <a:rPr lang="pt-BR" dirty="0" smtClean="0"/>
              <a:t>idosos.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EIXOS PEDAGÓGICOS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8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r>
              <a:rPr lang="pt-BR" b="1" dirty="0" smtClean="0"/>
              <a:t>Engajamento Público</a:t>
            </a:r>
            <a:r>
              <a:rPr lang="pt-BR" dirty="0" smtClean="0"/>
              <a:t> – Mostrar </a:t>
            </a:r>
            <a:r>
              <a:rPr lang="pt-BR" dirty="0"/>
              <a:t>ao idoso que pode ter qualidade de vida; Mostrar a importância do atendimento em consulta; Orientar os pacientes e a comunidade sobre seus direitos em relação à manutenção de seus registros de </a:t>
            </a:r>
            <a:r>
              <a:rPr lang="pt-BR" dirty="0" smtClean="0"/>
              <a:t>saúde.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EIXOS PEDAGÓGICOS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2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just"/>
            <a:r>
              <a:rPr lang="pt-BR" b="1" dirty="0" smtClean="0"/>
              <a:t>Qualificação </a:t>
            </a:r>
            <a:r>
              <a:rPr lang="pt-BR" b="1" dirty="0"/>
              <a:t>da Prática Clínica</a:t>
            </a:r>
            <a:r>
              <a:rPr lang="pt-BR" dirty="0"/>
              <a:t> – Capacitar a equipe de profissionais da UBS no acolhimento das demandas para a Política Nacional de Humanização; Fazer a capacitação dos ACS sobre a identificação e o acompanhamento domiciliar dos idosos acamados ou com problemas de </a:t>
            </a:r>
            <a:r>
              <a:rPr lang="pt-BR" dirty="0" smtClean="0"/>
              <a:t>locomoção.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EIXOS PEDAGÓGICOS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7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Qualificação da Prática Clínica</a:t>
            </a:r>
            <a:r>
              <a:rPr lang="pt-BR" dirty="0" smtClean="0"/>
              <a:t> – Ter </a:t>
            </a:r>
            <a:r>
              <a:rPr lang="pt-BR" dirty="0"/>
              <a:t>uma boa relação entre paciente e equipe; Capacitar os profissionais para o atendimento; fazer com que os ACS auxiliem as famílias na marcação de exames; Organizar espaços de lazer, etc.; Preparar a equipe para orientar os idosos sobre a realização de hábitos de alimentação saudável e de atividade física regular.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EIXOS PEDAGÓGICOS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</a:t>
            </a:r>
            <a:r>
              <a:rPr lang="pt-BR" dirty="0" smtClean="0"/>
              <a:t>ampliar </a:t>
            </a:r>
            <a:r>
              <a:rPr lang="pt-BR" dirty="0"/>
              <a:t>a cobertura de acompanhamento de idosos a meta estabelecida em ampliar a cobertura dos idosos da área com acompanhamento na UBS para 40%.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RESULTADOS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0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RESULTADOS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196753"/>
            <a:ext cx="8064896" cy="4032447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r>
              <a:rPr lang="pt-BR" sz="2400" dirty="0" smtClean="0"/>
              <a:t>Figura </a:t>
            </a:r>
            <a:r>
              <a:rPr lang="pt-BR" sz="2400" dirty="0"/>
              <a:t>01: Cobertura do programa atenção à saúde do idoso na UBS Cícero de Castro no período de outubro de 2012 à janeiro de 2013</a:t>
            </a:r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228615"/>
              </p:ext>
            </p:extLst>
          </p:nvPr>
        </p:nvGraphicFramePr>
        <p:xfrm>
          <a:off x="1259632" y="1556792"/>
          <a:ext cx="6264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69499"/>
              </p:ext>
            </p:extLst>
          </p:nvPr>
        </p:nvGraphicFramePr>
        <p:xfrm>
          <a:off x="1259632" y="1628800"/>
          <a:ext cx="6264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melhorar a qualidade da atenção à pessoa idosa, a meta buscou ampliar a cobertura das consultas em dia de acordo com o protocolo em 100% dos idosos.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1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6632"/>
            <a:ext cx="7772400" cy="1526327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950518"/>
              </p:ext>
            </p:extLst>
          </p:nvPr>
        </p:nvGraphicFramePr>
        <p:xfrm>
          <a:off x="1217924" y="905051"/>
          <a:ext cx="7200800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259632" y="357301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Figura </a:t>
            </a:r>
            <a:r>
              <a:rPr lang="pt-BR" dirty="0"/>
              <a:t>02: Proporção de idosos com consultas em dia de acordo com o protocolo na UBS Cícero de Castro no período de outubro de 2012 à janeiro de 2013. </a:t>
            </a:r>
            <a:endParaRPr lang="pt-B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melhorar a adesão dos idosos ao programa de atenção à saúde do idoso, a meta estabelecida era buscar 100% dos idosos faltosos às consultas programadas.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6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864096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4147816"/>
            <a:ext cx="7484368" cy="1009375"/>
          </a:xfrm>
        </p:spPr>
        <p:txBody>
          <a:bodyPr>
            <a:normAutofit fontScale="62500" lnSpcReduction="20000"/>
          </a:bodyPr>
          <a:lstStyle/>
          <a:p>
            <a:pPr algn="l"/>
            <a:endParaRPr lang="pt-BR" dirty="0" smtClean="0"/>
          </a:p>
          <a:p>
            <a:pPr algn="l"/>
            <a:r>
              <a:rPr lang="pt-BR" dirty="0" smtClean="0"/>
              <a:t>Figura </a:t>
            </a:r>
            <a:r>
              <a:rPr lang="pt-BR" dirty="0"/>
              <a:t>03: Proporção de idosos acamados com problemas de locomoção na UBS Cícero de Castro no período de outubro de 2012 à janeiro de 2013.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24976"/>
              </p:ext>
            </p:extLst>
          </p:nvPr>
        </p:nvGraphicFramePr>
        <p:xfrm>
          <a:off x="1043608" y="1628801"/>
          <a:ext cx="7128792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Trabalho </a:t>
            </a:r>
            <a:r>
              <a:rPr lang="pt-BR" dirty="0"/>
              <a:t>de Conclusão de Curso está organizado em quatro capítulos: No capítulo um é apresentada a análise situacional da Estratégia de Saúde da Família (ESF); No segundo </a:t>
            </a:r>
            <a:r>
              <a:rPr lang="pt-BR" dirty="0" smtClean="0"/>
              <a:t>capítulo, apresenta </a:t>
            </a:r>
            <a:r>
              <a:rPr lang="pt-BR" dirty="0"/>
              <a:t>à análise estratégica com a descrição da proposta de intervenção; No terceiro capítulo são apresentados os resultados e discussão da intervenção; No quarto capítulo, e concluindo o trabalho apresenta-se a reflexão crítica sobre o processo de formação pessoal.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APRESENTAÇÃO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5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melhorar a qualidade da atenção à pessoa idosa, a meta buscou ampliar a cobertura das consultas em dia de acordo com o protocolo em 100% dos idosos.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05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772400" cy="1080120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221087"/>
            <a:ext cx="7848872" cy="86409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dirty="0"/>
              <a:t>Figura 04: Proporção de idosos com avaliação para a fragilização na velhice na UBS Cícero de Castro no período de outubro de 2012 à janeiro de 2013. </a:t>
            </a:r>
            <a:endParaRPr lang="pt-BR" b="1" dirty="0"/>
          </a:p>
          <a:p>
            <a:pPr algn="ctr"/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201727"/>
              </p:ext>
            </p:extLst>
          </p:nvPr>
        </p:nvGraphicFramePr>
        <p:xfrm>
          <a:off x="899592" y="1412776"/>
          <a:ext cx="713913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Também </a:t>
            </a:r>
            <a:r>
              <a:rPr lang="pt-BR" dirty="0"/>
              <a:t>foi prevista a meta de investigar a presença de indicadores de fragilização na velhice em 100% das pessoas idosas cadastradas.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5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7990656" cy="1152127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486600" cy="10801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dirty="0"/>
              <a:t>Figura 05: Proporção de idosos com caderneta de saúde UBS Cícero de Castro no período de outubro de 2012 à janeiro de 2013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852308"/>
              </p:ext>
            </p:extLst>
          </p:nvPr>
        </p:nvGraphicFramePr>
        <p:xfrm>
          <a:off x="971600" y="1600200"/>
          <a:ext cx="6336704" cy="23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melhorar registros das informações, a meta estabelecida foi de melhorar registros das informações com consultas em dia em 40% dos idosos cadastrados conforme o aprazamento.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4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4632" cy="1008111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7196336" cy="11276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dirty="0"/>
              <a:t>Figura 06: Proporção de idosos com avaliação de risco para morbimortalidade na UBS Cícero de Castro no período de outubro de 2012 à janeiro de 2013</a:t>
            </a: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668462"/>
              </p:ext>
            </p:extLst>
          </p:nvPr>
        </p:nvGraphicFramePr>
        <p:xfrm>
          <a:off x="1259632" y="1196752"/>
          <a:ext cx="6840760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mapear os idosos de risco da área de abrangência, a meta buscou identificar 100% das pessoas idosas com maior risco de morbimortalidade.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9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080119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4293095"/>
            <a:ext cx="6982544" cy="79208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dirty="0"/>
              <a:t>Figura 07: Proporção de idosos que receberam orientação nutricional na UBS Cícero de Castro no período de outubro de 2012 à janeiro de 2013.</a:t>
            </a:r>
            <a:endParaRPr lang="pt-BR" b="1" dirty="0"/>
          </a:p>
          <a:p>
            <a:pPr algn="l"/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902144"/>
              </p:ext>
            </p:extLst>
          </p:nvPr>
        </p:nvGraphicFramePr>
        <p:xfrm>
          <a:off x="1475656" y="1600201"/>
          <a:ext cx="6480720" cy="254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Relativo </a:t>
            </a:r>
            <a:r>
              <a:rPr lang="pt-BR" dirty="0"/>
              <a:t>ao objetivo realizar promoção da saúde da pessoa idosa, a meta estabelecida foi garantir orientação nutricional para hábitos alimentares saudáveis a 100% das pessoas idosas dentro de sua realidade.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9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/>
          <a:lstStyle/>
          <a:p>
            <a:pPr algn="ctr"/>
            <a:r>
              <a:rPr lang="pt-BR" dirty="0"/>
              <a:t>RESULTADO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149079"/>
            <a:ext cx="7126560" cy="86409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dirty="0"/>
              <a:t>Figura 08: Proporção de idosos que receberam orientação sobre prática de atividade física regular na UBS Cícero e Castro no período de outubro de 2012 à janeiro de 2013.</a:t>
            </a:r>
            <a:endParaRPr lang="pt-BR" b="1" dirty="0"/>
          </a:p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744836"/>
              </p:ext>
            </p:extLst>
          </p:nvPr>
        </p:nvGraphicFramePr>
        <p:xfrm>
          <a:off x="1259632" y="1484784"/>
          <a:ext cx="6696744" cy="259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8600" dirty="0" smtClean="0"/>
          </a:p>
          <a:p>
            <a:pPr marL="0" indent="0" algn="ctr">
              <a:buNone/>
            </a:pPr>
            <a:r>
              <a:rPr lang="pt-BR" sz="9600" dirty="0" smtClean="0"/>
              <a:t>MERIVAN RODRIGUES </a:t>
            </a:r>
            <a:r>
              <a:rPr lang="pt-BR" sz="9600" dirty="0"/>
              <a:t>DOS REIS</a:t>
            </a:r>
          </a:p>
          <a:p>
            <a:pPr marL="0" indent="0">
              <a:buNone/>
            </a:pPr>
            <a:r>
              <a:rPr lang="pt-BR" sz="9600" dirty="0"/>
              <a:t> </a:t>
            </a:r>
          </a:p>
          <a:p>
            <a:pPr marL="0" indent="0">
              <a:buNone/>
            </a:pPr>
            <a:r>
              <a:rPr lang="pt-BR" sz="9600" dirty="0"/>
              <a:t>  </a:t>
            </a:r>
          </a:p>
          <a:p>
            <a:pPr marL="0" indent="0" algn="ctr">
              <a:buNone/>
            </a:pPr>
            <a:r>
              <a:rPr lang="pt-BR" sz="9600" dirty="0"/>
              <a:t>Orientadora: Elisiane </a:t>
            </a:r>
            <a:r>
              <a:rPr lang="pt-BR" sz="9600" dirty="0" err="1"/>
              <a:t>Bisognin</a:t>
            </a:r>
            <a:endParaRPr lang="pt-BR" sz="9600" dirty="0"/>
          </a:p>
          <a:p>
            <a:pPr marL="0" indent="0">
              <a:buNone/>
            </a:pPr>
            <a:r>
              <a:rPr lang="pt-BR" sz="9600" dirty="0"/>
              <a:t> </a:t>
            </a:r>
          </a:p>
          <a:p>
            <a:pPr marL="0" indent="0">
              <a:buNone/>
            </a:pPr>
            <a:r>
              <a:rPr lang="pt-BR" sz="9600" dirty="0"/>
              <a:t>   </a:t>
            </a:r>
          </a:p>
          <a:p>
            <a:pPr marL="0" indent="0" algn="ctr">
              <a:buNone/>
            </a:pPr>
            <a:r>
              <a:rPr lang="pt-BR" sz="9600" dirty="0"/>
              <a:t>Pelotas, 2013</a:t>
            </a:r>
          </a:p>
          <a:p>
            <a:pPr marL="0" indent="0" algn="ctr">
              <a:buNone/>
            </a:pPr>
            <a:r>
              <a:rPr lang="pt-BR" sz="8600" dirty="0"/>
              <a:t> </a:t>
            </a:r>
            <a:endParaRPr lang="pt-BR" sz="8600" b="1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APRESENTAÇÃO</a:t>
            </a:r>
            <a:br>
              <a:rPr lang="pt-BR" b="1" dirty="0" smtClean="0"/>
            </a:b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3240360" cy="15121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81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Também </a:t>
            </a:r>
            <a:r>
              <a:rPr lang="pt-BR" dirty="0"/>
              <a:t>foi planejada a meta de garantir orientação para a prática de atividade física regular a 100% dos idosos.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34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resultado da pesquisa além de trazer mudanças relacionadas a autoestima, convívio familiar e social, os idosos passaram a conhecer e entender o papel do/a enfermeiro/a juntamente com a equipe de profissionais da UBS Antonio </a:t>
            </a:r>
            <a:r>
              <a:rPr lang="pt-BR" dirty="0" err="1" smtClean="0"/>
              <a:t>Petronilo</a:t>
            </a:r>
            <a:r>
              <a:rPr lang="pt-BR" dirty="0" smtClean="0"/>
              <a:t> </a:t>
            </a:r>
            <a:r>
              <a:rPr lang="pt-BR" dirty="0"/>
              <a:t>da Fonseca.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7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Função política e educativa dos profissionais da saúde; </a:t>
            </a: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Trabalhar os direitos sociais do idoso resgatando sua dignidade e estimulando a consciência participativa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Realização de pesquisas contínuas voltadas para a divulgação e o conhecimento dos profissionais de saúde que cuidam dos idosos.</a:t>
            </a:r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REFLEXÃO CRÍTICA</a:t>
            </a:r>
            <a:br>
              <a:rPr lang="pt-BR" b="1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0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ASSIS, Mônica de; HARTZ, Zulmira M. A.; VALLA, Victor </a:t>
            </a:r>
            <a:r>
              <a:rPr lang="pt-BR" dirty="0" err="1"/>
              <a:t>Vicent</a:t>
            </a:r>
            <a:r>
              <a:rPr lang="pt-BR" dirty="0"/>
              <a:t>. </a:t>
            </a:r>
            <a:r>
              <a:rPr lang="pt-BR" b="1" dirty="0"/>
              <a:t>Programas de promoção da saúde do idoso: uma revisão da literatura científica no período de 1990 a 2002</a:t>
            </a:r>
            <a:r>
              <a:rPr lang="pt-BR" dirty="0"/>
              <a:t>. Revista Ciências Saúde Coletiva, 2004, v. 9, nº 3.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BRASIL. Constituição da República Federativa do Brasil de 1988. Brasília: Senado Federal, 2006.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______. Estatuto do Idoso e Normas Correlatas. Senador </a:t>
            </a:r>
            <a:r>
              <a:rPr lang="pt-BR" dirty="0" err="1"/>
              <a:t>Antonio</a:t>
            </a:r>
            <a:r>
              <a:rPr lang="pt-BR" dirty="0"/>
              <a:t> Carlos Valadares. Brasília, 2004.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______. Lei nº 10.741, de 1º de outubro de 2003. Dispõe sobre o Estatuto do Idoso e dá outras providências.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______. Lei nº 8.842, de 4 de janeiro de 1994. Dispõe sobre a Política Nacional do Idoso, cria o Conselho Nacional do Idoso e dá outras providências.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______. Ministério da Saúde. Secretaria de Atenção à Saúde. Departamento de Ações Programáticas e Estratégicas</a:t>
            </a:r>
            <a:r>
              <a:rPr lang="pt-BR" b="1" dirty="0"/>
              <a:t>. Atenção à saúde da pessoa idosa e envelhecimento.</a:t>
            </a:r>
            <a:r>
              <a:rPr lang="pt-BR" dirty="0"/>
              <a:t> Área Técnica Saúde do Idoso, v. 12, Brasília, 2010.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______. Ministério da Saúde. Secretaria de Atenção à Saúde. Departamento de Atenção Básica</a:t>
            </a:r>
            <a:r>
              <a:rPr lang="pt-BR" b="1" dirty="0"/>
              <a:t>. Envelhecimento e saúde da pessoa idosa.</a:t>
            </a:r>
            <a:r>
              <a:rPr lang="pt-BR" dirty="0"/>
              <a:t> Caderno de Atenção Básica nº 19. Brasília, 2006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______. Ministério da Saúde. Secretaria de Atenção à Saúde. Departamento de Atenção Básica. </a:t>
            </a:r>
            <a:r>
              <a:rPr lang="pt-BR" b="1" dirty="0" smtClean="0"/>
              <a:t>Manual de estrutura física das unidades básicas de saúde: saúde da família</a:t>
            </a:r>
            <a:r>
              <a:rPr lang="pt-BR" dirty="0" smtClean="0"/>
              <a:t>. Brasília, 2006.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REFERÊNCIAS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4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______. </a:t>
            </a:r>
            <a:r>
              <a:rPr lang="pt-BR" dirty="0"/>
              <a:t>Ministério da Saúde. Secretaria de Atenção à Saúde. Secretaria de Gestão do Trabalho e da Educação na Saúde. </a:t>
            </a:r>
            <a:r>
              <a:rPr lang="pt-BR" b="1" dirty="0"/>
              <a:t>Guia prático do cuidador</a:t>
            </a:r>
            <a:r>
              <a:rPr lang="pt-BR" dirty="0"/>
              <a:t>. Brasília, 2008. 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______. Ministério da Saúde. Secretaria-Executiva. Núcleo Técnico da Política Nacional de Humanização. </a:t>
            </a:r>
            <a:r>
              <a:rPr lang="pt-BR" b="1" dirty="0" err="1"/>
              <a:t>HumanizaSUS</a:t>
            </a:r>
            <a:r>
              <a:rPr lang="pt-BR" b="1" dirty="0"/>
              <a:t>: Política Nacional de Humanização: a humanização como eixo norteador das práticas de atenção e gestão em todas as instâncias do SUS</a:t>
            </a:r>
            <a:r>
              <a:rPr lang="pt-BR" dirty="0"/>
              <a:t>. Brasília, 2004. 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MESQUITA, P. M.; PORTELLA, M. R.</a:t>
            </a:r>
            <a:r>
              <a:rPr lang="pt-BR" b="1" dirty="0"/>
              <a:t>A gestão do cuidado do idoso em residências e asilos: uma construção solitária fortalecida nas vivências do dia-a-dia</a:t>
            </a:r>
            <a:r>
              <a:rPr lang="pt-BR" dirty="0"/>
              <a:t>. </a:t>
            </a:r>
            <a:r>
              <a:rPr lang="en-US" dirty="0"/>
              <a:t>In: PASQUALOTTI, A.; PORTELLA, M. R.; BETTINELLI, L. A. (Org.). </a:t>
            </a:r>
            <a:r>
              <a:rPr lang="pt-BR" b="1" dirty="0"/>
              <a:t>Envelhecimento humano: desafios e perspectivas</a:t>
            </a:r>
            <a:r>
              <a:rPr lang="pt-BR" dirty="0"/>
              <a:t>. Passo Fundo, 2004</a:t>
            </a:r>
            <a:r>
              <a:rPr lang="pt-BR" dirty="0" smtClean="0"/>
              <a:t>.</a:t>
            </a:r>
          </a:p>
          <a:p>
            <a:pPr marL="109728" indent="0" algn="just">
              <a:buNone/>
            </a:pPr>
            <a:endParaRPr lang="pt-BR" dirty="0"/>
          </a:p>
          <a:p>
            <a:pPr algn="just"/>
            <a:r>
              <a:rPr lang="pt-BR" dirty="0"/>
              <a:t>LOBATO, A. T. G. </a:t>
            </a:r>
            <a:r>
              <a:rPr lang="pt-BR" b="1" dirty="0"/>
              <a:t>Consideração sobre o trabalho do serviço social com idosos. </a:t>
            </a:r>
            <a:r>
              <a:rPr lang="pt-BR" dirty="0"/>
              <a:t>Rio de Janeiro: Ideias &amp; Letras, 2004.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OLIVEIRA, C. </a:t>
            </a:r>
            <a:r>
              <a:rPr lang="pt-BR" b="1" dirty="0"/>
              <a:t>Por que asilamos nossos velhos</a:t>
            </a:r>
            <a:r>
              <a:rPr lang="pt-BR" dirty="0"/>
              <a:t>. Revista Brasileira de Enfermagem. Brasília, v. 38, nº 1, jan./mar. 2005.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PAPALÉO NETTO, M. O. </a:t>
            </a:r>
            <a:r>
              <a:rPr lang="pt-BR" b="1" dirty="0"/>
              <a:t>O estudo da velhice no século XX: histórico, definição do campo e termos básicos.</a:t>
            </a:r>
            <a:r>
              <a:rPr lang="pt-BR" dirty="0"/>
              <a:t> In: FREITAS, E. [et al]. (Org.). </a:t>
            </a:r>
            <a:r>
              <a:rPr lang="pt-BR" b="1" dirty="0"/>
              <a:t>Tratado de geriatria e gerontologia</a:t>
            </a:r>
            <a:r>
              <a:rPr lang="pt-BR" dirty="0"/>
              <a:t>. Rio de Janeiro: Guanabara </a:t>
            </a:r>
            <a:r>
              <a:rPr lang="pt-BR" dirty="0" err="1"/>
              <a:t>Kroogan</a:t>
            </a:r>
            <a:r>
              <a:rPr lang="pt-BR" dirty="0"/>
              <a:t>, 2002. 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VERAS, R.[et al]. </a:t>
            </a:r>
            <a:r>
              <a:rPr lang="pt-BR" b="1" dirty="0"/>
              <a:t>Velhice numa perspectiva de futuro </a:t>
            </a:r>
            <a:r>
              <a:rPr lang="pt-BR" b="1" dirty="0" err="1"/>
              <a:t>saudável</a:t>
            </a:r>
            <a:r>
              <a:rPr lang="pt-BR" dirty="0" err="1"/>
              <a:t>.Rio</a:t>
            </a:r>
            <a:r>
              <a:rPr lang="pt-BR" dirty="0"/>
              <a:t> de Janeiro: UERJ, 2001.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pt-BR" dirty="0"/>
              <a:t>VIEIRA, E.B. </a:t>
            </a:r>
            <a:r>
              <a:rPr lang="pt-BR" b="1" dirty="0"/>
              <a:t>Instituições geriátricas: avanço ou retrocesso</a:t>
            </a:r>
            <a:r>
              <a:rPr lang="pt-BR" dirty="0"/>
              <a:t>? Rio de Janeiro: </a:t>
            </a:r>
            <a:r>
              <a:rPr lang="pt-BR" dirty="0" err="1"/>
              <a:t>Revinter</a:t>
            </a:r>
            <a:r>
              <a:rPr lang="pt-BR" dirty="0"/>
              <a:t>, 2003.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REFERÊNCIAS 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6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t-BR" sz="6000" dirty="0" smtClean="0"/>
          </a:p>
          <a:p>
            <a:pPr marL="109728" indent="0">
              <a:buNone/>
            </a:pPr>
            <a:endParaRPr lang="pt-BR" sz="6000" dirty="0"/>
          </a:p>
          <a:p>
            <a:pPr marL="109728" indent="0" algn="ctr">
              <a:buNone/>
            </a:pPr>
            <a:r>
              <a:rPr lang="pt-BR" sz="6000" smtClean="0"/>
              <a:t>FIM</a:t>
            </a:r>
            <a:endParaRPr lang="pt-BR" sz="6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 smtClean="0"/>
              <a:t>             </a:t>
            </a:r>
            <a:br>
              <a:rPr lang="pt-BR" sz="4400" dirty="0" smtClean="0"/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Obrigada </a:t>
            </a:r>
            <a:r>
              <a:rPr lang="pt-BR" sz="4400" dirty="0"/>
              <a:t>!</a:t>
            </a:r>
            <a:br>
              <a:rPr lang="pt-BR" sz="44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7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atenção da saúde do idoso da Unidade Básica de Saúde Antonio </a:t>
            </a:r>
            <a:r>
              <a:rPr lang="pt-BR" dirty="0" err="1"/>
              <a:t>Petronilo</a:t>
            </a:r>
            <a:r>
              <a:rPr lang="pt-BR" dirty="0"/>
              <a:t> da Fonseca na Estratégia Saúde da Família de Campinas de Castro no município de Cícero </a:t>
            </a:r>
            <a:r>
              <a:rPr lang="pt-BR" dirty="0" smtClean="0"/>
              <a:t>Dantas-Bahia.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 </a:t>
            </a:r>
            <a:r>
              <a:rPr lang="pt-BR" b="1" dirty="0"/>
              <a:t>GERAL</a:t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5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/>
              <a:t>Ampliar a cobertura de </a:t>
            </a:r>
            <a:r>
              <a:rPr lang="pt-BR" b="1" dirty="0" smtClean="0"/>
              <a:t>acompanhamento </a:t>
            </a:r>
            <a:r>
              <a:rPr lang="pt-BR" b="1" dirty="0"/>
              <a:t>de idosos.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lvl="0" algn="just"/>
            <a:r>
              <a:rPr lang="pt-BR" b="1" dirty="0"/>
              <a:t>Melhorar a adesão dos idosos ao programa de atenção à saúde do idoso.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lvl="0" algn="just"/>
            <a:r>
              <a:rPr lang="pt-BR" b="1" dirty="0"/>
              <a:t>Melhorar a qualidade da atenção à pessoa idosa.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OBJETIVOS ESPECÍFICOS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0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Melhorar registros das informações.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lvl="0"/>
            <a:r>
              <a:rPr lang="pt-BR" b="1" dirty="0" smtClean="0"/>
              <a:t>Mapear os idosos de risco da área de abrangência.</a:t>
            </a:r>
          </a:p>
          <a:p>
            <a:pPr marL="109728" lvl="0" indent="0">
              <a:buNone/>
            </a:pPr>
            <a:endParaRPr lang="pt-BR" dirty="0" smtClean="0"/>
          </a:p>
          <a:p>
            <a:pPr lvl="0"/>
            <a:r>
              <a:rPr lang="pt-BR" b="1" dirty="0"/>
              <a:t>Realizar promoção da saúde da pessoa idosa.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OBJETIVOS ESPECÍFICOS</a:t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2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dirty="0"/>
              <a:t>O Projeto foi avaliado no período de quatro meses, de outubro de 2012 a janeiro de 2013 na UBS, Campinas de Castro. Participou da pesquisa a população idosa pertencente à área de abrangência e cadastrada no programa de saúde do idoso da unidade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Na realização da intervenção foi utilizado o protocolo “Caderno de Atenção Básica sobre Envelhecimento e Saúde da Pessoa Idosa 19”(2006).</a:t>
            </a:r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b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METODOLOGIA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9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Organização e Gestão do Serviço</a:t>
            </a:r>
            <a:r>
              <a:rPr lang="pt-BR" dirty="0"/>
              <a:t> – Acolher os idosos e cadastrá-los na UBS; Realizar reunião semanal com a equipe; Priorizar o atendimento dos idosos; Garantir uma agenda compartilhada; Organizar a capacitação dos profissionais da UBS; Garantir agilidade para a realização dos exames </a:t>
            </a:r>
            <a:r>
              <a:rPr lang="pt-BR" dirty="0" smtClean="0"/>
              <a:t>complementares.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EIXOS PEDAGÓGICOS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 smtClean="0"/>
          </a:p>
          <a:p>
            <a:pPr algn="just"/>
            <a:r>
              <a:rPr lang="pt-BR" b="1" dirty="0" smtClean="0"/>
              <a:t>Monitoramento </a:t>
            </a:r>
            <a:r>
              <a:rPr lang="pt-BR" b="1" dirty="0"/>
              <a:t>e Avaliação</a:t>
            </a:r>
            <a:r>
              <a:rPr lang="pt-BR" dirty="0"/>
              <a:t> – Monitorar a cobertura dos idosos da área; Supervisionar as consultas agendadas; Monitorar a realização de visita domiciliar; Monitorar a abrangência da capacitação entre os profissionais da UBS; Monitorar o registro do acompanhamento através do preenchimento da planilha específica.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EIXOS PEDAGÓGICOS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1164</Words>
  <Application>Microsoft Office PowerPoint</Application>
  <PresentationFormat>Apresentação na tela (4:3)</PresentationFormat>
  <Paragraphs>218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Concurso</vt:lpstr>
      <vt:lpstr>     </vt:lpstr>
      <vt:lpstr> APRESENTAÇÃO </vt:lpstr>
      <vt:lpstr> APRESENTAÇÃO </vt:lpstr>
      <vt:lpstr> OBJETIVO GERAL </vt:lpstr>
      <vt:lpstr> OBJETIVOS ESPECÍFICOS </vt:lpstr>
      <vt:lpstr> OBJETIVOS ESPECÍFICOS </vt:lpstr>
      <vt:lpstr> METODOLOGIA </vt:lpstr>
      <vt:lpstr> EIXOS PEDAGÓGICOS </vt:lpstr>
      <vt:lpstr>EIXOS PEDAGÓGICOS</vt:lpstr>
      <vt:lpstr>EIXOS PEDAGÓGICOS</vt:lpstr>
      <vt:lpstr>EIXOS PEDAGÓGICOS</vt:lpstr>
      <vt:lpstr>EIXOS PEDAGÓGICOS</vt:lpstr>
      <vt:lpstr>EIXOS PEDAGÓGICOS</vt:lpstr>
      <vt:lpstr> RESULTADOS </vt:lpstr>
      <vt:lpstr>RESULTADOS </vt:lpstr>
      <vt:lpstr>RESULTADOS</vt:lpstr>
      <vt:lpstr>Apresentação do PowerPoint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</vt:lpstr>
      <vt:lpstr>RESULTADOS</vt:lpstr>
      <vt:lpstr>RESULTADO</vt:lpstr>
      <vt:lpstr>  REFLEXÃO CRÍTICA   </vt:lpstr>
      <vt:lpstr> REFERÊNCIAS  </vt:lpstr>
      <vt:lpstr> REFERÊNCIAS  </vt:lpstr>
      <vt:lpstr>               Obrigada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willian</dc:creator>
  <cp:lastModifiedBy>willian</cp:lastModifiedBy>
  <cp:revision>31</cp:revision>
  <dcterms:created xsi:type="dcterms:W3CDTF">2014-02-09T14:17:38Z</dcterms:created>
  <dcterms:modified xsi:type="dcterms:W3CDTF">2014-02-21T23:58:14Z</dcterms:modified>
</cp:coreProperties>
</file>