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3" r:id="rId3"/>
    <p:sldId id="302" r:id="rId4"/>
    <p:sldId id="294" r:id="rId5"/>
    <p:sldId id="295" r:id="rId6"/>
    <p:sldId id="296" r:id="rId7"/>
    <p:sldId id="297" r:id="rId8"/>
    <p:sldId id="303" r:id="rId9"/>
    <p:sldId id="304" r:id="rId10"/>
    <p:sldId id="276" r:id="rId11"/>
    <p:sldId id="279" r:id="rId12"/>
    <p:sldId id="283" r:id="rId13"/>
    <p:sldId id="298" r:id="rId14"/>
    <p:sldId id="299" r:id="rId15"/>
    <p:sldId id="300" r:id="rId16"/>
    <p:sldId id="301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ny%20Vaio\Downloads\MERLI%20Planilha%20de%20Coleta%20de%20dados%20Final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Indicadores!$C$127</c:f>
              <c:strCache>
                <c:ptCount val="1"/>
                <c:pt idx="0">
                  <c:v>Proporção de gestantes com avaliação de risco gestacional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Indicadores!$D$126:$G$126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Indicadores!$D$127:$G$127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068288"/>
        <c:axId val="86542016"/>
      </c:barChart>
      <c:catAx>
        <c:axId val="10906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542016"/>
        <c:crosses val="autoZero"/>
        <c:auto val="1"/>
        <c:lblAlgn val="ctr"/>
        <c:lblOffset val="100"/>
        <c:noMultiLvlLbl val="0"/>
      </c:catAx>
      <c:valAx>
        <c:axId val="8654201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906828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AB409C-1065-4072-8597-FE7637C57F8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2975375-04A5-4196-95E4-C8D182510FF6}">
      <dgm:prSet phldrT="[Texto]" custT="1"/>
      <dgm:spPr/>
      <dgm:t>
        <a:bodyPr/>
        <a:lstStyle/>
        <a:p>
          <a:r>
            <a:rPr lang="pt-BR" sz="2400" dirty="0" smtClean="0">
              <a:latin typeface="Arial" pitchFamily="34" charset="0"/>
              <a:cs typeface="Arial" pitchFamily="34" charset="0"/>
            </a:rPr>
            <a:t>Monitoramento e Avaliação</a:t>
          </a:r>
          <a:endParaRPr lang="pt-BR" sz="2400" dirty="0">
            <a:latin typeface="Arial" pitchFamily="34" charset="0"/>
            <a:cs typeface="Arial" pitchFamily="34" charset="0"/>
          </a:endParaRPr>
        </a:p>
      </dgm:t>
    </dgm:pt>
    <dgm:pt modelId="{3631F34C-A909-490D-B1CE-3165BD4D5B10}" type="parTrans" cxnId="{C11F6911-6A49-4454-8627-6929C27E727E}">
      <dgm:prSet/>
      <dgm:spPr/>
      <dgm:t>
        <a:bodyPr/>
        <a:lstStyle/>
        <a:p>
          <a:endParaRPr lang="pt-BR"/>
        </a:p>
      </dgm:t>
    </dgm:pt>
    <dgm:pt modelId="{C6A0D457-E759-4C6E-AE77-3E784F52D7B2}" type="sibTrans" cxnId="{C11F6911-6A49-4454-8627-6929C27E727E}">
      <dgm:prSet/>
      <dgm:spPr/>
      <dgm:t>
        <a:bodyPr/>
        <a:lstStyle/>
        <a:p>
          <a:endParaRPr lang="pt-BR"/>
        </a:p>
      </dgm:t>
    </dgm:pt>
    <dgm:pt modelId="{5549E1B3-E667-4605-B3D7-32B527F7EF5F}">
      <dgm:prSet phldrT="[Texto]" custT="1"/>
      <dgm:spPr/>
      <dgm:t>
        <a:bodyPr/>
        <a:lstStyle/>
        <a:p>
          <a:r>
            <a:rPr lang="pt-BR" sz="2400" dirty="0" smtClean="0">
              <a:latin typeface="Arial" pitchFamily="34" charset="0"/>
              <a:cs typeface="Arial" pitchFamily="34" charset="0"/>
            </a:rPr>
            <a:t>Organização e Gestão do Serviço</a:t>
          </a:r>
          <a:endParaRPr lang="pt-BR" sz="2400" dirty="0">
            <a:latin typeface="Arial" pitchFamily="34" charset="0"/>
            <a:cs typeface="Arial" pitchFamily="34" charset="0"/>
          </a:endParaRPr>
        </a:p>
      </dgm:t>
    </dgm:pt>
    <dgm:pt modelId="{B74E5B00-DD4F-472D-9619-A80E20BD5D76}" type="parTrans" cxnId="{CDCC2BEB-1B70-4A73-B48F-DCD9887B0C58}">
      <dgm:prSet/>
      <dgm:spPr/>
      <dgm:t>
        <a:bodyPr/>
        <a:lstStyle/>
        <a:p>
          <a:endParaRPr lang="pt-BR"/>
        </a:p>
      </dgm:t>
    </dgm:pt>
    <dgm:pt modelId="{EAA891B0-BF9B-4FF0-BDFC-1C22A8B36D65}" type="sibTrans" cxnId="{CDCC2BEB-1B70-4A73-B48F-DCD9887B0C58}">
      <dgm:prSet/>
      <dgm:spPr/>
      <dgm:t>
        <a:bodyPr/>
        <a:lstStyle/>
        <a:p>
          <a:endParaRPr lang="pt-BR"/>
        </a:p>
      </dgm:t>
    </dgm:pt>
    <dgm:pt modelId="{22ADAE39-F04F-47D3-8AD0-33EB453CFD74}">
      <dgm:prSet phldrT="[Texto]" custT="1"/>
      <dgm:spPr/>
      <dgm:t>
        <a:bodyPr/>
        <a:lstStyle/>
        <a:p>
          <a:r>
            <a:rPr lang="pt-BR" sz="2400" dirty="0" smtClean="0">
              <a:latin typeface="Arial" pitchFamily="34" charset="0"/>
              <a:cs typeface="Arial" pitchFamily="34" charset="0"/>
            </a:rPr>
            <a:t>Engajamento Público</a:t>
          </a:r>
          <a:endParaRPr lang="pt-BR" sz="2400" dirty="0">
            <a:latin typeface="Arial" pitchFamily="34" charset="0"/>
            <a:cs typeface="Arial" pitchFamily="34" charset="0"/>
          </a:endParaRPr>
        </a:p>
      </dgm:t>
    </dgm:pt>
    <dgm:pt modelId="{55374832-16B6-4A68-85A6-E1FC44B767B3}" type="parTrans" cxnId="{188D548E-D946-41D2-AB80-7D15CAA032CC}">
      <dgm:prSet/>
      <dgm:spPr/>
      <dgm:t>
        <a:bodyPr/>
        <a:lstStyle/>
        <a:p>
          <a:endParaRPr lang="pt-BR"/>
        </a:p>
      </dgm:t>
    </dgm:pt>
    <dgm:pt modelId="{DF55CB14-76FD-45C8-A11F-CFD234874BC9}" type="sibTrans" cxnId="{188D548E-D946-41D2-AB80-7D15CAA032CC}">
      <dgm:prSet/>
      <dgm:spPr/>
      <dgm:t>
        <a:bodyPr/>
        <a:lstStyle/>
        <a:p>
          <a:endParaRPr lang="pt-BR"/>
        </a:p>
      </dgm:t>
    </dgm:pt>
    <dgm:pt modelId="{40A50E34-2C0C-4971-A1CE-889DD18A422A}">
      <dgm:prSet phldrT="[Texto]" custT="1"/>
      <dgm:spPr/>
      <dgm:t>
        <a:bodyPr/>
        <a:lstStyle/>
        <a:p>
          <a:r>
            <a:rPr lang="pt-BR" sz="2400" dirty="0" smtClean="0">
              <a:latin typeface="Arial" pitchFamily="34" charset="0"/>
              <a:cs typeface="Arial" pitchFamily="34" charset="0"/>
            </a:rPr>
            <a:t>Qualificação da Prática Clínica</a:t>
          </a:r>
          <a:endParaRPr lang="pt-BR" sz="2400" dirty="0">
            <a:latin typeface="Arial" pitchFamily="34" charset="0"/>
            <a:cs typeface="Arial" pitchFamily="34" charset="0"/>
          </a:endParaRPr>
        </a:p>
      </dgm:t>
    </dgm:pt>
    <dgm:pt modelId="{B6DE7FCE-2810-46AC-8EE3-28B554AED388}" type="parTrans" cxnId="{7628E693-7337-4DE3-B01E-B5063EF395B3}">
      <dgm:prSet/>
      <dgm:spPr/>
      <dgm:t>
        <a:bodyPr/>
        <a:lstStyle/>
        <a:p>
          <a:endParaRPr lang="pt-BR"/>
        </a:p>
      </dgm:t>
    </dgm:pt>
    <dgm:pt modelId="{EE2262F6-DA8A-4A5D-86A4-D6682F0674DE}" type="sibTrans" cxnId="{7628E693-7337-4DE3-B01E-B5063EF395B3}">
      <dgm:prSet/>
      <dgm:spPr/>
      <dgm:t>
        <a:bodyPr/>
        <a:lstStyle/>
        <a:p>
          <a:endParaRPr lang="pt-BR"/>
        </a:p>
      </dgm:t>
    </dgm:pt>
    <dgm:pt modelId="{137DE1F4-4998-4D72-8FA5-67C9B991A89A}" type="pres">
      <dgm:prSet presAssocID="{E4AB409C-1065-4072-8597-FE7637C57F8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50CE956-FB3D-4AAE-87BC-BE3313A75E50}" type="pres">
      <dgm:prSet presAssocID="{72975375-04A5-4196-95E4-C8D182510FF6}" presName="node" presStyleLbl="node1" presStyleIdx="0" presStyleCnt="4" custScaleX="202989" custScaleY="832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01A55F-82ED-4D51-945B-453439B1A5F4}" type="pres">
      <dgm:prSet presAssocID="{C6A0D457-E759-4C6E-AE77-3E784F52D7B2}" presName="sibTrans" presStyleLbl="sibTrans2D1" presStyleIdx="0" presStyleCnt="4"/>
      <dgm:spPr/>
      <dgm:t>
        <a:bodyPr/>
        <a:lstStyle/>
        <a:p>
          <a:endParaRPr lang="pt-BR"/>
        </a:p>
      </dgm:t>
    </dgm:pt>
    <dgm:pt modelId="{BF97A433-6E63-4F8D-B54B-5DB6A4E179B5}" type="pres">
      <dgm:prSet presAssocID="{C6A0D457-E759-4C6E-AE77-3E784F52D7B2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AA0F017C-2A34-4D67-A0B7-66EA40F630A1}" type="pres">
      <dgm:prSet presAssocID="{5549E1B3-E667-4605-B3D7-32B527F7EF5F}" presName="node" presStyleLbl="node1" presStyleIdx="1" presStyleCnt="4" custScaleX="208458" custScaleY="800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8BEF3D-994E-41BE-B7B0-D4AE3598ADCA}" type="pres">
      <dgm:prSet presAssocID="{EAA891B0-BF9B-4FF0-BDFC-1C22A8B36D65}" presName="sibTrans" presStyleLbl="sibTrans2D1" presStyleIdx="1" presStyleCnt="4"/>
      <dgm:spPr/>
      <dgm:t>
        <a:bodyPr/>
        <a:lstStyle/>
        <a:p>
          <a:endParaRPr lang="pt-BR"/>
        </a:p>
      </dgm:t>
    </dgm:pt>
    <dgm:pt modelId="{1B7F949C-9CE9-442A-BEF0-2193B9FAC406}" type="pres">
      <dgm:prSet presAssocID="{EAA891B0-BF9B-4FF0-BDFC-1C22A8B36D65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B2A48F2E-E597-4F49-8CDE-AA60A6CDC3BE}" type="pres">
      <dgm:prSet presAssocID="{22ADAE39-F04F-47D3-8AD0-33EB453CFD74}" presName="node" presStyleLbl="node1" presStyleIdx="2" presStyleCnt="4" custScaleX="193691" custScaleY="887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E22BB3-5560-4395-B3FA-E2DAE14F78B3}" type="pres">
      <dgm:prSet presAssocID="{DF55CB14-76FD-45C8-A11F-CFD234874BC9}" presName="sibTrans" presStyleLbl="sibTrans2D1" presStyleIdx="2" presStyleCnt="4"/>
      <dgm:spPr/>
      <dgm:t>
        <a:bodyPr/>
        <a:lstStyle/>
        <a:p>
          <a:endParaRPr lang="pt-BR"/>
        </a:p>
      </dgm:t>
    </dgm:pt>
    <dgm:pt modelId="{725BA676-429C-4AC0-8C62-3C2B7FE47AA8}" type="pres">
      <dgm:prSet presAssocID="{DF55CB14-76FD-45C8-A11F-CFD234874BC9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485B424A-394A-4E97-AA40-8087B838B850}" type="pres">
      <dgm:prSet presAssocID="{40A50E34-2C0C-4971-A1CE-889DD18A422A}" presName="node" presStyleLbl="node1" presStyleIdx="3" presStyleCnt="4" custScaleX="205575" custScaleY="816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EF5F56-8333-459C-A65A-B23A1ED2D0EA}" type="pres">
      <dgm:prSet presAssocID="{EE2262F6-DA8A-4A5D-86A4-D6682F0674DE}" presName="sibTrans" presStyleLbl="sibTrans2D1" presStyleIdx="3" presStyleCnt="4"/>
      <dgm:spPr/>
      <dgm:t>
        <a:bodyPr/>
        <a:lstStyle/>
        <a:p>
          <a:endParaRPr lang="pt-BR"/>
        </a:p>
      </dgm:t>
    </dgm:pt>
    <dgm:pt modelId="{4E26AABF-67B0-415D-80B1-5DC528093C47}" type="pres">
      <dgm:prSet presAssocID="{EE2262F6-DA8A-4A5D-86A4-D6682F0674DE}" presName="connectorText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188D548E-D946-41D2-AB80-7D15CAA032CC}" srcId="{E4AB409C-1065-4072-8597-FE7637C57F88}" destId="{22ADAE39-F04F-47D3-8AD0-33EB453CFD74}" srcOrd="2" destOrd="0" parTransId="{55374832-16B6-4A68-85A6-E1FC44B767B3}" sibTransId="{DF55CB14-76FD-45C8-A11F-CFD234874BC9}"/>
    <dgm:cxn modelId="{B1438758-DD67-489E-A7EC-FA2FA5F1F599}" type="presOf" srcId="{C6A0D457-E759-4C6E-AE77-3E784F52D7B2}" destId="{BF97A433-6E63-4F8D-B54B-5DB6A4E179B5}" srcOrd="1" destOrd="0" presId="urn:microsoft.com/office/officeart/2005/8/layout/cycle2"/>
    <dgm:cxn modelId="{2FD940A4-6786-4A14-9623-F04CF3E46A51}" type="presOf" srcId="{5549E1B3-E667-4605-B3D7-32B527F7EF5F}" destId="{AA0F017C-2A34-4D67-A0B7-66EA40F630A1}" srcOrd="0" destOrd="0" presId="urn:microsoft.com/office/officeart/2005/8/layout/cycle2"/>
    <dgm:cxn modelId="{CDCC2BEB-1B70-4A73-B48F-DCD9887B0C58}" srcId="{E4AB409C-1065-4072-8597-FE7637C57F88}" destId="{5549E1B3-E667-4605-B3D7-32B527F7EF5F}" srcOrd="1" destOrd="0" parTransId="{B74E5B00-DD4F-472D-9619-A80E20BD5D76}" sibTransId="{EAA891B0-BF9B-4FF0-BDFC-1C22A8B36D65}"/>
    <dgm:cxn modelId="{3C166506-5164-4C70-B48D-B2020CE8237B}" type="presOf" srcId="{EE2262F6-DA8A-4A5D-86A4-D6682F0674DE}" destId="{09EF5F56-8333-459C-A65A-B23A1ED2D0EA}" srcOrd="0" destOrd="0" presId="urn:microsoft.com/office/officeart/2005/8/layout/cycle2"/>
    <dgm:cxn modelId="{977D3A45-5049-47A8-992E-00A9078E7793}" type="presOf" srcId="{E4AB409C-1065-4072-8597-FE7637C57F88}" destId="{137DE1F4-4998-4D72-8FA5-67C9B991A89A}" srcOrd="0" destOrd="0" presId="urn:microsoft.com/office/officeart/2005/8/layout/cycle2"/>
    <dgm:cxn modelId="{EE0D73FD-FC78-492E-A243-9A71E14A4F7E}" type="presOf" srcId="{22ADAE39-F04F-47D3-8AD0-33EB453CFD74}" destId="{B2A48F2E-E597-4F49-8CDE-AA60A6CDC3BE}" srcOrd="0" destOrd="0" presId="urn:microsoft.com/office/officeart/2005/8/layout/cycle2"/>
    <dgm:cxn modelId="{7628E693-7337-4DE3-B01E-B5063EF395B3}" srcId="{E4AB409C-1065-4072-8597-FE7637C57F88}" destId="{40A50E34-2C0C-4971-A1CE-889DD18A422A}" srcOrd="3" destOrd="0" parTransId="{B6DE7FCE-2810-46AC-8EE3-28B554AED388}" sibTransId="{EE2262F6-DA8A-4A5D-86A4-D6682F0674DE}"/>
    <dgm:cxn modelId="{C11F6911-6A49-4454-8627-6929C27E727E}" srcId="{E4AB409C-1065-4072-8597-FE7637C57F88}" destId="{72975375-04A5-4196-95E4-C8D182510FF6}" srcOrd="0" destOrd="0" parTransId="{3631F34C-A909-490D-B1CE-3165BD4D5B10}" sibTransId="{C6A0D457-E759-4C6E-AE77-3E784F52D7B2}"/>
    <dgm:cxn modelId="{63AC5C60-B5C6-40FA-9692-F0FD66659456}" type="presOf" srcId="{DF55CB14-76FD-45C8-A11F-CFD234874BC9}" destId="{66E22BB3-5560-4395-B3FA-E2DAE14F78B3}" srcOrd="0" destOrd="0" presId="urn:microsoft.com/office/officeart/2005/8/layout/cycle2"/>
    <dgm:cxn modelId="{4764E2D5-0E34-4AF6-85D3-0CA89EBE4845}" type="presOf" srcId="{72975375-04A5-4196-95E4-C8D182510FF6}" destId="{850CE956-FB3D-4AAE-87BC-BE3313A75E50}" srcOrd="0" destOrd="0" presId="urn:microsoft.com/office/officeart/2005/8/layout/cycle2"/>
    <dgm:cxn modelId="{FD424A55-EABC-482C-9D37-CECE54AB6F58}" type="presOf" srcId="{40A50E34-2C0C-4971-A1CE-889DD18A422A}" destId="{485B424A-394A-4E97-AA40-8087B838B850}" srcOrd="0" destOrd="0" presId="urn:microsoft.com/office/officeart/2005/8/layout/cycle2"/>
    <dgm:cxn modelId="{B9FE90DC-DC0B-4633-92C3-CBA6356C5EC3}" type="presOf" srcId="{EAA891B0-BF9B-4FF0-BDFC-1C22A8B36D65}" destId="{1B7F949C-9CE9-442A-BEF0-2193B9FAC406}" srcOrd="1" destOrd="0" presId="urn:microsoft.com/office/officeart/2005/8/layout/cycle2"/>
    <dgm:cxn modelId="{08C7F7DF-B806-4254-8C8B-5192553DD91A}" type="presOf" srcId="{EE2262F6-DA8A-4A5D-86A4-D6682F0674DE}" destId="{4E26AABF-67B0-415D-80B1-5DC528093C47}" srcOrd="1" destOrd="0" presId="urn:microsoft.com/office/officeart/2005/8/layout/cycle2"/>
    <dgm:cxn modelId="{C9CBFEB4-E76E-4262-802B-71A038945386}" type="presOf" srcId="{EAA891B0-BF9B-4FF0-BDFC-1C22A8B36D65}" destId="{518BEF3D-994E-41BE-B7B0-D4AE3598ADCA}" srcOrd="0" destOrd="0" presId="urn:microsoft.com/office/officeart/2005/8/layout/cycle2"/>
    <dgm:cxn modelId="{ABEE5C24-0C03-4F28-AB25-D24D337334D4}" type="presOf" srcId="{DF55CB14-76FD-45C8-A11F-CFD234874BC9}" destId="{725BA676-429C-4AC0-8C62-3C2B7FE47AA8}" srcOrd="1" destOrd="0" presId="urn:microsoft.com/office/officeart/2005/8/layout/cycle2"/>
    <dgm:cxn modelId="{BDA98CA6-6500-441C-A281-A951F60C8B88}" type="presOf" srcId="{C6A0D457-E759-4C6E-AE77-3E784F52D7B2}" destId="{4B01A55F-82ED-4D51-945B-453439B1A5F4}" srcOrd="0" destOrd="0" presId="urn:microsoft.com/office/officeart/2005/8/layout/cycle2"/>
    <dgm:cxn modelId="{58B43A55-E0A5-49A2-8EB7-5C1FFB74EC2C}" type="presParOf" srcId="{137DE1F4-4998-4D72-8FA5-67C9B991A89A}" destId="{850CE956-FB3D-4AAE-87BC-BE3313A75E50}" srcOrd="0" destOrd="0" presId="urn:microsoft.com/office/officeart/2005/8/layout/cycle2"/>
    <dgm:cxn modelId="{195F1159-C3C1-4276-B440-642836F329E6}" type="presParOf" srcId="{137DE1F4-4998-4D72-8FA5-67C9B991A89A}" destId="{4B01A55F-82ED-4D51-945B-453439B1A5F4}" srcOrd="1" destOrd="0" presId="urn:microsoft.com/office/officeart/2005/8/layout/cycle2"/>
    <dgm:cxn modelId="{4B0B177D-9C48-451E-95F6-BB7EF49174CD}" type="presParOf" srcId="{4B01A55F-82ED-4D51-945B-453439B1A5F4}" destId="{BF97A433-6E63-4F8D-B54B-5DB6A4E179B5}" srcOrd="0" destOrd="0" presId="urn:microsoft.com/office/officeart/2005/8/layout/cycle2"/>
    <dgm:cxn modelId="{78DDFBE7-8BAA-469A-8309-506969DE51B6}" type="presParOf" srcId="{137DE1F4-4998-4D72-8FA5-67C9B991A89A}" destId="{AA0F017C-2A34-4D67-A0B7-66EA40F630A1}" srcOrd="2" destOrd="0" presId="urn:microsoft.com/office/officeart/2005/8/layout/cycle2"/>
    <dgm:cxn modelId="{5C418449-28F0-4093-BDCF-AB5784AB9A45}" type="presParOf" srcId="{137DE1F4-4998-4D72-8FA5-67C9B991A89A}" destId="{518BEF3D-994E-41BE-B7B0-D4AE3598ADCA}" srcOrd="3" destOrd="0" presId="urn:microsoft.com/office/officeart/2005/8/layout/cycle2"/>
    <dgm:cxn modelId="{FDD5ACA9-07F6-4C52-8A7A-F38EF7A3E5E8}" type="presParOf" srcId="{518BEF3D-994E-41BE-B7B0-D4AE3598ADCA}" destId="{1B7F949C-9CE9-442A-BEF0-2193B9FAC406}" srcOrd="0" destOrd="0" presId="urn:microsoft.com/office/officeart/2005/8/layout/cycle2"/>
    <dgm:cxn modelId="{C96F9FCB-3792-40E5-8763-E28351A9A5C7}" type="presParOf" srcId="{137DE1F4-4998-4D72-8FA5-67C9B991A89A}" destId="{B2A48F2E-E597-4F49-8CDE-AA60A6CDC3BE}" srcOrd="4" destOrd="0" presId="urn:microsoft.com/office/officeart/2005/8/layout/cycle2"/>
    <dgm:cxn modelId="{788E9D12-FD72-4D28-822B-FCA8ECBDB2EE}" type="presParOf" srcId="{137DE1F4-4998-4D72-8FA5-67C9B991A89A}" destId="{66E22BB3-5560-4395-B3FA-E2DAE14F78B3}" srcOrd="5" destOrd="0" presId="urn:microsoft.com/office/officeart/2005/8/layout/cycle2"/>
    <dgm:cxn modelId="{A7E40996-932D-4763-8F09-5EB84F60F54B}" type="presParOf" srcId="{66E22BB3-5560-4395-B3FA-E2DAE14F78B3}" destId="{725BA676-429C-4AC0-8C62-3C2B7FE47AA8}" srcOrd="0" destOrd="0" presId="urn:microsoft.com/office/officeart/2005/8/layout/cycle2"/>
    <dgm:cxn modelId="{76764864-0B33-472C-9235-D679C227D962}" type="presParOf" srcId="{137DE1F4-4998-4D72-8FA5-67C9B991A89A}" destId="{485B424A-394A-4E97-AA40-8087B838B850}" srcOrd="6" destOrd="0" presId="urn:microsoft.com/office/officeart/2005/8/layout/cycle2"/>
    <dgm:cxn modelId="{C6953288-6DF7-41FE-94EC-B3B87A74F0B8}" type="presParOf" srcId="{137DE1F4-4998-4D72-8FA5-67C9B991A89A}" destId="{09EF5F56-8333-459C-A65A-B23A1ED2D0EA}" srcOrd="7" destOrd="0" presId="urn:microsoft.com/office/officeart/2005/8/layout/cycle2"/>
    <dgm:cxn modelId="{02B5C27A-8614-4610-A32D-78B200927F4A}" type="presParOf" srcId="{09EF5F56-8333-459C-A65A-B23A1ED2D0EA}" destId="{4E26AABF-67B0-415D-80B1-5DC528093C4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346C5-00E0-48C9-A266-966780A591E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F8A0933-FD55-45D3-909B-73D7B1670C36}">
      <dgm:prSet phldrT="[Texto]"/>
      <dgm:spPr/>
      <dgm:t>
        <a:bodyPr/>
        <a:lstStyle/>
        <a:p>
          <a:r>
            <a:rPr lang="pt-BR" dirty="0" smtClean="0"/>
            <a:t>Saúde</a:t>
          </a:r>
          <a:endParaRPr lang="pt-BR" dirty="0"/>
        </a:p>
      </dgm:t>
    </dgm:pt>
    <dgm:pt modelId="{DC3BC17B-7760-433A-AA0E-B11F870448DD}" type="parTrans" cxnId="{9A729E54-9FDE-4376-A79F-CE0DE31739D6}">
      <dgm:prSet/>
      <dgm:spPr/>
      <dgm:t>
        <a:bodyPr/>
        <a:lstStyle/>
        <a:p>
          <a:endParaRPr lang="pt-BR"/>
        </a:p>
      </dgm:t>
    </dgm:pt>
    <dgm:pt modelId="{5AF8865F-BA90-49C9-8138-6C720E529978}" type="sibTrans" cxnId="{9A729E54-9FDE-4376-A79F-CE0DE31739D6}">
      <dgm:prSet/>
      <dgm:spPr/>
      <dgm:t>
        <a:bodyPr/>
        <a:lstStyle/>
        <a:p>
          <a:endParaRPr lang="pt-BR"/>
        </a:p>
      </dgm:t>
    </dgm:pt>
    <dgm:pt modelId="{F375762D-CDF7-4B41-BBC3-0E5A0CC35DC0}">
      <dgm:prSet phldrT="[Texto]"/>
      <dgm:spPr/>
      <dgm:t>
        <a:bodyPr/>
        <a:lstStyle/>
        <a:p>
          <a:r>
            <a:rPr lang="pt-BR" dirty="0" smtClean="0"/>
            <a:t>Equipe</a:t>
          </a:r>
          <a:endParaRPr lang="pt-BR" dirty="0"/>
        </a:p>
      </dgm:t>
    </dgm:pt>
    <dgm:pt modelId="{5CC9C145-81C3-42C4-A97F-C11AB378DA68}" type="parTrans" cxnId="{2FD49D61-B5B9-48A1-9D49-45B8B53E0E49}">
      <dgm:prSet/>
      <dgm:spPr/>
      <dgm:t>
        <a:bodyPr/>
        <a:lstStyle/>
        <a:p>
          <a:endParaRPr lang="pt-BR"/>
        </a:p>
      </dgm:t>
    </dgm:pt>
    <dgm:pt modelId="{EDF90D68-4A64-4305-9DC7-C762EAA7F1BC}" type="sibTrans" cxnId="{2FD49D61-B5B9-48A1-9D49-45B8B53E0E49}">
      <dgm:prSet/>
      <dgm:spPr/>
      <dgm:t>
        <a:bodyPr/>
        <a:lstStyle/>
        <a:p>
          <a:endParaRPr lang="pt-BR"/>
        </a:p>
      </dgm:t>
    </dgm:pt>
    <dgm:pt modelId="{863ABE16-E9FF-4543-8B9E-9AE009F8F588}">
      <dgm:prSet phldrT="[Texto]" custT="1"/>
      <dgm:spPr/>
      <dgm:t>
        <a:bodyPr/>
        <a:lstStyle/>
        <a:p>
          <a:r>
            <a:rPr lang="pt-BR" sz="1800" dirty="0" smtClean="0"/>
            <a:t>Serviço</a:t>
          </a:r>
          <a:endParaRPr lang="pt-BR" sz="1800" dirty="0"/>
        </a:p>
      </dgm:t>
    </dgm:pt>
    <dgm:pt modelId="{15FDD95E-EF3D-4A39-9622-60CD284ADD33}" type="parTrans" cxnId="{5F0C5465-EC4E-4B65-B1AB-CA7C57920D00}">
      <dgm:prSet/>
      <dgm:spPr/>
      <dgm:t>
        <a:bodyPr/>
        <a:lstStyle/>
        <a:p>
          <a:endParaRPr lang="pt-BR"/>
        </a:p>
      </dgm:t>
    </dgm:pt>
    <dgm:pt modelId="{0DF0056C-623A-426A-AB9F-83EFB762F4A6}" type="sibTrans" cxnId="{5F0C5465-EC4E-4B65-B1AB-CA7C57920D00}">
      <dgm:prSet/>
      <dgm:spPr/>
      <dgm:t>
        <a:bodyPr/>
        <a:lstStyle/>
        <a:p>
          <a:endParaRPr lang="pt-BR"/>
        </a:p>
      </dgm:t>
    </dgm:pt>
    <dgm:pt modelId="{024435F3-8F24-4326-BC02-71CCE4913397}">
      <dgm:prSet phldrT="[Texto]" custT="1"/>
      <dgm:spPr/>
      <dgm:t>
        <a:bodyPr/>
        <a:lstStyle/>
        <a:p>
          <a:r>
            <a:rPr lang="pt-BR" sz="1800" dirty="0" smtClean="0"/>
            <a:t>Comunidade</a:t>
          </a:r>
          <a:endParaRPr lang="pt-BR" sz="1800" dirty="0"/>
        </a:p>
      </dgm:t>
    </dgm:pt>
    <dgm:pt modelId="{E84B80C3-F5F8-4BB4-A6E7-4FB0520A9115}" type="parTrans" cxnId="{DD7F48FB-F500-4994-8066-268830F622A6}">
      <dgm:prSet/>
      <dgm:spPr/>
      <dgm:t>
        <a:bodyPr/>
        <a:lstStyle/>
        <a:p>
          <a:endParaRPr lang="pt-BR"/>
        </a:p>
      </dgm:t>
    </dgm:pt>
    <dgm:pt modelId="{67157586-BDC0-42F0-9145-91FFE6F17C82}" type="sibTrans" cxnId="{DD7F48FB-F500-4994-8066-268830F622A6}">
      <dgm:prSet/>
      <dgm:spPr/>
      <dgm:t>
        <a:bodyPr/>
        <a:lstStyle/>
        <a:p>
          <a:endParaRPr lang="pt-BR"/>
        </a:p>
      </dgm:t>
    </dgm:pt>
    <dgm:pt modelId="{E9FF604D-370F-4E55-A9C4-76AF9712ADD7}" type="pres">
      <dgm:prSet presAssocID="{04B346C5-00E0-48C9-A266-966780A591E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25904B9-7959-4498-8114-58467B10A8E0}" type="pres">
      <dgm:prSet presAssocID="{CF8A0933-FD55-45D3-909B-73D7B1670C36}" presName="centerShape" presStyleLbl="node0" presStyleIdx="0" presStyleCnt="1"/>
      <dgm:spPr/>
      <dgm:t>
        <a:bodyPr/>
        <a:lstStyle/>
        <a:p>
          <a:endParaRPr lang="pt-BR"/>
        </a:p>
      </dgm:t>
    </dgm:pt>
    <dgm:pt modelId="{AE16A1DC-D899-40DF-B1E5-E758E0FB367D}" type="pres">
      <dgm:prSet presAssocID="{F375762D-CDF7-4B41-BBC3-0E5A0CC35DC0}" presName="node" presStyleLbl="node1" presStyleIdx="0" presStyleCnt="3" custScaleX="126080" custScaleY="1108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04FCBE-2A65-4D2B-9A77-CB912EF391BE}" type="pres">
      <dgm:prSet presAssocID="{F375762D-CDF7-4B41-BBC3-0E5A0CC35DC0}" presName="dummy" presStyleCnt="0"/>
      <dgm:spPr/>
    </dgm:pt>
    <dgm:pt modelId="{BAE5ABEC-2A83-45E7-B21E-99768E83C8DF}" type="pres">
      <dgm:prSet presAssocID="{EDF90D68-4A64-4305-9DC7-C762EAA7F1BC}" presName="sibTrans" presStyleLbl="sibTrans2D1" presStyleIdx="0" presStyleCnt="3"/>
      <dgm:spPr/>
      <dgm:t>
        <a:bodyPr/>
        <a:lstStyle/>
        <a:p>
          <a:endParaRPr lang="pt-BR"/>
        </a:p>
      </dgm:t>
    </dgm:pt>
    <dgm:pt modelId="{1EAA4C3C-E688-4F8C-8A7C-680B195E8509}" type="pres">
      <dgm:prSet presAssocID="{863ABE16-E9FF-4543-8B9E-9AE009F8F588}" presName="node" presStyleLbl="node1" presStyleIdx="1" presStyleCnt="3" custScaleX="119956" custScaleY="119957" custRadScaleRad="96459" custRadScaleInc="-21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F6D400-08DC-469C-B433-9EE882F865CC}" type="pres">
      <dgm:prSet presAssocID="{863ABE16-E9FF-4543-8B9E-9AE009F8F588}" presName="dummy" presStyleCnt="0"/>
      <dgm:spPr/>
    </dgm:pt>
    <dgm:pt modelId="{6F1D9409-04D5-44D9-BA45-28F2C3599262}" type="pres">
      <dgm:prSet presAssocID="{0DF0056C-623A-426A-AB9F-83EFB762F4A6}" presName="sibTrans" presStyleLbl="sibTrans2D1" presStyleIdx="1" presStyleCnt="3"/>
      <dgm:spPr/>
      <dgm:t>
        <a:bodyPr/>
        <a:lstStyle/>
        <a:p>
          <a:endParaRPr lang="pt-BR"/>
        </a:p>
      </dgm:t>
    </dgm:pt>
    <dgm:pt modelId="{144A0A3A-8A50-4221-B203-D195913992CA}" type="pres">
      <dgm:prSet presAssocID="{024435F3-8F24-4326-BC02-71CCE4913397}" presName="node" presStyleLbl="node1" presStyleIdx="2" presStyleCnt="3" custScaleX="135403" custScaleY="1262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BCEC7F-28F1-44E4-A780-2F8DC61FDC38}" type="pres">
      <dgm:prSet presAssocID="{024435F3-8F24-4326-BC02-71CCE4913397}" presName="dummy" presStyleCnt="0"/>
      <dgm:spPr/>
    </dgm:pt>
    <dgm:pt modelId="{94490713-29A6-4BD0-9933-6561F6AC75E4}" type="pres">
      <dgm:prSet presAssocID="{67157586-BDC0-42F0-9145-91FFE6F17C82}" presName="sibTrans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CEA6878B-CACB-4A70-B563-B1D422AA85D1}" type="presOf" srcId="{024435F3-8F24-4326-BC02-71CCE4913397}" destId="{144A0A3A-8A50-4221-B203-D195913992CA}" srcOrd="0" destOrd="0" presId="urn:microsoft.com/office/officeart/2005/8/layout/radial6"/>
    <dgm:cxn modelId="{DD7F48FB-F500-4994-8066-268830F622A6}" srcId="{CF8A0933-FD55-45D3-909B-73D7B1670C36}" destId="{024435F3-8F24-4326-BC02-71CCE4913397}" srcOrd="2" destOrd="0" parTransId="{E84B80C3-F5F8-4BB4-A6E7-4FB0520A9115}" sibTransId="{67157586-BDC0-42F0-9145-91FFE6F17C82}"/>
    <dgm:cxn modelId="{AD8D5E76-69A6-4726-8E2F-DA1808627504}" type="presOf" srcId="{F375762D-CDF7-4B41-BBC3-0E5A0CC35DC0}" destId="{AE16A1DC-D899-40DF-B1E5-E758E0FB367D}" srcOrd="0" destOrd="0" presId="urn:microsoft.com/office/officeart/2005/8/layout/radial6"/>
    <dgm:cxn modelId="{0D56E76A-5009-4022-9B45-910FA83325A6}" type="presOf" srcId="{67157586-BDC0-42F0-9145-91FFE6F17C82}" destId="{94490713-29A6-4BD0-9933-6561F6AC75E4}" srcOrd="0" destOrd="0" presId="urn:microsoft.com/office/officeart/2005/8/layout/radial6"/>
    <dgm:cxn modelId="{59C9341D-768E-4A56-B2B2-17EE69CE2BE1}" type="presOf" srcId="{CF8A0933-FD55-45D3-909B-73D7B1670C36}" destId="{125904B9-7959-4498-8114-58467B10A8E0}" srcOrd="0" destOrd="0" presId="urn:microsoft.com/office/officeart/2005/8/layout/radial6"/>
    <dgm:cxn modelId="{9A729E54-9FDE-4376-A79F-CE0DE31739D6}" srcId="{04B346C5-00E0-48C9-A266-966780A591EE}" destId="{CF8A0933-FD55-45D3-909B-73D7B1670C36}" srcOrd="0" destOrd="0" parTransId="{DC3BC17B-7760-433A-AA0E-B11F870448DD}" sibTransId="{5AF8865F-BA90-49C9-8138-6C720E529978}"/>
    <dgm:cxn modelId="{1C4D7F47-B8A7-43CD-8D20-666B13B4D7B5}" type="presOf" srcId="{0DF0056C-623A-426A-AB9F-83EFB762F4A6}" destId="{6F1D9409-04D5-44D9-BA45-28F2C3599262}" srcOrd="0" destOrd="0" presId="urn:microsoft.com/office/officeart/2005/8/layout/radial6"/>
    <dgm:cxn modelId="{E66C7780-A07F-4B81-8012-887ABA6D47B2}" type="presOf" srcId="{04B346C5-00E0-48C9-A266-966780A591EE}" destId="{E9FF604D-370F-4E55-A9C4-76AF9712ADD7}" srcOrd="0" destOrd="0" presId="urn:microsoft.com/office/officeart/2005/8/layout/radial6"/>
    <dgm:cxn modelId="{6206543C-47FE-47D3-9B47-C71F0EDE93D4}" type="presOf" srcId="{EDF90D68-4A64-4305-9DC7-C762EAA7F1BC}" destId="{BAE5ABEC-2A83-45E7-B21E-99768E83C8DF}" srcOrd="0" destOrd="0" presId="urn:microsoft.com/office/officeart/2005/8/layout/radial6"/>
    <dgm:cxn modelId="{E42777B2-865E-4F06-A122-A5E5776BCA25}" type="presOf" srcId="{863ABE16-E9FF-4543-8B9E-9AE009F8F588}" destId="{1EAA4C3C-E688-4F8C-8A7C-680B195E8509}" srcOrd="0" destOrd="0" presId="urn:microsoft.com/office/officeart/2005/8/layout/radial6"/>
    <dgm:cxn modelId="{5F0C5465-EC4E-4B65-B1AB-CA7C57920D00}" srcId="{CF8A0933-FD55-45D3-909B-73D7B1670C36}" destId="{863ABE16-E9FF-4543-8B9E-9AE009F8F588}" srcOrd="1" destOrd="0" parTransId="{15FDD95E-EF3D-4A39-9622-60CD284ADD33}" sibTransId="{0DF0056C-623A-426A-AB9F-83EFB762F4A6}"/>
    <dgm:cxn modelId="{2FD49D61-B5B9-48A1-9D49-45B8B53E0E49}" srcId="{CF8A0933-FD55-45D3-909B-73D7B1670C36}" destId="{F375762D-CDF7-4B41-BBC3-0E5A0CC35DC0}" srcOrd="0" destOrd="0" parTransId="{5CC9C145-81C3-42C4-A97F-C11AB378DA68}" sibTransId="{EDF90D68-4A64-4305-9DC7-C762EAA7F1BC}"/>
    <dgm:cxn modelId="{679D889E-831A-4B39-8914-3B744C1EA988}" type="presParOf" srcId="{E9FF604D-370F-4E55-A9C4-76AF9712ADD7}" destId="{125904B9-7959-4498-8114-58467B10A8E0}" srcOrd="0" destOrd="0" presId="urn:microsoft.com/office/officeart/2005/8/layout/radial6"/>
    <dgm:cxn modelId="{BE75A0E3-A8B6-44B7-8551-E6079436177D}" type="presParOf" srcId="{E9FF604D-370F-4E55-A9C4-76AF9712ADD7}" destId="{AE16A1DC-D899-40DF-B1E5-E758E0FB367D}" srcOrd="1" destOrd="0" presId="urn:microsoft.com/office/officeart/2005/8/layout/radial6"/>
    <dgm:cxn modelId="{4BC267EC-E511-473A-B627-8A870C549D1E}" type="presParOf" srcId="{E9FF604D-370F-4E55-A9C4-76AF9712ADD7}" destId="{5C04FCBE-2A65-4D2B-9A77-CB912EF391BE}" srcOrd="2" destOrd="0" presId="urn:microsoft.com/office/officeart/2005/8/layout/radial6"/>
    <dgm:cxn modelId="{777469D6-1E7A-4DBD-984D-1165BAFC43B9}" type="presParOf" srcId="{E9FF604D-370F-4E55-A9C4-76AF9712ADD7}" destId="{BAE5ABEC-2A83-45E7-B21E-99768E83C8DF}" srcOrd="3" destOrd="0" presId="urn:microsoft.com/office/officeart/2005/8/layout/radial6"/>
    <dgm:cxn modelId="{5CE71BDE-AC11-4FB9-8389-B550F974F5FF}" type="presParOf" srcId="{E9FF604D-370F-4E55-A9C4-76AF9712ADD7}" destId="{1EAA4C3C-E688-4F8C-8A7C-680B195E8509}" srcOrd="4" destOrd="0" presId="urn:microsoft.com/office/officeart/2005/8/layout/radial6"/>
    <dgm:cxn modelId="{D3BF69DA-94D9-4622-9AE0-271FD532F81E}" type="presParOf" srcId="{E9FF604D-370F-4E55-A9C4-76AF9712ADD7}" destId="{8AF6D400-08DC-469C-B433-9EE882F865CC}" srcOrd="5" destOrd="0" presId="urn:microsoft.com/office/officeart/2005/8/layout/radial6"/>
    <dgm:cxn modelId="{30DE01CD-3E4B-4CFA-ACAC-78A926EDDB42}" type="presParOf" srcId="{E9FF604D-370F-4E55-A9C4-76AF9712ADD7}" destId="{6F1D9409-04D5-44D9-BA45-28F2C3599262}" srcOrd="6" destOrd="0" presId="urn:microsoft.com/office/officeart/2005/8/layout/radial6"/>
    <dgm:cxn modelId="{DA68B08C-2910-446B-89C1-12BA3ADEB4A6}" type="presParOf" srcId="{E9FF604D-370F-4E55-A9C4-76AF9712ADD7}" destId="{144A0A3A-8A50-4221-B203-D195913992CA}" srcOrd="7" destOrd="0" presId="urn:microsoft.com/office/officeart/2005/8/layout/radial6"/>
    <dgm:cxn modelId="{C47816EC-2692-43FA-9EC6-2F0BD66A6E89}" type="presParOf" srcId="{E9FF604D-370F-4E55-A9C4-76AF9712ADD7}" destId="{30BCEC7F-28F1-44E4-A780-2F8DC61FDC38}" srcOrd="8" destOrd="0" presId="urn:microsoft.com/office/officeart/2005/8/layout/radial6"/>
    <dgm:cxn modelId="{8AEA6161-3FCA-4D0E-9F85-1F732B61EFC7}" type="presParOf" srcId="{E9FF604D-370F-4E55-A9C4-76AF9712ADD7}" destId="{94490713-29A6-4BD0-9933-6561F6AC75E4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CE956-FB3D-4AAE-87BC-BE3313A75E50}">
      <dsp:nvSpPr>
        <dsp:cNvPr id="0" name=""/>
        <dsp:cNvSpPr/>
      </dsp:nvSpPr>
      <dsp:spPr>
        <a:xfrm>
          <a:off x="2377145" y="174117"/>
          <a:ext cx="3144260" cy="1289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itchFamily="34" charset="0"/>
              <a:cs typeface="Arial" pitchFamily="34" charset="0"/>
            </a:rPr>
            <a:t>Monitoramento e Avaliação</a:t>
          </a:r>
          <a:endParaRPr lang="pt-BR" sz="2400" kern="1200" dirty="0">
            <a:latin typeface="Arial" pitchFamily="34" charset="0"/>
            <a:cs typeface="Arial" pitchFamily="34" charset="0"/>
          </a:endParaRPr>
        </a:p>
      </dsp:txBody>
      <dsp:txXfrm>
        <a:off x="2837611" y="362948"/>
        <a:ext cx="2223328" cy="911755"/>
      </dsp:txXfrm>
    </dsp:sp>
    <dsp:sp modelId="{4B01A55F-82ED-4D51-945B-453439B1A5F4}">
      <dsp:nvSpPr>
        <dsp:cNvPr id="0" name=""/>
        <dsp:cNvSpPr/>
      </dsp:nvSpPr>
      <dsp:spPr>
        <a:xfrm rot="2700000">
          <a:off x="4597532" y="1381653"/>
          <a:ext cx="351921" cy="522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>
        <a:off x="4612993" y="1448882"/>
        <a:ext cx="246345" cy="313668"/>
      </dsp:txXfrm>
    </dsp:sp>
    <dsp:sp modelId="{AA0F017C-2A34-4D67-A0B7-66EA40F630A1}">
      <dsp:nvSpPr>
        <dsp:cNvPr id="0" name=""/>
        <dsp:cNvSpPr/>
      </dsp:nvSpPr>
      <dsp:spPr>
        <a:xfrm>
          <a:off x="3979563" y="1843644"/>
          <a:ext cx="3228974" cy="1239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itchFamily="34" charset="0"/>
              <a:cs typeface="Arial" pitchFamily="34" charset="0"/>
            </a:rPr>
            <a:t>Organização e Gestão do Serviço</a:t>
          </a:r>
          <a:endParaRPr lang="pt-BR" sz="2400" kern="1200" dirty="0">
            <a:latin typeface="Arial" pitchFamily="34" charset="0"/>
            <a:cs typeface="Arial" pitchFamily="34" charset="0"/>
          </a:endParaRPr>
        </a:p>
      </dsp:txBody>
      <dsp:txXfrm>
        <a:off x="4452435" y="2025225"/>
        <a:ext cx="2283230" cy="876750"/>
      </dsp:txXfrm>
    </dsp:sp>
    <dsp:sp modelId="{518BEF3D-994E-41BE-B7B0-D4AE3598ADCA}">
      <dsp:nvSpPr>
        <dsp:cNvPr id="0" name=""/>
        <dsp:cNvSpPr/>
      </dsp:nvSpPr>
      <dsp:spPr>
        <a:xfrm rot="8100000">
          <a:off x="4636178" y="2994827"/>
          <a:ext cx="330510" cy="522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 rot="10800000">
        <a:off x="4720810" y="3064327"/>
        <a:ext cx="231357" cy="313668"/>
      </dsp:txXfrm>
    </dsp:sp>
    <dsp:sp modelId="{B2A48F2E-E597-4F49-8CDE-AA60A6CDC3BE}">
      <dsp:nvSpPr>
        <dsp:cNvPr id="0" name=""/>
        <dsp:cNvSpPr/>
      </dsp:nvSpPr>
      <dsp:spPr>
        <a:xfrm>
          <a:off x="2449157" y="3420775"/>
          <a:ext cx="3000236" cy="1375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itchFamily="34" charset="0"/>
              <a:cs typeface="Arial" pitchFamily="34" charset="0"/>
            </a:rPr>
            <a:t>Engajamento Público</a:t>
          </a:r>
          <a:endParaRPr lang="pt-BR" sz="2400" kern="1200" dirty="0">
            <a:latin typeface="Arial" pitchFamily="34" charset="0"/>
            <a:cs typeface="Arial" pitchFamily="34" charset="0"/>
          </a:endParaRPr>
        </a:p>
      </dsp:txBody>
      <dsp:txXfrm>
        <a:off x="2888531" y="3622168"/>
        <a:ext cx="2121488" cy="972414"/>
      </dsp:txXfrm>
    </dsp:sp>
    <dsp:sp modelId="{66E22BB3-5560-4395-B3FA-E2DAE14F78B3}">
      <dsp:nvSpPr>
        <dsp:cNvPr id="0" name=""/>
        <dsp:cNvSpPr/>
      </dsp:nvSpPr>
      <dsp:spPr>
        <a:xfrm rot="13500000">
          <a:off x="2953050" y="3012545"/>
          <a:ext cx="323572" cy="522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 rot="10800000">
        <a:off x="3035906" y="3151421"/>
        <a:ext cx="226500" cy="313668"/>
      </dsp:txXfrm>
    </dsp:sp>
    <dsp:sp modelId="{485B424A-394A-4E97-AA40-8087B838B850}">
      <dsp:nvSpPr>
        <dsp:cNvPr id="0" name=""/>
        <dsp:cNvSpPr/>
      </dsp:nvSpPr>
      <dsp:spPr>
        <a:xfrm>
          <a:off x="712342" y="1830857"/>
          <a:ext cx="3184317" cy="1265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itchFamily="34" charset="0"/>
              <a:cs typeface="Arial" pitchFamily="34" charset="0"/>
            </a:rPr>
            <a:t>Qualificação da Prática Clínica</a:t>
          </a:r>
          <a:endParaRPr lang="pt-BR" sz="2400" kern="1200" dirty="0">
            <a:latin typeface="Arial" pitchFamily="34" charset="0"/>
            <a:cs typeface="Arial" pitchFamily="34" charset="0"/>
          </a:endParaRPr>
        </a:p>
      </dsp:txBody>
      <dsp:txXfrm>
        <a:off x="1178674" y="2016183"/>
        <a:ext cx="2251653" cy="894834"/>
      </dsp:txXfrm>
    </dsp:sp>
    <dsp:sp modelId="{09EF5F56-8333-459C-A65A-B23A1ED2D0EA}">
      <dsp:nvSpPr>
        <dsp:cNvPr id="0" name=""/>
        <dsp:cNvSpPr/>
      </dsp:nvSpPr>
      <dsp:spPr>
        <a:xfrm rot="18900000">
          <a:off x="2943248" y="1390972"/>
          <a:ext cx="344983" cy="522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>
        <a:off x="2958404" y="1532119"/>
        <a:ext cx="241488" cy="313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C914-176C-4AF1-A5E2-4C3DEE5D37B3}" type="datetimeFigureOut">
              <a:rPr lang="pt-BR" smtClean="0"/>
              <a:t>29/04/2014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BB67-AA6C-4842-9E2A-50BB30711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148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C914-176C-4AF1-A5E2-4C3DEE5D37B3}" type="datetimeFigureOut">
              <a:rPr lang="pt-BR" smtClean="0"/>
              <a:t>29/04/2014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BB67-AA6C-4842-9E2A-50BB30711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61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C914-176C-4AF1-A5E2-4C3DEE5D37B3}" type="datetimeFigureOut">
              <a:rPr lang="pt-BR" smtClean="0"/>
              <a:t>29/04/2014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BB67-AA6C-4842-9E2A-50BB30711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85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C914-176C-4AF1-A5E2-4C3DEE5D37B3}" type="datetimeFigureOut">
              <a:rPr lang="pt-BR" smtClean="0"/>
              <a:t>29/04/2014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BB67-AA6C-4842-9E2A-50BB30711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2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C914-176C-4AF1-A5E2-4C3DEE5D37B3}" type="datetimeFigureOut">
              <a:rPr lang="pt-BR" smtClean="0"/>
              <a:t>29/04/2014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BB67-AA6C-4842-9E2A-50BB30711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7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C914-176C-4AF1-A5E2-4C3DEE5D37B3}" type="datetimeFigureOut">
              <a:rPr lang="pt-BR" smtClean="0"/>
              <a:t>29/04/2014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BB67-AA6C-4842-9E2A-50BB30711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26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C914-176C-4AF1-A5E2-4C3DEE5D37B3}" type="datetimeFigureOut">
              <a:rPr lang="pt-BR" smtClean="0"/>
              <a:t>29/04/2014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BB67-AA6C-4842-9E2A-50BB30711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632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C914-176C-4AF1-A5E2-4C3DEE5D37B3}" type="datetimeFigureOut">
              <a:rPr lang="pt-BR" smtClean="0"/>
              <a:t>29/04/2014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BB67-AA6C-4842-9E2A-50BB30711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79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C914-176C-4AF1-A5E2-4C3DEE5D37B3}" type="datetimeFigureOut">
              <a:rPr lang="pt-BR" smtClean="0"/>
              <a:t>29/04/2014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BB67-AA6C-4842-9E2A-50BB30711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24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C914-176C-4AF1-A5E2-4C3DEE5D37B3}" type="datetimeFigureOut">
              <a:rPr lang="pt-BR" smtClean="0"/>
              <a:t>29/04/2014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BB67-AA6C-4842-9E2A-50BB30711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15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C914-176C-4AF1-A5E2-4C3DEE5D37B3}" type="datetimeFigureOut">
              <a:rPr lang="pt-BR" smtClean="0"/>
              <a:t>29/04/2014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BB67-AA6C-4842-9E2A-50BB30711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95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0C914-176C-4AF1-A5E2-4C3DEE5D37B3}" type="datetimeFigureOut">
              <a:rPr lang="pt-BR" smtClean="0"/>
              <a:t>29/04/2014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DBB67-AA6C-4842-9E2A-50BB30711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41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oleObject" Target="../embeddings/Planilha_do_Microsoft_Excel_97-20033.xls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Planilha_do_Microsoft_Excel_97-2003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Planilha_do_Microsoft_Excel_97-20032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404664"/>
            <a:ext cx="1656184" cy="1368152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835696" y="333375"/>
            <a:ext cx="7308304" cy="574675"/>
          </a:xfrm>
        </p:spPr>
        <p:txBody>
          <a:bodyPr>
            <a:normAutofit fontScale="90000"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Especialização em Saúde da Família-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UFPel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/ UNA-SUS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116632"/>
            <a:ext cx="9036496" cy="6813376"/>
          </a:xfrm>
        </p:spPr>
        <p:txBody>
          <a:bodyPr anchor="ctr">
            <a:normAutofit/>
          </a:bodyPr>
          <a:lstStyle/>
          <a:p>
            <a:pPr marL="450215" indent="0" algn="ctr">
              <a:lnSpc>
                <a:spcPct val="150000"/>
              </a:lnSpc>
              <a:buNone/>
            </a:pPr>
            <a:endParaRPr lang="pt-BR" sz="2400" b="1" dirty="0" smtClean="0">
              <a:solidFill>
                <a:schemeClr val="tx1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marL="450215" indent="0" algn="ctr">
              <a:lnSpc>
                <a:spcPct val="150000"/>
              </a:lnSpc>
              <a:buNone/>
            </a:pPr>
            <a:endParaRPr lang="pt-BR" sz="2400" b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450215" indent="0" algn="ctr">
              <a:lnSpc>
                <a:spcPct val="150000"/>
              </a:lnSpc>
              <a:buNone/>
            </a:pPr>
            <a:endParaRPr lang="pt-BR" sz="2400" b="1" i="1" dirty="0" smtClean="0">
              <a:solidFill>
                <a:schemeClr val="tx1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marL="450215" indent="0" algn="ctr">
              <a:lnSpc>
                <a:spcPct val="150000"/>
              </a:lnSpc>
              <a:buNone/>
            </a:pPr>
            <a:r>
              <a:rPr lang="pt-BR" sz="2400" b="1" i="1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Intervenção na Atenção ao Pré-Natal e Puerpério na Unidade de Saúde do Bairro Jardim no Município de </a:t>
            </a:r>
          </a:p>
          <a:p>
            <a:pPr marL="450215" indent="0" algn="ctr">
              <a:lnSpc>
                <a:spcPct val="150000"/>
              </a:lnSpc>
              <a:buNone/>
            </a:pPr>
            <a:r>
              <a:rPr lang="pt-BR" sz="2400" b="1" i="1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Não-Me-Toque- RS </a:t>
            </a:r>
            <a:endParaRPr lang="pt-BR" sz="2400" i="1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Autor: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Merli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de Oliveira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Orientadora: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Ingrid D’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avilla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Freire Pereira</a:t>
            </a:r>
          </a:p>
        </p:txBody>
      </p:sp>
    </p:spTree>
    <p:extLst>
      <p:ext uri="{BB962C8B-B14F-4D97-AF65-F5344CB8AC3E}">
        <p14:creationId xmlns:p14="http://schemas.microsoft.com/office/powerpoint/2010/main" val="5818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260648"/>
            <a:ext cx="8856663" cy="6408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i="1" u="sng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Melhorar a qualidade da atenção ao pré-natal e puerpério realizado na Unidade</a:t>
            </a:r>
            <a:r>
              <a:rPr lang="pt-BR" sz="2400" i="1" u="sng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pt-BR" sz="2400" u="sng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Meta: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Realizar </a:t>
            </a:r>
            <a:r>
              <a:rPr lang="pt-BR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exame de puerpério em 100% das gestantes entre o 7</a:t>
            </a:r>
            <a:r>
              <a:rPr lang="pt-BR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º </a:t>
            </a:r>
            <a:r>
              <a:rPr lang="pt-BR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 42º dia do pós-parto.</a:t>
            </a:r>
            <a:endParaRPr lang="pt-BR" sz="2000" i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Resultado</a:t>
            </a:r>
            <a:r>
              <a:rPr lang="pt-BR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100% (07 gestantes)</a:t>
            </a: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</a:t>
            </a:r>
          </a:p>
        </p:txBody>
      </p:sp>
      <p:pic>
        <p:nvPicPr>
          <p:cNvPr id="5122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52" y="2924944"/>
            <a:ext cx="525658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 rot="10800000" flipV="1">
            <a:off x="2555776" y="2924944"/>
            <a:ext cx="4097784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>
              <a:schemeClr val="bg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  <a:effectLst>
                  <a:glow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Proporção de gestantes com exame de puerpério entre o 7º e 42º dia de pós-parto</a:t>
            </a:r>
            <a:endParaRPr lang="pt-BR" sz="1200" b="1" dirty="0">
              <a:solidFill>
                <a:schemeClr val="tx1"/>
              </a:solidFill>
              <a:effectLst>
                <a:glow>
                  <a:schemeClr val="bg1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6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597" y="0"/>
            <a:ext cx="8856984" cy="662473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400" i="1" u="sng" dirty="0">
                <a:solidFill>
                  <a:srgbClr val="FF0000"/>
                </a:solidFill>
                <a:latin typeface="Arial"/>
                <a:ea typeface="Calibri"/>
              </a:rPr>
              <a:t>Mapear as gestantes de </a:t>
            </a:r>
            <a:r>
              <a:rPr lang="pt-BR" sz="2400" i="1" u="sng" dirty="0" smtClean="0">
                <a:solidFill>
                  <a:srgbClr val="FF0000"/>
                </a:solidFill>
                <a:latin typeface="Arial"/>
                <a:ea typeface="Calibri"/>
              </a:rPr>
              <a:t>risco:</a:t>
            </a:r>
            <a:endParaRPr lang="pt-BR" sz="2400" i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000" u="sng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Meta: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Avaliar </a:t>
            </a:r>
            <a:r>
              <a:rPr lang="pt-BR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risco gestacional em 100% das </a:t>
            </a:r>
            <a:r>
              <a:rPr lang="pt-BR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gestantes</a:t>
            </a:r>
            <a:r>
              <a:rPr lang="pt-BR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Resultado</a:t>
            </a:r>
            <a:r>
              <a:rPr lang="pt-BR" sz="2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100% (19 gestantes)</a:t>
            </a: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6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495582"/>
              </p:ext>
            </p:extLst>
          </p:nvPr>
        </p:nvGraphicFramePr>
        <p:xfrm>
          <a:off x="1763688" y="2185987"/>
          <a:ext cx="5160987" cy="304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73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88913"/>
            <a:ext cx="8928100" cy="648017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400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Promover a Saúde no </a:t>
            </a:r>
            <a:r>
              <a:rPr lang="pt-BR" sz="24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pré-natal:</a:t>
            </a:r>
          </a:p>
          <a:p>
            <a:pPr marL="0" indent="0">
              <a:buNone/>
            </a:pPr>
            <a:endParaRPr lang="pt-BR" sz="2000" u="sng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Meta: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dirty="0" smtClean="0">
                <a:solidFill>
                  <a:srgbClr val="0070C0"/>
                </a:solidFill>
                <a:effectLst/>
                <a:latin typeface="Arial"/>
                <a:ea typeface="Calibri"/>
              </a:rPr>
              <a:t>Orientar 100% das gestantes sobre os cuidados com o recém-nascido (1º consulta de puericultura nos primeiros sete dias de vida). PSSI. VD.</a:t>
            </a:r>
            <a:endParaRPr lang="pt-BR" sz="2000" i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Resultado: 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100% (19 gestantes)             </a:t>
            </a: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dirty="0" smtClean="0"/>
              <a:t>                               </a:t>
            </a:r>
            <a:endParaRPr lang="pt-BR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" name="Obje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87075"/>
              </p:ext>
            </p:extLst>
          </p:nvPr>
        </p:nvGraphicFramePr>
        <p:xfrm>
          <a:off x="1763688" y="2924944"/>
          <a:ext cx="5256584" cy="3434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Gráfico" r:id="rId4" imgW="4651651" imgH="2511770" progId="Excel.Chart.8">
                  <p:embed/>
                </p:oleObj>
              </mc:Choice>
              <mc:Fallback>
                <p:oleObj name="Gráfico" r:id="rId4" imgW="4651651" imgH="2511770" progId="Excel.Chart.8">
                  <p:embed/>
                  <p:pic>
                    <p:nvPicPr>
                      <p:cNvPr id="0" name="Gráfico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924944"/>
                        <a:ext cx="5256584" cy="34346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76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-99392"/>
            <a:ext cx="9144000" cy="6957392"/>
          </a:xfrm>
        </p:spPr>
        <p:txBody>
          <a:bodyPr>
            <a:normAutofit lnSpcReduction="10000"/>
          </a:bodyPr>
          <a:lstStyle/>
          <a:p>
            <a:pPr marL="0" indent="0" algn="r">
              <a:lnSpc>
                <a:spcPct val="200000"/>
              </a:lnSpc>
              <a:buNone/>
            </a:pPr>
            <a:r>
              <a:rPr lang="pt-BR" sz="2000" i="1" dirty="0">
                <a:latin typeface="Arial" pitchFamily="34" charset="0"/>
                <a:cs typeface="Arial" pitchFamily="34" charset="0"/>
              </a:rPr>
              <a:t>Atenção ao Pré-Natal e Puerpério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pt-BR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Resultados- Aspectos Qualitativos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Maior engajamento da equipe/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Acolhimento/ Acesso/ Humanização</a:t>
            </a: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Ampliação da cobertura do pré-natal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Ampliação da 1º consulta odontológica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Realização dos exames de mamas e ginecológico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Atendimento puerperal na 1º semana de pós-parto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Maior satisfação dos usuários</a:t>
            </a: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pt-BR" sz="2000" u="sng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pt-BR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pt-BR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pt-BR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757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80728" y="692696"/>
            <a:ext cx="8363272" cy="216024"/>
          </a:xfrm>
        </p:spPr>
        <p:txBody>
          <a:bodyPr>
            <a:normAutofit fontScale="90000"/>
          </a:bodyPr>
          <a:lstStyle/>
          <a:p>
            <a:pPr lvl="0" algn="r">
              <a:lnSpc>
                <a:spcPct val="200000"/>
              </a:lnSpc>
              <a:spcBef>
                <a:spcPct val="20000"/>
              </a:spcBef>
            </a:pPr>
            <a:r>
              <a:rPr lang="pt-BR" sz="2200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Atenção ao Pré-Natal e Puerpério</a:t>
            </a:r>
            <a:r>
              <a:rPr lang="pt-BR" sz="2000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pt-BR" sz="2000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3367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3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Discussão</a:t>
            </a:r>
          </a:p>
          <a:p>
            <a:pPr marL="0" indent="0">
              <a:buNone/>
            </a:pPr>
            <a:endParaRPr lang="pt-BR" sz="2400" b="1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Dificuldades:</a:t>
            </a:r>
          </a:p>
          <a:p>
            <a:pPr marL="0" indent="0">
              <a:buNone/>
            </a:pPr>
            <a:endParaRPr lang="pt-BR" sz="2400" b="1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100" dirty="0" smtClean="0">
                <a:latin typeface="Arial" pitchFamily="34" charset="0"/>
                <a:cs typeface="Arial" pitchFamily="34" charset="0"/>
              </a:rPr>
              <a:t>Ausência Conselho Local de Saúde</a:t>
            </a:r>
          </a:p>
          <a:p>
            <a:pPr>
              <a:buFont typeface="Wingdings" pitchFamily="2" charset="2"/>
              <a:buChar char="Ø"/>
            </a:pPr>
            <a:r>
              <a:rPr lang="pt-BR" sz="2100" dirty="0" smtClean="0">
                <a:latin typeface="Arial" pitchFamily="34" charset="0"/>
                <a:cs typeface="Arial" pitchFamily="34" charset="0"/>
              </a:rPr>
              <a:t>ESF integrada com Saúde Bucal</a:t>
            </a:r>
          </a:p>
          <a:p>
            <a:pPr>
              <a:buFont typeface="Wingdings" pitchFamily="2" charset="2"/>
              <a:buChar char="Ø"/>
            </a:pPr>
            <a:r>
              <a:rPr lang="pt-BR" sz="2100" dirty="0" smtClean="0">
                <a:latin typeface="Arial" pitchFamily="34" charset="0"/>
                <a:cs typeface="Arial" pitchFamily="34" charset="0"/>
              </a:rPr>
              <a:t>Ampliação Equipe ESF/Vacinas</a:t>
            </a:r>
          </a:p>
          <a:p>
            <a:pPr>
              <a:buFont typeface="Wingdings" pitchFamily="2" charset="2"/>
              <a:buChar char="Ø"/>
            </a:pPr>
            <a:r>
              <a:rPr lang="pt-BR" sz="2100" dirty="0" smtClean="0">
                <a:latin typeface="Arial" pitchFamily="34" charset="0"/>
                <a:cs typeface="Arial" pitchFamily="34" charset="0"/>
              </a:rPr>
              <a:t>Exames laboratoriais</a:t>
            </a:r>
          </a:p>
          <a:p>
            <a:pPr marL="0" indent="0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pt-BR" sz="2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Importância:</a:t>
            </a:r>
          </a:p>
          <a:p>
            <a:pPr marL="0" lvl="0" indent="0">
              <a:buNone/>
            </a:pPr>
            <a:endParaRPr lang="pt-BR" sz="24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100" dirty="0" smtClean="0">
                <a:latin typeface="Arial" pitchFamily="34" charset="0"/>
                <a:cs typeface="Arial" pitchFamily="34" charset="0"/>
              </a:rPr>
              <a:t>Ampliação da cobertura                          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100" dirty="0" smtClean="0">
                <a:latin typeface="Arial" pitchFamily="34" charset="0"/>
                <a:cs typeface="Arial" pitchFamily="34" charset="0"/>
              </a:rPr>
              <a:t>Melhora dos registros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100" dirty="0" smtClean="0">
                <a:latin typeface="Arial" pitchFamily="34" charset="0"/>
                <a:cs typeface="Arial" pitchFamily="34" charset="0"/>
              </a:rPr>
              <a:t>Qualificação da atenção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100" dirty="0" smtClean="0">
                <a:latin typeface="Arial" pitchFamily="34" charset="0"/>
                <a:cs typeface="Arial" pitchFamily="34" charset="0"/>
              </a:rPr>
              <a:t>Capacitação da equipe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100" dirty="0" smtClean="0">
                <a:latin typeface="Arial" pitchFamily="34" charset="0"/>
                <a:cs typeface="Arial" pitchFamily="34" charset="0"/>
              </a:rPr>
              <a:t>Trabalho integrado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100" dirty="0" smtClean="0">
                <a:latin typeface="Arial" pitchFamily="34" charset="0"/>
                <a:cs typeface="Arial" pitchFamily="34" charset="0"/>
              </a:rPr>
              <a:t>Atenção multiprofissional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                                   </a:t>
            </a:r>
            <a:r>
              <a:rPr lang="pt-BR" sz="2400" b="1" i="1" dirty="0" smtClean="0">
                <a:solidFill>
                  <a:srgbClr val="0070C0"/>
                </a:solidFill>
                <a:latin typeface="Book Antiqua" pitchFamily="18" charset="0"/>
                <a:cs typeface="Arial" pitchFamily="34" charset="0"/>
              </a:rPr>
              <a:t>A </a:t>
            </a:r>
            <a:r>
              <a:rPr lang="pt-BR" sz="2400" b="1" i="1" dirty="0">
                <a:solidFill>
                  <a:srgbClr val="0070C0"/>
                </a:solidFill>
                <a:latin typeface="Book Antiqua" pitchFamily="18" charset="0"/>
                <a:cs typeface="Arial" pitchFamily="34" charset="0"/>
              </a:rPr>
              <a:t>intervenção melhorou a qualidade do atendimento, promovendo mais saúde à gestante, ao RN e </a:t>
            </a:r>
            <a:r>
              <a:rPr lang="pt-BR" sz="2400" b="1" i="1" dirty="0" smtClean="0">
                <a:solidFill>
                  <a:srgbClr val="0070C0"/>
                </a:solidFill>
                <a:latin typeface="Book Antiqua" pitchFamily="18" charset="0"/>
                <a:cs typeface="Arial" pitchFamily="34" charset="0"/>
              </a:rPr>
              <a:t>à </a:t>
            </a:r>
            <a:r>
              <a:rPr lang="pt-BR" sz="2400" b="1" i="1" dirty="0">
                <a:solidFill>
                  <a:srgbClr val="0070C0"/>
                </a:solidFill>
                <a:latin typeface="Book Antiqua" pitchFamily="18" charset="0"/>
                <a:cs typeface="Arial" pitchFamily="34" charset="0"/>
              </a:rPr>
              <a:t>sua </a:t>
            </a:r>
            <a:r>
              <a:rPr lang="pt-BR" sz="2400" b="1" i="1" dirty="0" smtClean="0">
                <a:solidFill>
                  <a:srgbClr val="0070C0"/>
                </a:solidFill>
                <a:latin typeface="Book Antiqua" pitchFamily="18" charset="0"/>
                <a:cs typeface="Arial" pitchFamily="34" charset="0"/>
              </a:rPr>
              <a:t>família.</a:t>
            </a:r>
            <a:endParaRPr lang="pt-BR" sz="2400" b="1" i="1" dirty="0">
              <a:solidFill>
                <a:srgbClr val="0070C0"/>
              </a:solidFill>
              <a:latin typeface="Book Antiqua" pitchFamily="18" charset="0"/>
              <a:cs typeface="Arial" pitchFamily="34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554165682"/>
              </p:ext>
            </p:extLst>
          </p:nvPr>
        </p:nvGraphicFramePr>
        <p:xfrm>
          <a:off x="4716016" y="908720"/>
          <a:ext cx="410445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557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576064"/>
          </a:xfrm>
        </p:spPr>
        <p:txBody>
          <a:bodyPr/>
          <a:lstStyle/>
          <a:p>
            <a:pPr algn="r"/>
            <a:r>
              <a:rPr lang="pt-BR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Atenção ao Pré-Natal e Puerpério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Reflexão crítica sobre o processo pessoal de aprendizagem</a:t>
            </a:r>
          </a:p>
          <a:p>
            <a:pPr marL="0" indent="0">
              <a:buNone/>
            </a:pPr>
            <a:endParaRPr lang="pt-BR" sz="240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Atualizar conceitos;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Analisar e intervir;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Intensificação das ações;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Consolidação da intervenção.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72916"/>
            <a:ext cx="302433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3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0"/>
            <a:ext cx="8856984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800" dirty="0" smtClean="0"/>
          </a:p>
          <a:p>
            <a:pPr marL="0" indent="0" algn="ctr">
              <a:buNone/>
            </a:pPr>
            <a:endParaRPr lang="pt-BR" sz="4800" dirty="0"/>
          </a:p>
          <a:p>
            <a:pPr marL="0" indent="0" algn="ctr">
              <a:buNone/>
            </a:pPr>
            <a:r>
              <a:rPr lang="pt-BR" sz="4800" b="1" i="1" dirty="0" smtClean="0">
                <a:solidFill>
                  <a:srgbClr val="FF0000"/>
                </a:solidFill>
              </a:rPr>
              <a:t>Obrigada!</a:t>
            </a:r>
            <a:endParaRPr lang="pt-BR" sz="4800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3096"/>
            <a:ext cx="26733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123" y="4540822"/>
            <a:ext cx="26193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6" y="4540822"/>
            <a:ext cx="2232248" cy="215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755703"/>
            <a:ext cx="224790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21" y="2368897"/>
            <a:ext cx="2355751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2" y="2647232"/>
            <a:ext cx="2692698" cy="182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546" y="104725"/>
            <a:ext cx="208791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88640"/>
            <a:ext cx="2285454" cy="245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104725"/>
            <a:ext cx="2332658" cy="159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19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188640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Introdução </a:t>
            </a:r>
            <a:endParaRPr lang="pt-BR" sz="2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Não-Me-Toque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UBS do Bairro Jardim</a:t>
            </a:r>
          </a:p>
          <a:p>
            <a:pPr algn="ctr"/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Postos de Saúde recebem identific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4248472" cy="279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6712"/>
            <a:ext cx="431714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9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pt-B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Justificativa</a:t>
            </a:r>
            <a:endParaRPr lang="pt-BR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Baixa cobertura do pré-natal na área adstrita;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Ausência de atendimento odontológico;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Ausência de dados de gestantes de alto risco;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Ausência de monitoramento;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Dificuldades para realização de exame ginecológico e de mamas.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05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pt-BR" sz="2400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pt-BR" sz="2400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 Geral</a:t>
            </a:r>
          </a:p>
          <a:p>
            <a:pPr marL="0" indent="0" algn="ctr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Estruturar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um projeto de intervenção que contribua para a melhoria da Atenção ao Pré-Natal e Puerpério na UBS do Bairro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Jardim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63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64488" cy="836613"/>
          </a:xfrm>
        </p:spPr>
        <p:txBody>
          <a:bodyPr>
            <a:normAutofit/>
          </a:bodyPr>
          <a:lstStyle/>
          <a:p>
            <a:pPr algn="r"/>
            <a:r>
              <a:rPr lang="pt-BR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Atenção ao Pré-Natal e Puerpério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908050"/>
            <a:ext cx="8964488" cy="5833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Metodologia- Ações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36743037"/>
              </p:ext>
            </p:extLst>
          </p:nvPr>
        </p:nvGraphicFramePr>
        <p:xfrm>
          <a:off x="539552" y="1484784"/>
          <a:ext cx="792088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498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036050" cy="649287"/>
          </a:xfrm>
        </p:spPr>
        <p:txBody>
          <a:bodyPr>
            <a:normAutofit/>
          </a:bodyPr>
          <a:lstStyle/>
          <a:p>
            <a:pPr algn="r"/>
            <a:r>
              <a:rPr lang="pt-BR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Atenção ao Pré-Natal e Puerpério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908050"/>
            <a:ext cx="8964613" cy="5834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Logística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Protocolo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Ficha-Espelho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Planilha de Coleta de Dados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Planilha de Saúde Bucal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Registro Específico- Prontuários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Planejamento Familiar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Cronograma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pPr lvl="0">
              <a:lnSpc>
                <a:spcPct val="220000"/>
              </a:lnSpc>
              <a:spcBef>
                <a:spcPct val="20000"/>
              </a:spcBef>
            </a:pPr>
            <a:r>
              <a:rPr lang="pt-BR" sz="2400" b="1" i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pt-BR" sz="2400" i="1" u="sng" dirty="0">
                <a:solidFill>
                  <a:srgbClr val="FF0000"/>
                </a:solidFill>
                <a:latin typeface="Arial"/>
                <a:ea typeface="Calibri"/>
              </a:rPr>
              <a:t>Ampliar a cobertura do </a:t>
            </a:r>
            <a:r>
              <a:rPr lang="pt-BR" sz="2400" i="1" u="sng" dirty="0" smtClean="0">
                <a:solidFill>
                  <a:srgbClr val="FF0000"/>
                </a:solidFill>
                <a:latin typeface="Arial"/>
                <a:ea typeface="Calibri"/>
              </a:rPr>
              <a:t>pré-natal:</a:t>
            </a:r>
            <a:endParaRPr lang="pt-BR" sz="2400" i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pt-BR" sz="2000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Meta: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Ampliar a cobertura das gestantes residentes na área de abrangência da unidade de saúde que frequentam o programa de pré-natal na unidade de saúde para 100%</a:t>
            </a:r>
            <a:r>
              <a:rPr lang="pt-B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Resultado: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100% (19 gestantes)</a:t>
            </a:r>
          </a:p>
          <a:p>
            <a:pPr marL="0" indent="0">
              <a:buNone/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" name="Obje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508621"/>
              </p:ext>
            </p:extLst>
          </p:nvPr>
        </p:nvGraphicFramePr>
        <p:xfrm>
          <a:off x="1835696" y="3573016"/>
          <a:ext cx="5472608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Gráfico" r:id="rId4" imgW="4730906" imgH="2664183" progId="Excel.Chart.8">
                  <p:embed/>
                </p:oleObj>
              </mc:Choice>
              <mc:Fallback>
                <p:oleObj name="Gráfico" r:id="rId4" imgW="4730906" imgH="2664183" progId="Excel.Chart.8">
                  <p:embed/>
                  <p:pic>
                    <p:nvPicPr>
                      <p:cNvPr id="0" name="Gráfico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573016"/>
                        <a:ext cx="5472608" cy="31683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6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pt-BR" sz="2400" i="1" u="sng" dirty="0">
                <a:solidFill>
                  <a:srgbClr val="FF0000"/>
                </a:solidFill>
                <a:latin typeface="Arial"/>
                <a:ea typeface="Calibri"/>
              </a:rPr>
              <a:t>Ampliar a cobertura do pré-natal:</a:t>
            </a:r>
            <a:endParaRPr lang="pt-BR" sz="2400" i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pt-BR" sz="2000" u="sng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</a:t>
            </a:r>
            <a:r>
              <a:rPr lang="pt-BR" sz="2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dirty="0">
                <a:solidFill>
                  <a:srgbClr val="0070C0"/>
                </a:solidFill>
                <a:latin typeface="Arial"/>
                <a:ea typeface="Calibri"/>
              </a:rPr>
              <a:t>Ampliar a cobertura de primeira consulta odontológica, das gestantes cadastradas para 85%.</a:t>
            </a:r>
            <a:r>
              <a:rPr lang="pt-BR" sz="2000" b="1" i="1" dirty="0">
                <a:solidFill>
                  <a:srgbClr val="0070C0"/>
                </a:solidFill>
                <a:latin typeface="Arial"/>
                <a:ea typeface="Calibri"/>
              </a:rPr>
              <a:t> </a:t>
            </a:r>
            <a:endParaRPr lang="pt-BR" sz="2000" b="1" i="1" dirty="0" smtClean="0">
              <a:solidFill>
                <a:srgbClr val="0070C0"/>
              </a:solidFill>
              <a:latin typeface="Arial"/>
              <a:ea typeface="Calibri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Resultado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 68,4% (13 gestantes)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" name="Objet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167471"/>
              </p:ext>
            </p:extLst>
          </p:nvPr>
        </p:nvGraphicFramePr>
        <p:xfrm>
          <a:off x="1799692" y="3140968"/>
          <a:ext cx="5544616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Gráfico" r:id="rId4" imgW="4743099" imgH="2462997" progId="Excel.Chart.8">
                  <p:embed/>
                </p:oleObj>
              </mc:Choice>
              <mc:Fallback>
                <p:oleObj name="Gráfico" r:id="rId4" imgW="4743099" imgH="2462997" progId="Excel.Chart.8">
                  <p:embed/>
                  <p:pic>
                    <p:nvPicPr>
                      <p:cNvPr id="0" name="Gráfico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692" y="3140968"/>
                        <a:ext cx="5544616" cy="3312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3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400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Melhorar a qualidade da atenção ao pré-natal e puerpério realizado na Unidade:</a:t>
            </a:r>
            <a:r>
              <a:rPr lang="pt-BR" sz="2400" i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i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Meta: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Realizar pelo menos um exame </a:t>
            </a:r>
            <a:r>
              <a:rPr lang="pt-BR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ginecológico e um exame de mamas </a:t>
            </a:r>
            <a:r>
              <a:rPr lang="pt-BR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 trimestre em 100% das gestantes durante o pré-natal</a:t>
            </a:r>
            <a:r>
              <a:rPr lang="pt-BR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Resultado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 73,7% (14 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gestantes)</a:t>
            </a:r>
          </a:p>
          <a:p>
            <a:pPr marL="0" indent="0">
              <a:buNone/>
            </a:pP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96952"/>
            <a:ext cx="54006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3284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860</TotalTime>
  <Words>545</Words>
  <Application>Microsoft Office PowerPoint</Application>
  <PresentationFormat>Apresentação na tela (4:3)</PresentationFormat>
  <Paragraphs>121</Paragraphs>
  <Slides>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8" baseType="lpstr">
      <vt:lpstr>Tema do Office</vt:lpstr>
      <vt:lpstr>Gráfico</vt:lpstr>
      <vt:lpstr>Especialização em Saúde da Família- UFPel/ UNA-SUS</vt:lpstr>
      <vt:lpstr>Apresentação do PowerPoint</vt:lpstr>
      <vt:lpstr>Justificativa</vt:lpstr>
      <vt:lpstr> </vt:lpstr>
      <vt:lpstr>Atenção ao Pré-Natal e Puerpério</vt:lpstr>
      <vt:lpstr>Atenção ao Pré-Natal e Puerpério</vt:lpstr>
      <vt:lpstr>Objetivos, Metas e Resultados</vt:lpstr>
      <vt:lpstr>Apresentação do PowerPoint</vt:lpstr>
      <vt:lpstr>Melhorar a qualidade da atenção ao pré-natal e puerpério realizado na Unidade: </vt:lpstr>
      <vt:lpstr>Apresentação do PowerPoint</vt:lpstr>
      <vt:lpstr> </vt:lpstr>
      <vt:lpstr>Apresentação do PowerPoint</vt:lpstr>
      <vt:lpstr>Apresentação do PowerPoint</vt:lpstr>
      <vt:lpstr>Atenção ao Pré-Natal e Puerpério </vt:lpstr>
      <vt:lpstr>Atenção ao Pré-Natal e Puerpério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Sony Vaio</cp:lastModifiedBy>
  <cp:revision>135</cp:revision>
  <dcterms:created xsi:type="dcterms:W3CDTF">2014-03-24T22:45:08Z</dcterms:created>
  <dcterms:modified xsi:type="dcterms:W3CDTF">2014-04-29T16:19:41Z</dcterms:modified>
</cp:coreProperties>
</file>