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rawings/drawing9.xml" ContentType="application/vnd.openxmlformats-officedocument.drawingml.chartshapes+xml"/>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ppt/drawings/drawing6.xml" ContentType="application/vnd.openxmlformats-officedocument.drawingml.chartshapes+xml"/>
  <Override PartName="/ppt/drawings/drawing10.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drawings/drawing8.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59" r:id="rId5"/>
    <p:sldId id="260" r:id="rId6"/>
    <p:sldId id="261" r:id="rId7"/>
    <p:sldId id="292" r:id="rId8"/>
    <p:sldId id="293" r:id="rId9"/>
    <p:sldId id="294" r:id="rId10"/>
    <p:sldId id="297" r:id="rId11"/>
    <p:sldId id="295" r:id="rId12"/>
    <p:sldId id="262" r:id="rId13"/>
    <p:sldId id="263" r:id="rId14"/>
    <p:sldId id="264" r:id="rId15"/>
    <p:sldId id="287" r:id="rId16"/>
    <p:sldId id="265" r:id="rId17"/>
    <p:sldId id="266" r:id="rId18"/>
    <p:sldId id="267" r:id="rId19"/>
    <p:sldId id="268" r:id="rId20"/>
    <p:sldId id="269" r:id="rId21"/>
    <p:sldId id="270" r:id="rId22"/>
    <p:sldId id="290" r:id="rId23"/>
    <p:sldId id="291" r:id="rId24"/>
    <p:sldId id="288" r:id="rId25"/>
    <p:sldId id="271" r:id="rId26"/>
    <p:sldId id="272" r:id="rId27"/>
    <p:sldId id="277" r:id="rId28"/>
    <p:sldId id="289" r:id="rId29"/>
    <p:sldId id="282" r:id="rId30"/>
    <p:sldId id="278" r:id="rId31"/>
    <p:sldId id="279" r:id="rId32"/>
    <p:sldId id="280" r:id="rId33"/>
    <p:sldId id="283" r:id="rId34"/>
    <p:sldId id="284" r:id="rId35"/>
    <p:sldId id="281" r:id="rId36"/>
    <p:sldId id="285" r:id="rId37"/>
    <p:sldId id="274" r:id="rId38"/>
    <p:sldId id="286" r:id="rId39"/>
    <p:sldId id="273" r:id="rId4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driele\Desktop\Planilha%20Final%20-%20Mery%20Lan.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Andriele\Desktop\Planilha%20Final%20-%20Mery%20Lan.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Andriele\Desktop\Planilha%20Final%20-%20Mery%20Lan.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Andriele\Desktop\Planilha%20Final%20-%20Mery%20Lan.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Andriele\Desktop\Planilha%20Final%20-%20Mery%20Lan.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ndriele\Desktop\Planilha%20Final%20-%20Mery%20La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ndriele\Desktop\Planilha%20Final%20-%20Mery%20Lan.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ndriele\Desktop\Planilha%20Final%20-%20Mery%20Lan.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Andriele\Desktop\Planilha%20Final%20-%20Mery%20Lan.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Andriele\Desktop\Planilha%20Final%20-%20Mery%20La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ndriele\Desktop\Planilha%20Final%20-%20Mery%20La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ndriele\Desktop\Planilha%20Final%20-%20Mery%20Lan.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Andriele\Desktop\Planilha%20Final%20-%20Mery%20La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ndriele\Desktop\Planilha%20Final%20-%20Mery%20Lan.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Andriele\Desktop\Planilha%20Final%20-%20Mery%20La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6.7168462763396691E-2"/>
          <c:y val="5.0208808707864344E-2"/>
          <c:w val="0.91666435210902519"/>
          <c:h val="0.83650036035882069"/>
        </c:manualLayout>
      </c:layout>
      <c:barChart>
        <c:barDir val="col"/>
        <c:grouping val="clustered"/>
        <c:ser>
          <c:idx val="0"/>
          <c:order val="0"/>
          <c:tx>
            <c:strRef>
              <c:f>Indicadores!$C$4</c:f>
              <c:strCache>
                <c:ptCount val="1"/>
                <c:pt idx="0">
                  <c:v>Cobertura do programa de atenção ao  hipertenso na unidade de saúde</c:v>
                </c:pt>
              </c:strCache>
            </c:strRef>
          </c:tx>
          <c:spPr>
            <a:solidFill>
              <a:srgbClr val="E46C0A"/>
            </a:solidFill>
            <a:ln w="25400">
              <a:noFill/>
            </a:ln>
          </c:spPr>
          <c:cat>
            <c:strRef>
              <c:f>Indicadores!$D$3:$G$3</c:f>
              <c:strCache>
                <c:ptCount val="4"/>
                <c:pt idx="0">
                  <c:v>Mês 1</c:v>
                </c:pt>
                <c:pt idx="1">
                  <c:v>Mês 2</c:v>
                </c:pt>
                <c:pt idx="2">
                  <c:v>Mês 3</c:v>
                </c:pt>
                <c:pt idx="3">
                  <c:v>Mês 4</c:v>
                </c:pt>
              </c:strCache>
            </c:strRef>
          </c:cat>
          <c:val>
            <c:numRef>
              <c:f>Indicadores!$D$4:$G$4</c:f>
              <c:numCache>
                <c:formatCode>0.0%</c:formatCode>
                <c:ptCount val="4"/>
                <c:pt idx="0">
                  <c:v>0.40932642487046766</c:v>
                </c:pt>
                <c:pt idx="1">
                  <c:v>0.66321243523316065</c:v>
                </c:pt>
                <c:pt idx="2">
                  <c:v>0.9015544041450777</c:v>
                </c:pt>
                <c:pt idx="3">
                  <c:v>0</c:v>
                </c:pt>
              </c:numCache>
            </c:numRef>
          </c:val>
        </c:ser>
        <c:axId val="83475456"/>
        <c:axId val="91175168"/>
      </c:barChart>
      <c:catAx>
        <c:axId val="83475456"/>
        <c:scaling>
          <c:orientation val="minMax"/>
        </c:scaling>
        <c:axPos val="b"/>
        <c:numFmt formatCode="General"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91175168"/>
        <c:crosses val="autoZero"/>
        <c:auto val="1"/>
        <c:lblAlgn val="ctr"/>
        <c:lblOffset val="100"/>
      </c:catAx>
      <c:valAx>
        <c:axId val="91175168"/>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83475456"/>
        <c:crosses val="autoZero"/>
        <c:crossBetween val="between"/>
        <c:majorUnit val="0.1"/>
        <c:min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Indicadores!$S$10</c:f>
              <c:strCache>
                <c:ptCount val="1"/>
                <c:pt idx="0">
                  <c:v>Proporção de diabéticos com o exame clínico em dia de acordo com o protocolo</c:v>
                </c:pt>
              </c:strCache>
            </c:strRef>
          </c:tx>
          <c:spPr>
            <a:solidFill>
              <a:srgbClr val="4F81BD"/>
            </a:solidFill>
            <a:ln w="25400">
              <a:noFill/>
            </a:ln>
          </c:spPr>
          <c:cat>
            <c:strRef>
              <c:f>Indicadores!$T$9:$W$9</c:f>
              <c:strCache>
                <c:ptCount val="4"/>
                <c:pt idx="0">
                  <c:v>Mês 1</c:v>
                </c:pt>
                <c:pt idx="1">
                  <c:v>Mês 2</c:v>
                </c:pt>
                <c:pt idx="2">
                  <c:v>Mês 3</c:v>
                </c:pt>
                <c:pt idx="3">
                  <c:v>Mês 4</c:v>
                </c:pt>
              </c:strCache>
            </c:strRef>
          </c:cat>
          <c:val>
            <c:numRef>
              <c:f>Indicadores!$T$10:$W$10</c:f>
              <c:numCache>
                <c:formatCode>0.0%</c:formatCode>
                <c:ptCount val="4"/>
                <c:pt idx="0">
                  <c:v>1</c:v>
                </c:pt>
                <c:pt idx="1">
                  <c:v>0.9285714285714286</c:v>
                </c:pt>
                <c:pt idx="2">
                  <c:v>0.91891891891891897</c:v>
                </c:pt>
                <c:pt idx="3">
                  <c:v>0</c:v>
                </c:pt>
              </c:numCache>
            </c:numRef>
          </c:val>
        </c:ser>
        <c:axId val="91987328"/>
        <c:axId val="81990784"/>
      </c:barChart>
      <c:catAx>
        <c:axId val="91987328"/>
        <c:scaling>
          <c:orientation val="minMax"/>
        </c:scaling>
        <c:axPos val="b"/>
        <c:numFmt formatCode="General"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81990784"/>
        <c:crosses val="autoZero"/>
        <c:auto val="1"/>
        <c:lblAlgn val="ctr"/>
        <c:lblOffset val="100"/>
      </c:catAx>
      <c:valAx>
        <c:axId val="81990784"/>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91987328"/>
        <c:crosses val="autoZero"/>
        <c:crossBetween val="between"/>
        <c:majorUnit val="0.1"/>
        <c:min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Indicadores!$S$15</c:f>
              <c:strCache>
                <c:ptCount val="1"/>
                <c:pt idx="0">
                  <c:v>Proporção de diabéticos com os exames complementares  em dia de acordo com o protocolo</c:v>
                </c:pt>
              </c:strCache>
            </c:strRef>
          </c:tx>
          <c:spPr>
            <a:solidFill>
              <a:srgbClr val="4F81BD"/>
            </a:solidFill>
            <a:ln w="25400">
              <a:noFill/>
            </a:ln>
          </c:spPr>
          <c:cat>
            <c:strRef>
              <c:f>Indicadores!$T$14:$W$14</c:f>
              <c:strCache>
                <c:ptCount val="4"/>
                <c:pt idx="0">
                  <c:v>Mês 1</c:v>
                </c:pt>
                <c:pt idx="1">
                  <c:v>Mês 2</c:v>
                </c:pt>
                <c:pt idx="2">
                  <c:v>Mês 3</c:v>
                </c:pt>
                <c:pt idx="3">
                  <c:v>Mês 4</c:v>
                </c:pt>
              </c:strCache>
            </c:strRef>
          </c:cat>
          <c:val>
            <c:numRef>
              <c:f>Indicadores!$T$15:$W$15</c:f>
              <c:numCache>
                <c:formatCode>0.0%</c:formatCode>
                <c:ptCount val="4"/>
                <c:pt idx="0">
                  <c:v>0.73684210526315785</c:v>
                </c:pt>
                <c:pt idx="1">
                  <c:v>0.67857142857143016</c:v>
                </c:pt>
                <c:pt idx="2">
                  <c:v>0.59459459459459463</c:v>
                </c:pt>
                <c:pt idx="3">
                  <c:v>0</c:v>
                </c:pt>
              </c:numCache>
            </c:numRef>
          </c:val>
        </c:ser>
        <c:axId val="98245248"/>
        <c:axId val="98251136"/>
      </c:barChart>
      <c:catAx>
        <c:axId val="98245248"/>
        <c:scaling>
          <c:orientation val="minMax"/>
        </c:scaling>
        <c:axPos val="b"/>
        <c:numFmt formatCode="General"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98251136"/>
        <c:crosses val="autoZero"/>
        <c:auto val="1"/>
        <c:lblAlgn val="ctr"/>
        <c:lblOffset val="100"/>
      </c:catAx>
      <c:valAx>
        <c:axId val="98251136"/>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98245248"/>
        <c:crosses val="autoZero"/>
        <c:crossBetween val="between"/>
        <c:majorUnit val="0.1"/>
        <c:min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S"/>
  <c:style val="18"/>
  <c:chart>
    <c:autoTitleDeleted val="1"/>
    <c:plotArea>
      <c:layout/>
      <c:barChart>
        <c:barDir val="col"/>
        <c:grouping val="clustered"/>
        <c:ser>
          <c:idx val="0"/>
          <c:order val="0"/>
          <c:tx>
            <c:strRef>
              <c:f>Indicadores!$S$27</c:f>
              <c:strCache>
                <c:ptCount val="1"/>
                <c:pt idx="0">
                  <c:v>Proporção de diabéticos com avaliação da necessidade de atendimento odontológico</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cat>
            <c:strRef>
              <c:f>Indicadores!$T$26:$W$26</c:f>
              <c:strCache>
                <c:ptCount val="4"/>
                <c:pt idx="0">
                  <c:v>Mês 1</c:v>
                </c:pt>
                <c:pt idx="1">
                  <c:v>Mês 2</c:v>
                </c:pt>
                <c:pt idx="2">
                  <c:v>Mês 3</c:v>
                </c:pt>
                <c:pt idx="3">
                  <c:v>Mês 4</c:v>
                </c:pt>
              </c:strCache>
            </c:strRef>
          </c:cat>
          <c:val>
            <c:numRef>
              <c:f>Indicadores!$T$27:$W$27</c:f>
              <c:numCache>
                <c:formatCode>0.0%</c:formatCode>
                <c:ptCount val="4"/>
                <c:pt idx="0">
                  <c:v>0.52631578947368418</c:v>
                </c:pt>
                <c:pt idx="1">
                  <c:v>0.4642857142857143</c:v>
                </c:pt>
                <c:pt idx="2">
                  <c:v>0.43243243243243246</c:v>
                </c:pt>
                <c:pt idx="3">
                  <c:v>0</c:v>
                </c:pt>
              </c:numCache>
            </c:numRef>
          </c:val>
        </c:ser>
        <c:axId val="98302208"/>
        <c:axId val="97521664"/>
      </c:barChart>
      <c:catAx>
        <c:axId val="98302208"/>
        <c:scaling>
          <c:orientation val="minMax"/>
        </c:scaling>
        <c:axPos val="b"/>
        <c:numFmt formatCode="General"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97521664"/>
        <c:crosses val="autoZero"/>
        <c:auto val="1"/>
        <c:lblAlgn val="ctr"/>
        <c:lblOffset val="100"/>
      </c:catAx>
      <c:valAx>
        <c:axId val="97521664"/>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98302208"/>
        <c:crosses val="autoZero"/>
        <c:crossBetween val="between"/>
        <c:majorUnit val="0.1"/>
        <c:min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lgn="ctr" rtl="1">
              <a:defRPr lang="es-ES" sz="1200" b="1" i="0" u="none" strike="noStrike" baseline="0">
                <a:solidFill>
                  <a:srgbClr val="000000"/>
                </a:solidFill>
                <a:latin typeface="Calibri"/>
                <a:ea typeface="Calibri"/>
                <a:cs typeface="Calibri"/>
              </a:defRPr>
            </a:pPr>
            <a:r>
              <a:t> </a:t>
            </a:r>
          </a:p>
        </c:rich>
      </c:tx>
      <c:layout/>
      <c:spPr>
        <a:noFill/>
        <a:ln w="25400">
          <a:noFill/>
        </a:ln>
      </c:spPr>
    </c:title>
    <c:plotArea>
      <c:layout/>
      <c:barChart>
        <c:barDir val="col"/>
        <c:grouping val="clustered"/>
        <c:ser>
          <c:idx val="0"/>
          <c:order val="0"/>
          <c:tx>
            <c:strRef>
              <c:f>Indicadores!$S$32</c:f>
              <c:strCache>
                <c:ptCount val="1"/>
                <c:pt idx="0">
                  <c:v>Proporção de diabéticos faltosos às consultas com busca ativa </c:v>
                </c:pt>
              </c:strCache>
            </c:strRef>
          </c:tx>
          <c:spPr>
            <a:solidFill>
              <a:srgbClr val="4F81BD"/>
            </a:solidFill>
            <a:ln w="25400">
              <a:noFill/>
            </a:ln>
          </c:spPr>
          <c:cat>
            <c:strRef>
              <c:f>Indicadores!$T$31:$W$31</c:f>
              <c:strCache>
                <c:ptCount val="4"/>
                <c:pt idx="0">
                  <c:v>Mês 1</c:v>
                </c:pt>
                <c:pt idx="1">
                  <c:v>Mês 2</c:v>
                </c:pt>
                <c:pt idx="2">
                  <c:v>Mês 3</c:v>
                </c:pt>
                <c:pt idx="3">
                  <c:v>Mês 4</c:v>
                </c:pt>
              </c:strCache>
            </c:strRef>
          </c:cat>
          <c:val>
            <c:numRef>
              <c:f>Indicadores!$T$32:$W$32</c:f>
              <c:numCache>
                <c:formatCode>0.0%</c:formatCode>
                <c:ptCount val="4"/>
                <c:pt idx="0">
                  <c:v>1</c:v>
                </c:pt>
                <c:pt idx="1">
                  <c:v>0.8</c:v>
                </c:pt>
                <c:pt idx="2">
                  <c:v>0.88888888888888884</c:v>
                </c:pt>
                <c:pt idx="3">
                  <c:v>0</c:v>
                </c:pt>
              </c:numCache>
            </c:numRef>
          </c:val>
        </c:ser>
        <c:axId val="97574272"/>
        <c:axId val="123602048"/>
      </c:barChart>
      <c:catAx>
        <c:axId val="97574272"/>
        <c:scaling>
          <c:orientation val="minMax"/>
        </c:scaling>
        <c:axPos val="b"/>
        <c:numFmt formatCode="General"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123602048"/>
        <c:crosses val="autoZero"/>
        <c:auto val="1"/>
        <c:lblAlgn val="ctr"/>
        <c:lblOffset val="100"/>
      </c:catAx>
      <c:valAx>
        <c:axId val="123602048"/>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97574272"/>
        <c:crosses val="autoZero"/>
        <c:crossBetween val="between"/>
        <c:majorUnit val="0.1"/>
        <c:min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Indicadores!$S$37</c:f>
              <c:strCache>
                <c:ptCount val="1"/>
                <c:pt idx="0">
                  <c:v>Proporção de diabéticos com registro adequado na ficha de acompanhamento</c:v>
                </c:pt>
              </c:strCache>
            </c:strRef>
          </c:tx>
          <c:spPr>
            <a:solidFill>
              <a:srgbClr val="4F81BD"/>
            </a:solidFill>
            <a:ln w="25400">
              <a:noFill/>
            </a:ln>
          </c:spPr>
          <c:cat>
            <c:strRef>
              <c:f>Indicadores!$T$36:$W$36</c:f>
              <c:strCache>
                <c:ptCount val="4"/>
                <c:pt idx="0">
                  <c:v>Mês 1</c:v>
                </c:pt>
                <c:pt idx="1">
                  <c:v>Mês 2</c:v>
                </c:pt>
                <c:pt idx="2">
                  <c:v>Mês 3</c:v>
                </c:pt>
                <c:pt idx="3">
                  <c:v>Mês 4</c:v>
                </c:pt>
              </c:strCache>
            </c:strRef>
          </c:cat>
          <c:val>
            <c:numRef>
              <c:f>Indicadores!$T$37:$W$37</c:f>
              <c:numCache>
                <c:formatCode>0.0%</c:formatCode>
                <c:ptCount val="4"/>
                <c:pt idx="0">
                  <c:v>0.94736842105263008</c:v>
                </c:pt>
                <c:pt idx="1">
                  <c:v>0.96428571428571463</c:v>
                </c:pt>
                <c:pt idx="2">
                  <c:v>0.97297297297297303</c:v>
                </c:pt>
                <c:pt idx="3">
                  <c:v>0</c:v>
                </c:pt>
              </c:numCache>
            </c:numRef>
          </c:val>
        </c:ser>
        <c:axId val="76693504"/>
        <c:axId val="76695040"/>
      </c:barChart>
      <c:catAx>
        <c:axId val="76693504"/>
        <c:scaling>
          <c:orientation val="minMax"/>
        </c:scaling>
        <c:axPos val="b"/>
        <c:numFmt formatCode="General"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76695040"/>
        <c:crosses val="autoZero"/>
        <c:auto val="1"/>
        <c:lblAlgn val="ctr"/>
        <c:lblOffset val="100"/>
      </c:catAx>
      <c:valAx>
        <c:axId val="76695040"/>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76693504"/>
        <c:crosses val="autoZero"/>
        <c:crossBetween val="between"/>
        <c:majorUnit val="0.1"/>
        <c:min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Indicadores!$S$43</c:f>
              <c:strCache>
                <c:ptCount val="1"/>
                <c:pt idx="0">
                  <c:v>Proporção de diabéticos com estratificação de risco cardiovascular por  exame clínico em dia</c:v>
                </c:pt>
              </c:strCache>
            </c:strRef>
          </c:tx>
          <c:spPr>
            <a:solidFill>
              <a:srgbClr val="4F81BD"/>
            </a:solidFill>
            <a:ln w="25400">
              <a:noFill/>
            </a:ln>
          </c:spPr>
          <c:cat>
            <c:strRef>
              <c:f>Indicadores!$T$42:$W$42</c:f>
              <c:strCache>
                <c:ptCount val="4"/>
                <c:pt idx="0">
                  <c:v>Mês 1</c:v>
                </c:pt>
                <c:pt idx="1">
                  <c:v>Mês 2</c:v>
                </c:pt>
                <c:pt idx="2">
                  <c:v>Mês 3</c:v>
                </c:pt>
                <c:pt idx="3">
                  <c:v>Mês 4</c:v>
                </c:pt>
              </c:strCache>
            </c:strRef>
          </c:cat>
          <c:val>
            <c:numRef>
              <c:f>Indicadores!$T$43:$W$43</c:f>
              <c:numCache>
                <c:formatCode>0.0%</c:formatCode>
                <c:ptCount val="4"/>
                <c:pt idx="0">
                  <c:v>1</c:v>
                </c:pt>
                <c:pt idx="1">
                  <c:v>0.85714285714285765</c:v>
                </c:pt>
                <c:pt idx="2">
                  <c:v>0.83783783783783783</c:v>
                </c:pt>
                <c:pt idx="3">
                  <c:v>0</c:v>
                </c:pt>
              </c:numCache>
            </c:numRef>
          </c:val>
        </c:ser>
        <c:axId val="77332864"/>
        <c:axId val="77334400"/>
      </c:barChart>
      <c:catAx>
        <c:axId val="77332864"/>
        <c:scaling>
          <c:orientation val="minMax"/>
        </c:scaling>
        <c:axPos val="b"/>
        <c:numFmt formatCode="General"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77334400"/>
        <c:crosses val="autoZero"/>
        <c:auto val="1"/>
        <c:lblAlgn val="ctr"/>
        <c:lblOffset val="100"/>
      </c:catAx>
      <c:valAx>
        <c:axId val="77334400"/>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77332864"/>
        <c:crosses val="autoZero"/>
        <c:crossBetween val="between"/>
        <c:majorUnit val="0.1"/>
        <c:min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18"/>
  <c:chart>
    <c:autoTitleDeleted val="1"/>
    <c:plotArea>
      <c:layout>
        <c:manualLayout>
          <c:layoutTarget val="inner"/>
          <c:xMode val="edge"/>
          <c:yMode val="edge"/>
          <c:x val="5.9819742250861035E-2"/>
          <c:y val="7.4736578976604934E-2"/>
          <c:w val="0.91666435210902519"/>
          <c:h val="0.83219773826300025"/>
        </c:manualLayout>
      </c:layout>
      <c:barChart>
        <c:barDir val="col"/>
        <c:grouping val="clustered"/>
        <c:ser>
          <c:idx val="0"/>
          <c:order val="0"/>
          <c:tx>
            <c:strRef>
              <c:f>Indicadores!$C$10</c:f>
              <c:strCache>
                <c:ptCount val="1"/>
                <c:pt idx="0">
                  <c:v>Proporção de hipertensos com o exame clínico em dia de acordo com o protocolo</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cat>
            <c:strRef>
              <c:f>Indicadores!$D$9:$G$9</c:f>
              <c:strCache>
                <c:ptCount val="4"/>
                <c:pt idx="0">
                  <c:v>Mês 1</c:v>
                </c:pt>
                <c:pt idx="1">
                  <c:v>Mês 2</c:v>
                </c:pt>
                <c:pt idx="2">
                  <c:v>Mês 3</c:v>
                </c:pt>
                <c:pt idx="3">
                  <c:v>Mês 4</c:v>
                </c:pt>
              </c:strCache>
            </c:strRef>
          </c:cat>
          <c:val>
            <c:numRef>
              <c:f>Indicadores!$D$10:$G$10</c:f>
              <c:numCache>
                <c:formatCode>0.0%</c:formatCode>
                <c:ptCount val="4"/>
                <c:pt idx="0">
                  <c:v>0.81012658227848244</c:v>
                </c:pt>
                <c:pt idx="1">
                  <c:v>0.72656249999999956</c:v>
                </c:pt>
                <c:pt idx="2">
                  <c:v>0.6954022988505747</c:v>
                </c:pt>
                <c:pt idx="3">
                  <c:v>0</c:v>
                </c:pt>
              </c:numCache>
            </c:numRef>
          </c:val>
        </c:ser>
        <c:axId val="131230720"/>
        <c:axId val="115056640"/>
      </c:barChart>
      <c:catAx>
        <c:axId val="131230720"/>
        <c:scaling>
          <c:orientation val="minMax"/>
        </c:scaling>
        <c:axPos val="b"/>
        <c:numFmt formatCode="General"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115056640"/>
        <c:crosses val="autoZero"/>
        <c:auto val="1"/>
        <c:lblAlgn val="ctr"/>
        <c:lblOffset val="100"/>
      </c:catAx>
      <c:valAx>
        <c:axId val="115056640"/>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131230720"/>
        <c:crosses val="autoZero"/>
        <c:crossBetween val="between"/>
        <c:majorUnit val="0.1"/>
        <c:minorUnit val="2.0000000000000011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6.3525390000914353E-2"/>
          <c:y val="7.4736578976604934E-2"/>
          <c:w val="0.91150196684144236"/>
          <c:h val="0.83219773826300025"/>
        </c:manualLayout>
      </c:layout>
      <c:barChart>
        <c:barDir val="col"/>
        <c:grouping val="clustered"/>
        <c:ser>
          <c:idx val="0"/>
          <c:order val="0"/>
          <c:tx>
            <c:strRef>
              <c:f>Indicadores!$C$15</c:f>
              <c:strCache>
                <c:ptCount val="1"/>
                <c:pt idx="0">
                  <c:v>Proporção de hipertensos com os exames complementares em dia de acordo com o protocolo</c:v>
                </c:pt>
              </c:strCache>
            </c:strRef>
          </c:tx>
          <c:spPr>
            <a:solidFill>
              <a:srgbClr val="4F81BD"/>
            </a:solidFill>
            <a:ln w="25400">
              <a:noFill/>
            </a:ln>
          </c:spPr>
          <c:cat>
            <c:strRef>
              <c:f>Indicadores!$D$14:$G$14</c:f>
              <c:strCache>
                <c:ptCount val="4"/>
                <c:pt idx="0">
                  <c:v>Mês 1</c:v>
                </c:pt>
                <c:pt idx="1">
                  <c:v>Mês 2</c:v>
                </c:pt>
                <c:pt idx="2">
                  <c:v>Mês 3</c:v>
                </c:pt>
                <c:pt idx="3">
                  <c:v>Mês 4</c:v>
                </c:pt>
              </c:strCache>
            </c:strRef>
          </c:cat>
          <c:val>
            <c:numRef>
              <c:f>Indicadores!$D$15:$G$15</c:f>
              <c:numCache>
                <c:formatCode>0.0%</c:formatCode>
                <c:ptCount val="4"/>
                <c:pt idx="0">
                  <c:v>0.63291139240506478</c:v>
                </c:pt>
                <c:pt idx="1">
                  <c:v>0.50781249999999956</c:v>
                </c:pt>
                <c:pt idx="2">
                  <c:v>0.44827586206896552</c:v>
                </c:pt>
                <c:pt idx="3">
                  <c:v>0</c:v>
                </c:pt>
              </c:numCache>
            </c:numRef>
          </c:val>
        </c:ser>
        <c:axId val="123694080"/>
        <c:axId val="123695872"/>
      </c:barChart>
      <c:catAx>
        <c:axId val="123694080"/>
        <c:scaling>
          <c:orientation val="minMax"/>
        </c:scaling>
        <c:axPos val="b"/>
        <c:numFmt formatCode="General"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123695872"/>
        <c:crosses val="autoZero"/>
        <c:auto val="1"/>
        <c:lblAlgn val="ctr"/>
        <c:lblOffset val="100"/>
      </c:catAx>
      <c:valAx>
        <c:axId val="123695872"/>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123694080"/>
        <c:crosses val="autoZero"/>
        <c:crossBetween val="between"/>
        <c:majorUnit val="0.1"/>
        <c:minorUnit val="2.0000000000000011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style val="18"/>
  <c:chart>
    <c:autoTitleDeleted val="1"/>
    <c:plotArea>
      <c:layout/>
      <c:barChart>
        <c:barDir val="col"/>
        <c:grouping val="clustered"/>
        <c:ser>
          <c:idx val="0"/>
          <c:order val="0"/>
          <c:tx>
            <c:strRef>
              <c:f>Indicadores!$C$21</c:f>
              <c:strCache>
                <c:ptCount val="1"/>
                <c:pt idx="0">
                  <c:v>Proporção de hipertensos com prescrição de medicamentos da Farmácia Popular/Hiperdia priorizada.      </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cat>
            <c:strRef>
              <c:f>Indicadores!$D$20:$G$20</c:f>
              <c:strCache>
                <c:ptCount val="4"/>
                <c:pt idx="0">
                  <c:v>Mês 1</c:v>
                </c:pt>
                <c:pt idx="1">
                  <c:v>Mês 2</c:v>
                </c:pt>
                <c:pt idx="2">
                  <c:v>Mês 3</c:v>
                </c:pt>
                <c:pt idx="3">
                  <c:v>Mês 4</c:v>
                </c:pt>
              </c:strCache>
            </c:strRef>
          </c:cat>
          <c:val>
            <c:numRef>
              <c:f>Indicadores!$D$21:$G$21</c:f>
              <c:numCache>
                <c:formatCode>0.0%</c:formatCode>
                <c:ptCount val="4"/>
                <c:pt idx="0">
                  <c:v>1</c:v>
                </c:pt>
                <c:pt idx="1">
                  <c:v>0.95312500000000144</c:v>
                </c:pt>
                <c:pt idx="2">
                  <c:v>0.95977011494252873</c:v>
                </c:pt>
                <c:pt idx="3">
                  <c:v>0</c:v>
                </c:pt>
              </c:numCache>
            </c:numRef>
          </c:val>
        </c:ser>
        <c:axId val="126093952"/>
        <c:axId val="126108032"/>
      </c:barChart>
      <c:catAx>
        <c:axId val="126093952"/>
        <c:scaling>
          <c:orientation val="minMax"/>
        </c:scaling>
        <c:axPos val="b"/>
        <c:numFmt formatCode="General"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126108032"/>
        <c:crosses val="autoZero"/>
        <c:auto val="1"/>
        <c:lblAlgn val="ctr"/>
        <c:lblOffset val="100"/>
      </c:catAx>
      <c:valAx>
        <c:axId val="126108032"/>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126093952"/>
        <c:crosses val="autoZero"/>
        <c:crossBetween val="between"/>
        <c:majorUnit val="0.1"/>
        <c:min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style val="18"/>
  <c:chart>
    <c:autoTitleDeleted val="1"/>
    <c:plotArea>
      <c:layout/>
      <c:barChart>
        <c:barDir val="col"/>
        <c:grouping val="clustered"/>
        <c:ser>
          <c:idx val="0"/>
          <c:order val="0"/>
          <c:tx>
            <c:strRef>
              <c:f>Indicadores!$C$27</c:f>
              <c:strCache>
                <c:ptCount val="1"/>
                <c:pt idx="0">
                  <c:v>Proporção de hipertensos com avaliação da necessidade de atendimento odontológico</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cat>
            <c:strRef>
              <c:f>Indicadores!$D$26:$G$26</c:f>
              <c:strCache>
                <c:ptCount val="4"/>
                <c:pt idx="0">
                  <c:v>Mês 1</c:v>
                </c:pt>
                <c:pt idx="1">
                  <c:v>Mês 2</c:v>
                </c:pt>
                <c:pt idx="2">
                  <c:v>Mês 3</c:v>
                </c:pt>
                <c:pt idx="3">
                  <c:v>Mês 4</c:v>
                </c:pt>
              </c:strCache>
            </c:strRef>
          </c:cat>
          <c:val>
            <c:numRef>
              <c:f>Indicadores!$D$27:$G$27</c:f>
              <c:numCache>
                <c:formatCode>0.0%</c:formatCode>
                <c:ptCount val="4"/>
                <c:pt idx="0">
                  <c:v>0.46835443037974817</c:v>
                </c:pt>
                <c:pt idx="1">
                  <c:v>0.39843750000000067</c:v>
                </c:pt>
                <c:pt idx="2">
                  <c:v>0.36206896551724327</c:v>
                </c:pt>
                <c:pt idx="3">
                  <c:v>0</c:v>
                </c:pt>
              </c:numCache>
            </c:numRef>
          </c:val>
        </c:ser>
        <c:axId val="126164992"/>
        <c:axId val="126166528"/>
      </c:barChart>
      <c:catAx>
        <c:axId val="126164992"/>
        <c:scaling>
          <c:orientation val="minMax"/>
        </c:scaling>
        <c:axPos val="b"/>
        <c:numFmt formatCode="General"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126166528"/>
        <c:crosses val="autoZero"/>
        <c:auto val="1"/>
        <c:lblAlgn val="ctr"/>
        <c:lblOffset val="100"/>
      </c:catAx>
      <c:valAx>
        <c:axId val="126166528"/>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126164992"/>
        <c:crosses val="autoZero"/>
        <c:crossBetween val="between"/>
        <c:majorUnit val="0.1"/>
        <c:min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style val="18"/>
  <c:chart>
    <c:autoTitleDeleted val="1"/>
    <c:plotArea>
      <c:layout/>
      <c:barChart>
        <c:barDir val="col"/>
        <c:grouping val="clustered"/>
        <c:ser>
          <c:idx val="0"/>
          <c:order val="0"/>
          <c:tx>
            <c:strRef>
              <c:f>Indicadores!$C$32</c:f>
              <c:strCache>
                <c:ptCount val="1"/>
                <c:pt idx="0">
                  <c:v>Proporção de hipertensos faltosos às consultas com busca ativa </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cat>
            <c:strRef>
              <c:f>Indicadores!$D$31:$G$31</c:f>
              <c:strCache>
                <c:ptCount val="4"/>
                <c:pt idx="0">
                  <c:v>Mês 1</c:v>
                </c:pt>
                <c:pt idx="1">
                  <c:v>Mês 2</c:v>
                </c:pt>
                <c:pt idx="2">
                  <c:v>Mês 3</c:v>
                </c:pt>
                <c:pt idx="3">
                  <c:v>Mês 4</c:v>
                </c:pt>
              </c:strCache>
            </c:strRef>
          </c:cat>
          <c:val>
            <c:numRef>
              <c:f>Indicadores!$D$32:$G$32</c:f>
              <c:numCache>
                <c:formatCode>0.0%</c:formatCode>
                <c:ptCount val="4"/>
                <c:pt idx="0">
                  <c:v>0.96428571428571463</c:v>
                </c:pt>
                <c:pt idx="1">
                  <c:v>0.94000000000000061</c:v>
                </c:pt>
                <c:pt idx="2">
                  <c:v>0.9583333333333337</c:v>
                </c:pt>
                <c:pt idx="3">
                  <c:v>0</c:v>
                </c:pt>
              </c:numCache>
            </c:numRef>
          </c:val>
        </c:ser>
        <c:axId val="126239488"/>
        <c:axId val="126241024"/>
      </c:barChart>
      <c:catAx>
        <c:axId val="126239488"/>
        <c:scaling>
          <c:orientation val="minMax"/>
        </c:scaling>
        <c:axPos val="b"/>
        <c:numFmt formatCode="General"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126241024"/>
        <c:crosses val="autoZero"/>
        <c:auto val="1"/>
        <c:lblAlgn val="ctr"/>
        <c:lblOffset val="100"/>
      </c:catAx>
      <c:valAx>
        <c:axId val="126241024"/>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126239488"/>
        <c:crosses val="autoZero"/>
        <c:crossBetween val="between"/>
        <c:majorUnit val="0.1"/>
        <c:min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style val="18"/>
  <c:chart>
    <c:autoTitleDeleted val="1"/>
    <c:plotArea>
      <c:layout/>
      <c:barChart>
        <c:barDir val="col"/>
        <c:grouping val="clustered"/>
        <c:ser>
          <c:idx val="0"/>
          <c:order val="0"/>
          <c:tx>
            <c:strRef>
              <c:f>Indicadores!$C$37</c:f>
              <c:strCache>
                <c:ptCount val="1"/>
                <c:pt idx="0">
                  <c:v>Proporção de hipertensos com registro adequado na ficha de acompanhamento</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cat>
            <c:strRef>
              <c:f>Indicadores!$D$36:$G$36</c:f>
              <c:strCache>
                <c:ptCount val="4"/>
                <c:pt idx="0">
                  <c:v>Mês 1</c:v>
                </c:pt>
                <c:pt idx="1">
                  <c:v>Mês 2</c:v>
                </c:pt>
                <c:pt idx="2">
                  <c:v>Mês 3</c:v>
                </c:pt>
                <c:pt idx="3">
                  <c:v>Mês 4</c:v>
                </c:pt>
              </c:strCache>
            </c:strRef>
          </c:cat>
          <c:val>
            <c:numRef>
              <c:f>Indicadores!$D$37:$G$37</c:f>
              <c:numCache>
                <c:formatCode>0.0%</c:formatCode>
                <c:ptCount val="4"/>
                <c:pt idx="0">
                  <c:v>0.97468354430379889</c:v>
                </c:pt>
                <c:pt idx="1">
                  <c:v>0.97656249999999956</c:v>
                </c:pt>
                <c:pt idx="2">
                  <c:v>0.97126436781609149</c:v>
                </c:pt>
                <c:pt idx="3">
                  <c:v>0</c:v>
                </c:pt>
              </c:numCache>
            </c:numRef>
          </c:val>
        </c:ser>
        <c:axId val="81802752"/>
        <c:axId val="81804288"/>
      </c:barChart>
      <c:catAx>
        <c:axId val="81802752"/>
        <c:scaling>
          <c:orientation val="minMax"/>
        </c:scaling>
        <c:axPos val="b"/>
        <c:numFmt formatCode="General"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81804288"/>
        <c:crosses val="autoZero"/>
        <c:auto val="1"/>
        <c:lblAlgn val="ctr"/>
        <c:lblOffset val="100"/>
      </c:catAx>
      <c:valAx>
        <c:axId val="81804288"/>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81802752"/>
        <c:crosses val="autoZero"/>
        <c:crossBetween val="between"/>
        <c:majorUnit val="0.1"/>
        <c:min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Indicadores!$C$43</c:f>
              <c:strCache>
                <c:ptCount val="1"/>
                <c:pt idx="0">
                  <c:v>Proporção de hipertensos com estratificação de risco cardiovascular por  exame clínico em dia</c:v>
                </c:pt>
              </c:strCache>
            </c:strRef>
          </c:tx>
          <c:spPr>
            <a:solidFill>
              <a:srgbClr val="4F81BD"/>
            </a:solidFill>
            <a:ln w="25400">
              <a:noFill/>
            </a:ln>
          </c:spPr>
          <c:cat>
            <c:strRef>
              <c:f>Indicadores!$D$42:$G$42</c:f>
              <c:strCache>
                <c:ptCount val="4"/>
                <c:pt idx="0">
                  <c:v>Mês 1</c:v>
                </c:pt>
                <c:pt idx="1">
                  <c:v>Mês 2</c:v>
                </c:pt>
                <c:pt idx="2">
                  <c:v>Mês 3</c:v>
                </c:pt>
                <c:pt idx="3">
                  <c:v>Mês 4</c:v>
                </c:pt>
              </c:strCache>
            </c:strRef>
          </c:cat>
          <c:val>
            <c:numRef>
              <c:f>Indicadores!$D$43:$G$43</c:f>
              <c:numCache>
                <c:formatCode>0.0%</c:formatCode>
                <c:ptCount val="4"/>
                <c:pt idx="0">
                  <c:v>0.9873417721519</c:v>
                </c:pt>
                <c:pt idx="1">
                  <c:v>0.8671875</c:v>
                </c:pt>
                <c:pt idx="2">
                  <c:v>0.82758620689655149</c:v>
                </c:pt>
                <c:pt idx="3">
                  <c:v>0</c:v>
                </c:pt>
              </c:numCache>
            </c:numRef>
          </c:val>
        </c:ser>
        <c:axId val="77404416"/>
        <c:axId val="77410304"/>
      </c:barChart>
      <c:catAx>
        <c:axId val="77404416"/>
        <c:scaling>
          <c:orientation val="minMax"/>
        </c:scaling>
        <c:axPos val="b"/>
        <c:numFmt formatCode="General"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77410304"/>
        <c:crosses val="autoZero"/>
        <c:auto val="1"/>
        <c:lblAlgn val="ctr"/>
        <c:lblOffset val="100"/>
      </c:catAx>
      <c:valAx>
        <c:axId val="77410304"/>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77404416"/>
        <c:crosses val="autoZero"/>
        <c:crossBetween val="between"/>
        <c:majorUnit val="0.1"/>
        <c:min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6.9484616651789691E-2"/>
          <c:y val="6.7618809550261602E-2"/>
          <c:w val="0.91379070907830162"/>
          <c:h val="0.84817890604747681"/>
        </c:manualLayout>
      </c:layout>
      <c:barChart>
        <c:barDir val="col"/>
        <c:grouping val="clustered"/>
        <c:ser>
          <c:idx val="0"/>
          <c:order val="0"/>
          <c:tx>
            <c:strRef>
              <c:f>Indicadores!$S$4</c:f>
              <c:strCache>
                <c:ptCount val="1"/>
                <c:pt idx="0">
                  <c:v>Cobertura do programa de atenção ao  diabético na unidade de saúde</c:v>
                </c:pt>
              </c:strCache>
            </c:strRef>
          </c:tx>
          <c:spPr>
            <a:solidFill>
              <a:srgbClr val="4F81BD"/>
            </a:solidFill>
            <a:ln w="25400">
              <a:noFill/>
            </a:ln>
          </c:spPr>
          <c:cat>
            <c:strRef>
              <c:f>Indicadores!$T$3:$W$3</c:f>
              <c:strCache>
                <c:ptCount val="4"/>
                <c:pt idx="0">
                  <c:v>Mês 1</c:v>
                </c:pt>
                <c:pt idx="1">
                  <c:v>Mês 2</c:v>
                </c:pt>
                <c:pt idx="2">
                  <c:v>Mês 3</c:v>
                </c:pt>
                <c:pt idx="3">
                  <c:v>Mês 4</c:v>
                </c:pt>
              </c:strCache>
            </c:strRef>
          </c:cat>
          <c:val>
            <c:numRef>
              <c:f>Indicadores!$T$4:$W$4</c:f>
              <c:numCache>
                <c:formatCode>0.0%</c:formatCode>
                <c:ptCount val="4"/>
                <c:pt idx="0">
                  <c:v>0.39583333333333331</c:v>
                </c:pt>
                <c:pt idx="1">
                  <c:v>0.58333333333333337</c:v>
                </c:pt>
                <c:pt idx="2">
                  <c:v>0.77083333333333515</c:v>
                </c:pt>
                <c:pt idx="3">
                  <c:v>0</c:v>
                </c:pt>
              </c:numCache>
            </c:numRef>
          </c:val>
        </c:ser>
        <c:axId val="91954176"/>
        <c:axId val="91955968"/>
      </c:barChart>
      <c:catAx>
        <c:axId val="91954176"/>
        <c:scaling>
          <c:orientation val="minMax"/>
        </c:scaling>
        <c:axPos val="b"/>
        <c:numFmt formatCode="General"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91955968"/>
        <c:crosses val="autoZero"/>
        <c:auto val="1"/>
        <c:lblAlgn val="ctr"/>
        <c:lblOffset val="100"/>
      </c:catAx>
      <c:valAx>
        <c:axId val="91955968"/>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lang="es-ES" sz="1000" b="0" i="0" u="none" strike="noStrike" baseline="0">
                <a:solidFill>
                  <a:srgbClr val="000000"/>
                </a:solidFill>
                <a:latin typeface="Calibri"/>
                <a:ea typeface="Calibri"/>
                <a:cs typeface="Calibri"/>
              </a:defRPr>
            </a:pPr>
            <a:endParaRPr lang="es-ES"/>
          </a:p>
        </c:txPr>
        <c:crossAx val="91954176"/>
        <c:crosses val="autoZero"/>
        <c:crossBetween val="between"/>
        <c:majorUnit val="0.1"/>
        <c:min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0.13333</cdr:x>
      <cdr:y>0.46154</cdr:y>
    </cdr:from>
    <cdr:to>
      <cdr:x>0.225</cdr:x>
      <cdr:y>0.61538</cdr:y>
    </cdr:to>
    <cdr:sp macro="" textlink="">
      <cdr:nvSpPr>
        <cdr:cNvPr id="3" name="CaixaDeTexto 2"/>
        <cdr:cNvSpPr txBox="1"/>
      </cdr:nvSpPr>
      <cdr:spPr>
        <a:xfrm xmlns:a="http://schemas.openxmlformats.org/drawingml/2006/main">
          <a:off x="1152128" y="1296144"/>
          <a:ext cx="792088"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latin typeface="Arial" pitchFamily="34" charset="0"/>
              <a:cs typeface="Arial" pitchFamily="34" charset="0"/>
            </a:rPr>
            <a:t>40,9%</a:t>
          </a:r>
          <a:endParaRPr lang="es-ES" sz="1400" b="1" dirty="0">
            <a:latin typeface="Arial" pitchFamily="34" charset="0"/>
            <a:cs typeface="Arial" pitchFamily="34" charset="0"/>
          </a:endParaRPr>
        </a:p>
      </cdr:txBody>
    </cdr:sp>
  </cdr:relSizeAnchor>
  <cdr:relSizeAnchor xmlns:cdr="http://schemas.openxmlformats.org/drawingml/2006/chartDrawing">
    <cdr:from>
      <cdr:x>0.36667</cdr:x>
      <cdr:y>0.20513</cdr:y>
    </cdr:from>
    <cdr:to>
      <cdr:x>0.45833</cdr:x>
      <cdr:y>0.35897</cdr:y>
    </cdr:to>
    <cdr:sp macro="" textlink="">
      <cdr:nvSpPr>
        <cdr:cNvPr id="4" name="CaixaDeTexto 3"/>
        <cdr:cNvSpPr txBox="1"/>
      </cdr:nvSpPr>
      <cdr:spPr>
        <a:xfrm xmlns:a="http://schemas.openxmlformats.org/drawingml/2006/main">
          <a:off x="3168352" y="576064"/>
          <a:ext cx="792088"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latin typeface="Arial" pitchFamily="34" charset="0"/>
              <a:cs typeface="Arial" pitchFamily="34" charset="0"/>
            </a:rPr>
            <a:t>66,3%</a:t>
          </a:r>
          <a:endParaRPr lang="es-ES" sz="1400" b="1" dirty="0">
            <a:latin typeface="Arial" pitchFamily="34" charset="0"/>
            <a:cs typeface="Arial" pitchFamily="34" charset="0"/>
          </a:endParaRPr>
        </a:p>
      </cdr:txBody>
    </cdr:sp>
  </cdr:relSizeAnchor>
  <cdr:relSizeAnchor xmlns:cdr="http://schemas.openxmlformats.org/drawingml/2006/chartDrawing">
    <cdr:from>
      <cdr:x>0.59167</cdr:x>
      <cdr:y>0.05128</cdr:y>
    </cdr:from>
    <cdr:to>
      <cdr:x>0.68333</cdr:x>
      <cdr:y>0.17949</cdr:y>
    </cdr:to>
    <cdr:sp macro="" textlink="">
      <cdr:nvSpPr>
        <cdr:cNvPr id="6" name="CaixaDeTexto 5"/>
        <cdr:cNvSpPr txBox="1"/>
      </cdr:nvSpPr>
      <cdr:spPr>
        <a:xfrm xmlns:a="http://schemas.openxmlformats.org/drawingml/2006/main">
          <a:off x="5112568" y="144016"/>
          <a:ext cx="79208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400" b="1" dirty="0" smtClean="0">
              <a:latin typeface="Arial" pitchFamily="34" charset="0"/>
              <a:cs typeface="Arial" pitchFamily="34" charset="0"/>
            </a:rPr>
            <a:t>90,2%</a:t>
          </a:r>
          <a:endParaRPr lang="es-ES" sz="1400" b="1" dirty="0">
            <a:latin typeface="Arial" pitchFamily="34" charset="0"/>
            <a:cs typeface="Arial"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0.59292</cdr:x>
      <cdr:y>0.14634</cdr:y>
    </cdr:from>
    <cdr:to>
      <cdr:x>0.68142</cdr:x>
      <cdr:y>0.29268</cdr:y>
    </cdr:to>
    <cdr:sp macro="" textlink="">
      <cdr:nvSpPr>
        <cdr:cNvPr id="2" name="CaixaDeTexto 1"/>
        <cdr:cNvSpPr txBox="1"/>
      </cdr:nvSpPr>
      <cdr:spPr>
        <a:xfrm xmlns:a="http://schemas.openxmlformats.org/drawingml/2006/main">
          <a:off x="4824536" y="432048"/>
          <a:ext cx="720080"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solidFill>
                <a:schemeClr val="tx1">
                  <a:lumMod val="10000"/>
                </a:schemeClr>
              </a:solidFill>
              <a:latin typeface="Arial" pitchFamily="34" charset="0"/>
              <a:cs typeface="Arial" pitchFamily="34" charset="0"/>
            </a:rPr>
            <a:t>88,9%</a:t>
          </a:r>
          <a:endParaRPr lang="es-ES" sz="1400" b="1" dirty="0">
            <a:solidFill>
              <a:schemeClr val="tx1">
                <a:lumMod val="10000"/>
              </a:schemeClr>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0.125</cdr:x>
      <cdr:y>0.13158</cdr:y>
    </cdr:from>
    <cdr:to>
      <cdr:x>0.225</cdr:x>
      <cdr:y>0.26316</cdr:y>
    </cdr:to>
    <cdr:sp macro="" textlink="">
      <cdr:nvSpPr>
        <cdr:cNvPr id="3" name="CaixaDeTexto 2"/>
        <cdr:cNvSpPr txBox="1"/>
      </cdr:nvSpPr>
      <cdr:spPr>
        <a:xfrm xmlns:a="http://schemas.openxmlformats.org/drawingml/2006/main">
          <a:off x="1080120" y="360040"/>
          <a:ext cx="864096"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latin typeface="Arial" pitchFamily="34" charset="0"/>
              <a:cs typeface="Arial" pitchFamily="34" charset="0"/>
            </a:rPr>
            <a:t>81 %</a:t>
          </a:r>
          <a:endParaRPr lang="es-ES" sz="1400" b="1" dirty="0">
            <a:latin typeface="Arial" pitchFamily="34" charset="0"/>
            <a:cs typeface="Arial" pitchFamily="34" charset="0"/>
          </a:endParaRPr>
        </a:p>
      </cdr:txBody>
    </cdr:sp>
  </cdr:relSizeAnchor>
  <cdr:relSizeAnchor xmlns:cdr="http://schemas.openxmlformats.org/drawingml/2006/chartDrawing">
    <cdr:from>
      <cdr:x>0.58333</cdr:x>
      <cdr:y>0.23684</cdr:y>
    </cdr:from>
    <cdr:to>
      <cdr:x>0.68333</cdr:x>
      <cdr:y>0.57102</cdr:y>
    </cdr:to>
    <cdr:sp macro="" textlink="">
      <cdr:nvSpPr>
        <cdr:cNvPr id="4" name="CaixaDeTexto 3"/>
        <cdr:cNvSpPr txBox="1"/>
      </cdr:nvSpPr>
      <cdr:spPr>
        <a:xfrm xmlns:a="http://schemas.openxmlformats.org/drawingml/2006/main">
          <a:off x="5040560" y="648072"/>
          <a:ext cx="86409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latin typeface="Arial" pitchFamily="34" charset="0"/>
              <a:cs typeface="Arial" pitchFamily="34" charset="0"/>
            </a:rPr>
            <a:t>68,4 %</a:t>
          </a:r>
          <a:endParaRPr lang="es-ES" sz="1400" b="1"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0.36283</cdr:x>
      <cdr:y>0.39474</cdr:y>
    </cdr:from>
    <cdr:to>
      <cdr:x>0.45133</cdr:x>
      <cdr:y>0.55263</cdr:y>
    </cdr:to>
    <cdr:sp macro="" textlink="">
      <cdr:nvSpPr>
        <cdr:cNvPr id="2" name="CaixaDeTexto 1"/>
        <cdr:cNvSpPr txBox="1"/>
      </cdr:nvSpPr>
      <cdr:spPr>
        <a:xfrm xmlns:a="http://schemas.openxmlformats.org/drawingml/2006/main">
          <a:off x="2952328" y="1080120"/>
          <a:ext cx="720080"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latin typeface="Arial" pitchFamily="34" charset="0"/>
              <a:cs typeface="Arial" pitchFamily="34" charset="0"/>
            </a:rPr>
            <a:t>50,8%</a:t>
          </a:r>
          <a:endParaRPr lang="es-ES" sz="1400" b="1" dirty="0">
            <a:latin typeface="Arial" pitchFamily="34" charset="0"/>
            <a:cs typeface="Arial" pitchFamily="34" charset="0"/>
          </a:endParaRPr>
        </a:p>
      </cdr:txBody>
    </cdr:sp>
  </cdr:relSizeAnchor>
  <cdr:relSizeAnchor xmlns:cdr="http://schemas.openxmlformats.org/drawingml/2006/chartDrawing">
    <cdr:from>
      <cdr:x>0.58407</cdr:x>
      <cdr:y>0.39474</cdr:y>
    </cdr:from>
    <cdr:to>
      <cdr:x>0.68142</cdr:x>
      <cdr:y>0.55263</cdr:y>
    </cdr:to>
    <cdr:sp macro="" textlink="">
      <cdr:nvSpPr>
        <cdr:cNvPr id="3" name="CaixaDeTexto 2"/>
        <cdr:cNvSpPr txBox="1"/>
      </cdr:nvSpPr>
      <cdr:spPr>
        <a:xfrm xmlns:a="http://schemas.openxmlformats.org/drawingml/2006/main">
          <a:off x="4752528" y="1080120"/>
          <a:ext cx="792088"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latin typeface="Arial" pitchFamily="34" charset="0"/>
              <a:cs typeface="Arial" pitchFamily="34" charset="0"/>
            </a:rPr>
            <a:t>44,3%</a:t>
          </a:r>
          <a:endParaRPr lang="es-ES" sz="1400" b="1" dirty="0">
            <a:latin typeface="Arial" pitchFamily="34" charset="0"/>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0.36607</cdr:x>
      <cdr:y>0</cdr:y>
    </cdr:from>
    <cdr:to>
      <cdr:x>0.46429</cdr:x>
      <cdr:y>0.1087</cdr:y>
    </cdr:to>
    <cdr:sp macro="" textlink="">
      <cdr:nvSpPr>
        <cdr:cNvPr id="2" name="CaixaDeTexto 1"/>
        <cdr:cNvSpPr txBox="1"/>
      </cdr:nvSpPr>
      <cdr:spPr>
        <a:xfrm xmlns:a="http://schemas.openxmlformats.org/drawingml/2006/main">
          <a:off x="2952328" y="0"/>
          <a:ext cx="79208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latin typeface="Arial" pitchFamily="34" charset="0"/>
              <a:cs typeface="Arial" pitchFamily="34" charset="0"/>
            </a:rPr>
            <a:t>95,3%</a:t>
          </a:r>
          <a:endParaRPr lang="es-ES" sz="1400" b="1" dirty="0">
            <a:latin typeface="Arial" pitchFamily="34" charset="0"/>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0.36441</cdr:x>
      <cdr:y>0</cdr:y>
    </cdr:from>
    <cdr:to>
      <cdr:x>0.45763</cdr:x>
      <cdr:y>0.1087</cdr:y>
    </cdr:to>
    <cdr:sp macro="" textlink="">
      <cdr:nvSpPr>
        <cdr:cNvPr id="2" name="CaixaDeTexto 1"/>
        <cdr:cNvSpPr txBox="1"/>
      </cdr:nvSpPr>
      <cdr:spPr>
        <a:xfrm xmlns:a="http://schemas.openxmlformats.org/drawingml/2006/main">
          <a:off x="3096344" y="0"/>
          <a:ext cx="79208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400" b="1" dirty="0" smtClean="0">
              <a:solidFill>
                <a:schemeClr val="tx1">
                  <a:lumMod val="10000"/>
                </a:schemeClr>
              </a:solidFill>
              <a:latin typeface="Arial" pitchFamily="34" charset="0"/>
              <a:cs typeface="Arial" pitchFamily="34" charset="0"/>
            </a:rPr>
            <a:t>97,7%</a:t>
          </a:r>
          <a:endParaRPr lang="es-ES" sz="1400" b="1" dirty="0">
            <a:solidFill>
              <a:schemeClr val="tx1">
                <a:lumMod val="10000"/>
              </a:schemeClr>
            </a:solidFill>
            <a:latin typeface="Arial" pitchFamily="34" charset="0"/>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0.13793</cdr:x>
      <cdr:y>0.47619</cdr:y>
    </cdr:from>
    <cdr:to>
      <cdr:x>0.23276</cdr:x>
      <cdr:y>0.61905</cdr:y>
    </cdr:to>
    <cdr:sp macro="" textlink="">
      <cdr:nvSpPr>
        <cdr:cNvPr id="2" name="CaixaDeTexto 1"/>
        <cdr:cNvSpPr txBox="1"/>
      </cdr:nvSpPr>
      <cdr:spPr>
        <a:xfrm xmlns:a="http://schemas.openxmlformats.org/drawingml/2006/main">
          <a:off x="1152128" y="1440160"/>
          <a:ext cx="792088"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solidFill>
                <a:schemeClr val="tx1">
                  <a:lumMod val="10000"/>
                </a:schemeClr>
              </a:solidFill>
              <a:latin typeface="Arial" pitchFamily="34" charset="0"/>
              <a:cs typeface="Arial" pitchFamily="34" charset="0"/>
            </a:rPr>
            <a:t>39,6%</a:t>
          </a:r>
          <a:endParaRPr lang="es-ES" sz="1400" b="1" dirty="0">
            <a:solidFill>
              <a:schemeClr val="tx1">
                <a:lumMod val="10000"/>
              </a:schemeClr>
            </a:solidFill>
            <a:latin typeface="Arial" pitchFamily="34" charset="0"/>
            <a:cs typeface="Arial" pitchFamily="34" charset="0"/>
          </a:endParaRPr>
        </a:p>
      </cdr:txBody>
    </cdr:sp>
  </cdr:relSizeAnchor>
  <cdr:relSizeAnchor xmlns:cdr="http://schemas.openxmlformats.org/drawingml/2006/chartDrawing">
    <cdr:from>
      <cdr:x>0.37069</cdr:x>
      <cdr:y>0.30952</cdr:y>
    </cdr:from>
    <cdr:to>
      <cdr:x>0.4569</cdr:x>
      <cdr:y>0.47619</cdr:y>
    </cdr:to>
    <cdr:sp macro="" textlink="">
      <cdr:nvSpPr>
        <cdr:cNvPr id="3" name="CaixaDeTexto 2"/>
        <cdr:cNvSpPr txBox="1"/>
      </cdr:nvSpPr>
      <cdr:spPr>
        <a:xfrm xmlns:a="http://schemas.openxmlformats.org/drawingml/2006/main">
          <a:off x="3096344" y="936104"/>
          <a:ext cx="720080"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solidFill>
                <a:schemeClr val="tx1">
                  <a:lumMod val="10000"/>
                </a:schemeClr>
              </a:solidFill>
              <a:latin typeface="Arial" pitchFamily="34" charset="0"/>
              <a:cs typeface="Arial" pitchFamily="34" charset="0"/>
            </a:rPr>
            <a:t>58,3%</a:t>
          </a:r>
          <a:endParaRPr lang="es-ES" sz="1400" b="1" dirty="0">
            <a:solidFill>
              <a:schemeClr val="tx1">
                <a:lumMod val="10000"/>
              </a:schemeClr>
            </a:solidFill>
            <a:latin typeface="Arial" pitchFamily="34" charset="0"/>
            <a:cs typeface="Arial" pitchFamily="34" charset="0"/>
          </a:endParaRPr>
        </a:p>
      </cdr:txBody>
    </cdr:sp>
  </cdr:relSizeAnchor>
  <cdr:relSizeAnchor xmlns:cdr="http://schemas.openxmlformats.org/drawingml/2006/chartDrawing">
    <cdr:from>
      <cdr:x>0.59483</cdr:x>
      <cdr:y>0.16667</cdr:y>
    </cdr:from>
    <cdr:to>
      <cdr:x>0.68966</cdr:x>
      <cdr:y>0.33333</cdr:y>
    </cdr:to>
    <cdr:sp macro="" textlink="">
      <cdr:nvSpPr>
        <cdr:cNvPr id="4" name="CaixaDeTexto 3"/>
        <cdr:cNvSpPr txBox="1"/>
      </cdr:nvSpPr>
      <cdr:spPr>
        <a:xfrm xmlns:a="http://schemas.openxmlformats.org/drawingml/2006/main">
          <a:off x="4968552" y="504056"/>
          <a:ext cx="792088"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solidFill>
                <a:schemeClr val="tx1">
                  <a:lumMod val="10000"/>
                </a:schemeClr>
              </a:solidFill>
              <a:latin typeface="Arial" pitchFamily="34" charset="0"/>
              <a:cs typeface="Arial" pitchFamily="34" charset="0"/>
            </a:rPr>
            <a:t>77,1%</a:t>
          </a:r>
          <a:endParaRPr lang="es-ES" sz="1400" b="1" dirty="0">
            <a:solidFill>
              <a:schemeClr val="tx1">
                <a:lumMod val="10000"/>
              </a:schemeClr>
            </a:solidFill>
            <a:latin typeface="Arial" pitchFamily="34" charset="0"/>
            <a:cs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0.14159</cdr:x>
      <cdr:y>0</cdr:y>
    </cdr:from>
    <cdr:to>
      <cdr:x>0.23009</cdr:x>
      <cdr:y>0.2978</cdr:y>
    </cdr:to>
    <cdr:sp macro="" textlink="">
      <cdr:nvSpPr>
        <cdr:cNvPr id="2" name="CaixaDeTexto 1"/>
        <cdr:cNvSpPr txBox="1"/>
      </cdr:nvSpPr>
      <cdr:spPr>
        <a:xfrm xmlns:a="http://schemas.openxmlformats.org/drawingml/2006/main">
          <a:off x="1152128" y="0"/>
          <a:ext cx="720080" cy="9864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solidFill>
                <a:schemeClr val="tx1">
                  <a:lumMod val="10000"/>
                </a:schemeClr>
              </a:solidFill>
              <a:latin typeface="Arial" pitchFamily="34" charset="0"/>
              <a:cs typeface="Arial" pitchFamily="34" charset="0"/>
            </a:rPr>
            <a:t>100%</a:t>
          </a:r>
          <a:endParaRPr lang="es-ES" sz="1400" b="1" dirty="0">
            <a:solidFill>
              <a:schemeClr val="tx1">
                <a:lumMod val="10000"/>
              </a:schemeClr>
            </a:solidFill>
            <a:latin typeface="Arial" pitchFamily="34" charset="0"/>
            <a:cs typeface="Arial" pitchFamily="34" charset="0"/>
          </a:endParaRPr>
        </a:p>
      </cdr:txBody>
    </cdr:sp>
  </cdr:relSizeAnchor>
  <cdr:relSizeAnchor xmlns:cdr="http://schemas.openxmlformats.org/drawingml/2006/chartDrawing">
    <cdr:from>
      <cdr:x>0.36283</cdr:x>
      <cdr:y>0.02222</cdr:y>
    </cdr:from>
    <cdr:to>
      <cdr:x>0.46018</cdr:x>
      <cdr:y>0.2</cdr:y>
    </cdr:to>
    <cdr:sp macro="" textlink="">
      <cdr:nvSpPr>
        <cdr:cNvPr id="3" name="CaixaDeTexto 2"/>
        <cdr:cNvSpPr txBox="1"/>
      </cdr:nvSpPr>
      <cdr:spPr>
        <a:xfrm xmlns:a="http://schemas.openxmlformats.org/drawingml/2006/main">
          <a:off x="2952328" y="72008"/>
          <a:ext cx="792088" cy="5760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solidFill>
                <a:schemeClr val="tx1">
                  <a:lumMod val="10000"/>
                </a:schemeClr>
              </a:solidFill>
              <a:latin typeface="Arial" pitchFamily="34" charset="0"/>
              <a:cs typeface="Arial" pitchFamily="34" charset="0"/>
            </a:rPr>
            <a:t>92,9%</a:t>
          </a:r>
          <a:endParaRPr lang="es-ES" sz="1400" b="1" dirty="0">
            <a:solidFill>
              <a:schemeClr val="tx1">
                <a:lumMod val="10000"/>
              </a:schemeClr>
            </a:solidFill>
            <a:latin typeface="Arial" pitchFamily="34" charset="0"/>
            <a:cs typeface="Arial" pitchFamily="34" charset="0"/>
          </a:endParaRPr>
        </a:p>
      </cdr:txBody>
    </cdr:sp>
  </cdr:relSizeAnchor>
  <cdr:relSizeAnchor xmlns:cdr="http://schemas.openxmlformats.org/drawingml/2006/chartDrawing">
    <cdr:from>
      <cdr:x>0.59292</cdr:x>
      <cdr:y>0.02222</cdr:y>
    </cdr:from>
    <cdr:to>
      <cdr:x>0.69027</cdr:x>
      <cdr:y>0.17778</cdr:y>
    </cdr:to>
    <cdr:sp macro="" textlink="">
      <cdr:nvSpPr>
        <cdr:cNvPr id="4" name="CaixaDeTexto 3"/>
        <cdr:cNvSpPr txBox="1"/>
      </cdr:nvSpPr>
      <cdr:spPr>
        <a:xfrm xmlns:a="http://schemas.openxmlformats.org/drawingml/2006/main">
          <a:off x="4824536" y="72008"/>
          <a:ext cx="792088"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solidFill>
                <a:schemeClr val="tx1">
                  <a:lumMod val="10000"/>
                </a:schemeClr>
              </a:solidFill>
              <a:latin typeface="Arial" pitchFamily="34" charset="0"/>
              <a:cs typeface="Arial" pitchFamily="34" charset="0"/>
            </a:rPr>
            <a:t>97,3%</a:t>
          </a:r>
          <a:endParaRPr lang="es-ES" sz="1400" b="1" dirty="0">
            <a:solidFill>
              <a:schemeClr val="tx1">
                <a:lumMod val="10000"/>
              </a:schemeClr>
            </a:solidFill>
            <a:latin typeface="Arial" pitchFamily="34" charset="0"/>
            <a:cs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0.13274</cdr:x>
      <cdr:y>0.19512</cdr:y>
    </cdr:from>
    <cdr:to>
      <cdr:x>0.23894</cdr:x>
      <cdr:y>0.31707</cdr:y>
    </cdr:to>
    <cdr:sp macro="" textlink="">
      <cdr:nvSpPr>
        <cdr:cNvPr id="2" name="CaixaDeTexto 1"/>
        <cdr:cNvSpPr txBox="1"/>
      </cdr:nvSpPr>
      <cdr:spPr>
        <a:xfrm xmlns:a="http://schemas.openxmlformats.org/drawingml/2006/main">
          <a:off x="1080120" y="576064"/>
          <a:ext cx="864096"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solidFill>
                <a:schemeClr val="tx1">
                  <a:lumMod val="10000"/>
                </a:schemeClr>
              </a:solidFill>
              <a:latin typeface="Arial" pitchFamily="34" charset="0"/>
              <a:cs typeface="Arial" pitchFamily="34" charset="0"/>
            </a:rPr>
            <a:t>73,7%</a:t>
          </a:r>
          <a:endParaRPr lang="es-ES" sz="1400" b="1" dirty="0">
            <a:solidFill>
              <a:schemeClr val="tx1">
                <a:lumMod val="10000"/>
              </a:schemeClr>
            </a:solidFill>
            <a:latin typeface="Arial" pitchFamily="34" charset="0"/>
            <a:cs typeface="Arial" pitchFamily="34" charset="0"/>
          </a:endParaRPr>
        </a:p>
      </cdr:txBody>
    </cdr:sp>
  </cdr:relSizeAnchor>
  <cdr:relSizeAnchor xmlns:cdr="http://schemas.openxmlformats.org/drawingml/2006/chartDrawing">
    <cdr:from>
      <cdr:x>0.37168</cdr:x>
      <cdr:y>0.21951</cdr:y>
    </cdr:from>
    <cdr:to>
      <cdr:x>0.46018</cdr:x>
      <cdr:y>0.41463</cdr:y>
    </cdr:to>
    <cdr:sp macro="" textlink="">
      <cdr:nvSpPr>
        <cdr:cNvPr id="3" name="CaixaDeTexto 2"/>
        <cdr:cNvSpPr txBox="1"/>
      </cdr:nvSpPr>
      <cdr:spPr>
        <a:xfrm xmlns:a="http://schemas.openxmlformats.org/drawingml/2006/main">
          <a:off x="3024336" y="648072"/>
          <a:ext cx="720080" cy="5760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solidFill>
                <a:schemeClr val="tx1">
                  <a:lumMod val="10000"/>
                </a:schemeClr>
              </a:solidFill>
              <a:latin typeface="Arial" pitchFamily="34" charset="0"/>
              <a:cs typeface="Arial" pitchFamily="34" charset="0"/>
            </a:rPr>
            <a:t>67,9%</a:t>
          </a:r>
          <a:endParaRPr lang="es-ES" sz="1400" b="1" dirty="0">
            <a:solidFill>
              <a:schemeClr val="tx1">
                <a:lumMod val="10000"/>
              </a:schemeClr>
            </a:solidFill>
            <a:latin typeface="Arial" pitchFamily="34" charset="0"/>
            <a:cs typeface="Arial" pitchFamily="34" charset="0"/>
          </a:endParaRPr>
        </a:p>
      </cdr:txBody>
    </cdr:sp>
  </cdr:relSizeAnchor>
  <cdr:relSizeAnchor xmlns:cdr="http://schemas.openxmlformats.org/drawingml/2006/chartDrawing">
    <cdr:from>
      <cdr:x>0.59292</cdr:x>
      <cdr:y>0.29268</cdr:y>
    </cdr:from>
    <cdr:to>
      <cdr:x>0.69027</cdr:x>
      <cdr:y>0.56098</cdr:y>
    </cdr:to>
    <cdr:sp macro="" textlink="">
      <cdr:nvSpPr>
        <cdr:cNvPr id="4" name="CaixaDeTexto 3"/>
        <cdr:cNvSpPr txBox="1"/>
      </cdr:nvSpPr>
      <cdr:spPr>
        <a:xfrm xmlns:a="http://schemas.openxmlformats.org/drawingml/2006/main">
          <a:off x="4824536" y="864096"/>
          <a:ext cx="792088" cy="7920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solidFill>
                <a:schemeClr val="tx1">
                  <a:lumMod val="10000"/>
                </a:schemeClr>
              </a:solidFill>
              <a:latin typeface="Arial" pitchFamily="34" charset="0"/>
              <a:cs typeface="Arial" pitchFamily="34" charset="0"/>
            </a:rPr>
            <a:t>59,5%</a:t>
          </a:r>
          <a:endParaRPr lang="es-ES" sz="1400" b="1" dirty="0">
            <a:solidFill>
              <a:schemeClr val="tx1">
                <a:lumMod val="10000"/>
              </a:schemeClr>
            </a:solidFill>
            <a:latin typeface="Arial" pitchFamily="34" charset="0"/>
            <a:cs typeface="Arial"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0.13514</cdr:x>
      <cdr:y>0.37778</cdr:y>
    </cdr:from>
    <cdr:to>
      <cdr:x>0.23423</cdr:x>
      <cdr:y>0.57778</cdr:y>
    </cdr:to>
    <cdr:sp macro="" textlink="">
      <cdr:nvSpPr>
        <cdr:cNvPr id="2" name="CaixaDeTexto 1"/>
        <cdr:cNvSpPr txBox="1"/>
      </cdr:nvSpPr>
      <cdr:spPr>
        <a:xfrm xmlns:a="http://schemas.openxmlformats.org/drawingml/2006/main">
          <a:off x="1080120" y="1224136"/>
          <a:ext cx="792088" cy="6480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latin typeface="Arial" pitchFamily="34" charset="0"/>
              <a:cs typeface="Arial" pitchFamily="34" charset="0"/>
            </a:rPr>
            <a:t>52,6%</a:t>
          </a:r>
          <a:endParaRPr lang="es-ES" sz="1400" b="1" dirty="0">
            <a:latin typeface="Arial" pitchFamily="34" charset="0"/>
            <a:cs typeface="Arial" pitchFamily="34" charset="0"/>
          </a:endParaRPr>
        </a:p>
      </cdr:txBody>
    </cdr:sp>
  </cdr:relSizeAnchor>
  <cdr:relSizeAnchor xmlns:cdr="http://schemas.openxmlformats.org/drawingml/2006/chartDrawing">
    <cdr:from>
      <cdr:x>0.36937</cdr:x>
      <cdr:y>0.4</cdr:y>
    </cdr:from>
    <cdr:to>
      <cdr:x>0.45946</cdr:x>
      <cdr:y>0.6</cdr:y>
    </cdr:to>
    <cdr:sp macro="" textlink="">
      <cdr:nvSpPr>
        <cdr:cNvPr id="3" name="CaixaDeTexto 2"/>
        <cdr:cNvSpPr txBox="1"/>
      </cdr:nvSpPr>
      <cdr:spPr>
        <a:xfrm xmlns:a="http://schemas.openxmlformats.org/drawingml/2006/main">
          <a:off x="2952328" y="1296144"/>
          <a:ext cx="720080" cy="6480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solidFill>
                <a:schemeClr val="tx1">
                  <a:lumMod val="10000"/>
                </a:schemeClr>
              </a:solidFill>
              <a:latin typeface="Arial" pitchFamily="34" charset="0"/>
              <a:cs typeface="Arial" pitchFamily="34" charset="0"/>
            </a:rPr>
            <a:t>46,4%</a:t>
          </a:r>
          <a:endParaRPr lang="es-ES" sz="1400" b="1" dirty="0">
            <a:solidFill>
              <a:schemeClr val="tx1">
                <a:lumMod val="10000"/>
              </a:schemeClr>
            </a:solidFill>
            <a:latin typeface="Arial" pitchFamily="34" charset="0"/>
            <a:cs typeface="Arial" pitchFamily="34" charset="0"/>
          </a:endParaRPr>
        </a:p>
      </cdr:txBody>
    </cdr:sp>
  </cdr:relSizeAnchor>
  <cdr:relSizeAnchor xmlns:cdr="http://schemas.openxmlformats.org/drawingml/2006/chartDrawing">
    <cdr:from>
      <cdr:x>0.59459</cdr:x>
      <cdr:y>0.42222</cdr:y>
    </cdr:from>
    <cdr:to>
      <cdr:x>0.68468</cdr:x>
      <cdr:y>0.74886</cdr:y>
    </cdr:to>
    <cdr:sp macro="" textlink="">
      <cdr:nvSpPr>
        <cdr:cNvPr id="4" name="CaixaDeTexto 3"/>
        <cdr:cNvSpPr txBox="1"/>
      </cdr:nvSpPr>
      <cdr:spPr>
        <a:xfrm xmlns:a="http://schemas.openxmlformats.org/drawingml/2006/main">
          <a:off x="4752528" y="1368152"/>
          <a:ext cx="720080" cy="10584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400" b="1" dirty="0" smtClean="0">
              <a:solidFill>
                <a:schemeClr val="tx1">
                  <a:lumMod val="10000"/>
                </a:schemeClr>
              </a:solidFill>
              <a:latin typeface="Arial" pitchFamily="34" charset="0"/>
              <a:cs typeface="Arial" pitchFamily="34" charset="0"/>
            </a:rPr>
            <a:t>43,2%</a:t>
          </a:r>
          <a:endParaRPr lang="es-ES" sz="1400" b="1" dirty="0">
            <a:solidFill>
              <a:schemeClr val="tx1">
                <a:lumMod val="10000"/>
              </a:schemeClr>
            </a:solidFill>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29E8C1-9573-4482-9CCD-19599857A391}" type="datetimeFigureOut">
              <a:rPr lang="es-ES" smtClean="0"/>
              <a:pPr/>
              <a:t>08/09/2015</a:t>
            </a:fld>
            <a:endParaRPr lang="es-ES"/>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s-ES"/>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F3B7C3-23AE-44E4-94E8-A072AEEF46F1}"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8" name="Espaço Reservado para Data 27"/>
          <p:cNvSpPr>
            <a:spLocks noGrp="1"/>
          </p:cNvSpPr>
          <p:nvPr>
            <p:ph type="dt" sz="half" idx="10"/>
          </p:nvPr>
        </p:nvSpPr>
        <p:spPr/>
        <p:txBody>
          <a:bodyPr/>
          <a:lstStyle>
            <a:extLst/>
          </a:lstStyle>
          <a:p>
            <a:fld id="{2E700DB3-DBF0-4086-B675-117E7A9610B8}" type="datetimeFigureOut">
              <a:rPr lang="pt-BR" smtClean="0"/>
              <a:pPr/>
              <a:t>08/09/2015</a:t>
            </a:fld>
            <a:endParaRPr lang="pt-BR"/>
          </a:p>
        </p:txBody>
      </p:sp>
      <p:sp>
        <p:nvSpPr>
          <p:cNvPr id="17" name="Espaço Reservado para Rodapé 16"/>
          <p:cNvSpPr>
            <a:spLocks noGrp="1"/>
          </p:cNvSpPr>
          <p:nvPr>
            <p:ph type="ftr" sz="quarter" idx="11"/>
          </p:nvPr>
        </p:nvSpPr>
        <p:spPr/>
        <p:txBody>
          <a:bodyPr/>
          <a:lstStyle>
            <a:extLst/>
          </a:lstStyle>
          <a:p>
            <a:endParaRPr lang="pt-BR"/>
          </a:p>
        </p:txBody>
      </p:sp>
      <p:sp>
        <p:nvSpPr>
          <p:cNvPr id="29" name="Espaço Reservado para Número de Slide 28"/>
          <p:cNvSpPr>
            <a:spLocks noGrp="1"/>
          </p:cNvSpPr>
          <p:nvPr>
            <p:ph type="sldNum" sz="quarter" idx="12"/>
          </p:nvPr>
        </p:nvSpPr>
        <p:spPr/>
        <p:txBody>
          <a:bodyPr/>
          <a:lstStyle>
            <a:extLst/>
          </a:lstStyle>
          <a:p>
            <a:fld id="{2119D8CF-8DEC-4D9F-84EE-ADF04DFF3391}" type="slidenum">
              <a:rPr lang="pt-BR" smtClean="0"/>
              <a:pPr/>
              <a:t>‹nº›</a:t>
            </a:fld>
            <a:endParaRPr lang="pt-BR"/>
          </a:p>
        </p:txBody>
      </p:sp>
      <p:sp>
        <p:nvSpPr>
          <p:cNvPr id="32" name="Retângulo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tângulo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tângulo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tângulo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tângulo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ítulo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56" name="Retângulo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tângulo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tângulo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tângulo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E700DB3-DBF0-4086-B675-117E7A9610B8}" type="datetimeFigureOut">
              <a:rPr lang="pt-BR" smtClean="0"/>
              <a:pPr/>
              <a:t>08/09/2015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2119D8CF-8DEC-4D9F-84EE-ADF04DFF339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981200" cy="5851525"/>
          </a:xfrm>
        </p:spPr>
        <p:txBody>
          <a:bodyPr vert="eaVert" anchor="ct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E700DB3-DBF0-4086-B675-117E7A9610B8}" type="datetimeFigureOut">
              <a:rPr lang="pt-BR" smtClean="0"/>
              <a:pPr/>
              <a:t>08/09/2015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2119D8CF-8DEC-4D9F-84EE-ADF04DFF339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E700DB3-DBF0-4086-B675-117E7A9610B8}" type="datetimeFigureOut">
              <a:rPr lang="pt-BR" smtClean="0"/>
              <a:pPr/>
              <a:t>08/09/2015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2119D8CF-8DEC-4D9F-84EE-ADF04DFF339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14" name="Forma liv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a liv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a liv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a liv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a liv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a liv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a liv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a liv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a liv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a liv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a liv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a liv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a liv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a liv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a liv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ço Reservado para Texto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2E700DB3-DBF0-4086-B675-117E7A9610B8}" type="datetimeFigureOut">
              <a:rPr lang="pt-BR" smtClean="0"/>
              <a:pPr/>
              <a:t>08/09/2015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2119D8CF-8DEC-4D9F-84EE-ADF04DFF3391}" type="slidenum">
              <a:rPr lang="pt-BR" smtClean="0"/>
              <a:pPr/>
              <a:t>‹nº›</a:t>
            </a:fld>
            <a:endParaRPr lang="pt-BR"/>
          </a:p>
        </p:txBody>
      </p:sp>
      <p:sp>
        <p:nvSpPr>
          <p:cNvPr id="7" name="Retângulo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pt-BR" smtClean="0"/>
              <a:t>Clique para editar o estilo do título mestre</a:t>
            </a:r>
            <a:endParaRPr kumimoji="0" lang="en-US"/>
          </a:p>
        </p:txBody>
      </p:sp>
      <p:sp>
        <p:nvSpPr>
          <p:cNvPr id="8" name="Retângulo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tângulo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tângulo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ângulo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ângulo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2064"/>
            <a:ext cx="8229600" cy="914400"/>
          </a:xfrm>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2E700DB3-DBF0-4086-B675-117E7A9610B8}" type="datetimeFigureOut">
              <a:rPr lang="pt-BR" smtClean="0"/>
              <a:pPr/>
              <a:t>08/09/2015</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2119D8CF-8DEC-4D9F-84EE-ADF04DFF339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5" name="Retângulo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504824" y="512064"/>
            <a:ext cx="7772400" cy="914400"/>
          </a:xfrm>
        </p:spPr>
        <p:txBody>
          <a:bodyPr anchor="t"/>
          <a:lstStyle>
            <a:lvl1pPr>
              <a:defRPr sz="400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2E700DB3-DBF0-4086-B675-117E7A9610B8}" type="datetimeFigureOut">
              <a:rPr lang="pt-BR" smtClean="0"/>
              <a:pPr/>
              <a:t>08/09/2015</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2119D8CF-8DEC-4D9F-84EE-ADF04DFF3391}" type="slidenum">
              <a:rPr lang="pt-BR" smtClean="0"/>
              <a:pPr/>
              <a:t>‹nº›</a:t>
            </a:fld>
            <a:endParaRPr lang="pt-BR"/>
          </a:p>
        </p:txBody>
      </p:sp>
      <p:sp>
        <p:nvSpPr>
          <p:cNvPr id="16" name="Retângulo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tângulo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tângulo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tângulo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tângulo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tângulo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tângulo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tângulo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tângulo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914400" y="512064"/>
            <a:ext cx="7772400" cy="914400"/>
          </a:xfrm>
        </p:spPr>
        <p:txBody>
          <a:bodyPr/>
          <a:lstStyle>
            <a:lvl1pPr>
              <a:defRPr sz="4000" cap="none" baseline="0"/>
            </a:lvl1pPr>
            <a:extLst/>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extLst/>
          </a:lstStyle>
          <a:p>
            <a:fld id="{2E700DB3-DBF0-4086-B675-117E7A9610B8}" type="datetimeFigureOut">
              <a:rPr lang="pt-BR" smtClean="0"/>
              <a:pPr/>
              <a:t>08/09/2015</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2E700DB3-DBF0-4086-B675-117E7A9610B8}" type="datetimeFigureOut">
              <a:rPr lang="pt-BR" smtClean="0"/>
              <a:pPr/>
              <a:t>08/09/2015</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273050"/>
            <a:ext cx="8229600" cy="1162050"/>
          </a:xfrm>
        </p:spPr>
        <p:txBody>
          <a:bodyPr anchor="ctr"/>
          <a:lstStyle>
            <a:lvl1pPr algn="l">
              <a:buNone/>
              <a:defRPr sz="3600" b="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2E700DB3-DBF0-4086-B675-117E7A9610B8}" type="datetimeFigureOut">
              <a:rPr lang="pt-BR" smtClean="0"/>
              <a:pPr/>
              <a:t>08/09/2015</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2119D8CF-8DEC-4D9F-84EE-ADF04DFF339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Retângulo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ector reto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o 9"/>
          <p:cNvGrpSpPr/>
          <p:nvPr/>
        </p:nvGrpSpPr>
        <p:grpSpPr>
          <a:xfrm rot="5400000">
            <a:off x="8514581" y="1219200"/>
            <a:ext cx="132763" cy="128466"/>
            <a:chOff x="6668087" y="1297746"/>
            <a:chExt cx="161840" cy="156602"/>
          </a:xfrm>
        </p:grpSpPr>
        <p:cxnSp>
          <p:nvCxnSpPr>
            <p:cNvPr id="15" name="Conector reto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ector reto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ector reto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ítulo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pt-BR" smtClean="0"/>
              <a:t>Clique no ícone para adicionar uma imagem</a:t>
            </a:r>
            <a:endParaRPr kumimoji="0" lang="en-US"/>
          </a:p>
        </p:txBody>
      </p:sp>
      <p:sp>
        <p:nvSpPr>
          <p:cNvPr id="4" name="Espaço Reservado para Texto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grpSp>
        <p:nvGrpSpPr>
          <p:cNvPr id="14" name="Grupo 13"/>
          <p:cNvGrpSpPr/>
          <p:nvPr/>
        </p:nvGrpSpPr>
        <p:grpSpPr>
          <a:xfrm rot="5400000">
            <a:off x="8666981" y="1371600"/>
            <a:ext cx="132763" cy="128466"/>
            <a:chOff x="6668087" y="1297746"/>
            <a:chExt cx="161840" cy="156602"/>
          </a:xfrm>
        </p:grpSpPr>
        <p:cxnSp>
          <p:nvCxnSpPr>
            <p:cNvPr id="11" name="Conector reto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ector reto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ector reto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o 17"/>
          <p:cNvGrpSpPr/>
          <p:nvPr/>
        </p:nvGrpSpPr>
        <p:grpSpPr>
          <a:xfrm rot="5400000">
            <a:off x="8320088" y="1474763"/>
            <a:ext cx="132763" cy="128466"/>
            <a:chOff x="6668087" y="1297746"/>
            <a:chExt cx="161840" cy="156602"/>
          </a:xfrm>
        </p:grpSpPr>
        <p:cxnSp>
          <p:nvCxnSpPr>
            <p:cNvPr id="19" name="Conector reto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ector reto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ector reto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ço Reservado para Data 4"/>
          <p:cNvSpPr>
            <a:spLocks noGrp="1"/>
          </p:cNvSpPr>
          <p:nvPr>
            <p:ph type="dt" sz="half" idx="10"/>
          </p:nvPr>
        </p:nvSpPr>
        <p:spPr>
          <a:xfrm>
            <a:off x="6477000" y="55499"/>
            <a:ext cx="2133600" cy="365125"/>
          </a:xfrm>
        </p:spPr>
        <p:txBody>
          <a:bodyPr/>
          <a:lstStyle>
            <a:extLst/>
          </a:lstStyle>
          <a:p>
            <a:fld id="{2E700DB3-DBF0-4086-B675-117E7A9610B8}" type="datetimeFigureOut">
              <a:rPr lang="pt-BR" smtClean="0"/>
              <a:pPr/>
              <a:t>08/09/2015</a:t>
            </a:fld>
            <a:endParaRPr lang="pt-BR"/>
          </a:p>
        </p:txBody>
      </p:sp>
      <p:sp>
        <p:nvSpPr>
          <p:cNvPr id="6" name="Espaço Reservado para Rodapé 5"/>
          <p:cNvSpPr>
            <a:spLocks noGrp="1"/>
          </p:cNvSpPr>
          <p:nvPr>
            <p:ph type="ftr" sz="quarter" idx="11"/>
          </p:nvPr>
        </p:nvSpPr>
        <p:spPr>
          <a:xfrm>
            <a:off x="914400" y="55499"/>
            <a:ext cx="5562600" cy="365125"/>
          </a:xfrm>
        </p:spPr>
        <p:txBody>
          <a:bodyPr/>
          <a:lstStyle>
            <a:extLst/>
          </a:lstStyle>
          <a:p>
            <a:endParaRPr lang="pt-BR"/>
          </a:p>
        </p:txBody>
      </p:sp>
      <p:sp>
        <p:nvSpPr>
          <p:cNvPr id="7" name="Espaço Reservado para Número de Slide 6"/>
          <p:cNvSpPr>
            <a:spLocks noGrp="1"/>
          </p:cNvSpPr>
          <p:nvPr>
            <p:ph type="sldNum" sz="quarter" idx="12"/>
          </p:nvPr>
        </p:nvSpPr>
        <p:spPr>
          <a:xfrm>
            <a:off x="8610600" y="55499"/>
            <a:ext cx="457200" cy="365125"/>
          </a:xfrm>
        </p:spPr>
        <p:txBody>
          <a:bodyPr/>
          <a:lstStyle>
            <a:extLst/>
          </a:lstStyle>
          <a:p>
            <a:fld id="{2119D8CF-8DEC-4D9F-84EE-ADF04DFF339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tângulo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tângulo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ângulo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ângulo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ângulo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ângulo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tângulo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tângulo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tângulo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ço Reservado para Título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E700DB3-DBF0-4086-B675-117E7A9610B8}" type="datetimeFigureOut">
              <a:rPr lang="pt-BR" smtClean="0"/>
              <a:pPr/>
              <a:t>08/09/2015</a:t>
            </a:fld>
            <a:endParaRPr lang="pt-BR"/>
          </a:p>
        </p:txBody>
      </p:sp>
      <p:sp>
        <p:nvSpPr>
          <p:cNvPr id="3" name="Espaço Reservado para Rodapé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pt-BR"/>
          </a:p>
        </p:txBody>
      </p:sp>
      <p:sp>
        <p:nvSpPr>
          <p:cNvPr id="23" name="Espaço Reservado para Número de Slid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119D8CF-8DEC-4D9F-84EE-ADF04DFF3391}"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UFPEL-ESCUDO-2013"/>
          <p:cNvPicPr>
            <a:picLocks noChangeAspect="1" noChangeArrowheads="1"/>
          </p:cNvPicPr>
          <p:nvPr/>
        </p:nvPicPr>
        <p:blipFill>
          <a:blip r:embed="rId2" cstate="print"/>
          <a:srcRect/>
          <a:stretch>
            <a:fillRect/>
          </a:stretch>
        </p:blipFill>
        <p:spPr bwMode="auto">
          <a:xfrm>
            <a:off x="0" y="0"/>
            <a:ext cx="1557362" cy="1557362"/>
          </a:xfrm>
          <a:prstGeom prst="rect">
            <a:avLst/>
          </a:prstGeom>
          <a:noFill/>
          <a:ln w="9525">
            <a:noFill/>
            <a:miter lim="800000"/>
            <a:headEnd/>
            <a:tailEnd/>
          </a:ln>
        </p:spPr>
      </p:pic>
      <p:pic>
        <p:nvPicPr>
          <p:cNvPr id="3" name="Imagem 2" descr="http://dms.ufpel.edu.br/aquares/images/stories/logos/unasus-ufpel.png"/>
          <p:cNvPicPr>
            <a:picLocks noChangeAspect="1" noChangeArrowheads="1"/>
          </p:cNvPicPr>
          <p:nvPr/>
        </p:nvPicPr>
        <p:blipFill>
          <a:blip r:embed="rId3" cstate="print"/>
          <a:srcRect/>
          <a:stretch>
            <a:fillRect/>
          </a:stretch>
        </p:blipFill>
        <p:spPr bwMode="auto">
          <a:xfrm>
            <a:off x="7947248" y="0"/>
            <a:ext cx="1196752" cy="1196752"/>
          </a:xfrm>
          <a:prstGeom prst="rect">
            <a:avLst/>
          </a:prstGeom>
          <a:noFill/>
          <a:ln w="9525">
            <a:noFill/>
            <a:miter lim="800000"/>
            <a:headEnd/>
            <a:tailEnd/>
          </a:ln>
        </p:spPr>
      </p:pic>
      <p:sp>
        <p:nvSpPr>
          <p:cNvPr id="4" name="Retângulo 3"/>
          <p:cNvSpPr/>
          <p:nvPr/>
        </p:nvSpPr>
        <p:spPr>
          <a:xfrm>
            <a:off x="142844" y="2857496"/>
            <a:ext cx="8640960" cy="1569660"/>
          </a:xfrm>
          <a:prstGeom prst="rect">
            <a:avLst/>
          </a:prstGeom>
        </p:spPr>
        <p:txBody>
          <a:bodyPr wrap="square">
            <a:spAutoFit/>
          </a:bodyPr>
          <a:lstStyle/>
          <a:p>
            <a:pPr algn="ctr"/>
            <a:r>
              <a:rPr lang="pt-BR" sz="3200" b="1" dirty="0" smtClean="0">
                <a:solidFill>
                  <a:schemeClr val="tx1">
                    <a:lumMod val="10000"/>
                  </a:schemeClr>
                </a:solidFill>
                <a:latin typeface="Arial" pitchFamily="34" charset="0"/>
                <a:cs typeface="Arial" pitchFamily="34" charset="0"/>
              </a:rPr>
              <a:t>MELHORIA DA ATENÇÃO AOS HIPERTENSOS E/OU DIABÉTICOS  NA UBS JOSE DA COSTA VELOSO, CANAVIEIRA/PI</a:t>
            </a:r>
            <a:endParaRPr lang="es-ES" sz="3200" b="1" dirty="0" smtClean="0">
              <a:solidFill>
                <a:schemeClr val="tx1">
                  <a:lumMod val="10000"/>
                </a:schemeClr>
              </a:solidFill>
              <a:latin typeface="Arial" pitchFamily="34" charset="0"/>
              <a:cs typeface="Arial" pitchFamily="34" charset="0"/>
            </a:endParaRPr>
          </a:p>
        </p:txBody>
      </p:sp>
      <p:sp>
        <p:nvSpPr>
          <p:cNvPr id="5" name="CaixaDeTexto 4"/>
          <p:cNvSpPr txBox="1"/>
          <p:nvPr/>
        </p:nvSpPr>
        <p:spPr>
          <a:xfrm>
            <a:off x="827584" y="5085184"/>
            <a:ext cx="7744944" cy="1569660"/>
          </a:xfrm>
          <a:prstGeom prst="rect">
            <a:avLst/>
          </a:prstGeom>
          <a:noFill/>
        </p:spPr>
        <p:txBody>
          <a:bodyPr wrap="square" rtlCol="0">
            <a:spAutoFit/>
          </a:bodyPr>
          <a:lstStyle/>
          <a:p>
            <a:r>
              <a:rPr lang="pt-BR" sz="2400" b="1" dirty="0" smtClean="0">
                <a:solidFill>
                  <a:schemeClr val="tx1">
                    <a:lumMod val="10000"/>
                  </a:schemeClr>
                </a:solidFill>
                <a:latin typeface="Arial" pitchFamily="34" charset="0"/>
                <a:cs typeface="Arial" pitchFamily="34" charset="0"/>
              </a:rPr>
              <a:t>Aluna: Mery Lan Rodriguez Blanco</a:t>
            </a:r>
          </a:p>
          <a:p>
            <a:r>
              <a:rPr lang="pt-BR" sz="2400" b="1" dirty="0" smtClean="0">
                <a:solidFill>
                  <a:schemeClr val="tx1">
                    <a:lumMod val="10000"/>
                  </a:schemeClr>
                </a:solidFill>
                <a:latin typeface="Arial" pitchFamily="34" charset="0"/>
                <a:cs typeface="Arial" pitchFamily="34" charset="0"/>
              </a:rPr>
              <a:t>Orientador: </a:t>
            </a:r>
            <a:r>
              <a:rPr lang="pt-BR" sz="2400" b="1" dirty="0" err="1" smtClean="0">
                <a:solidFill>
                  <a:schemeClr val="tx1">
                    <a:lumMod val="10000"/>
                  </a:schemeClr>
                </a:solidFill>
                <a:latin typeface="Arial" pitchFamily="34" charset="0"/>
                <a:cs typeface="Arial" pitchFamily="34" charset="0"/>
              </a:rPr>
              <a:t>MsC</a:t>
            </a:r>
            <a:r>
              <a:rPr lang="pt-BR" sz="2400" b="1" dirty="0" smtClean="0">
                <a:solidFill>
                  <a:schemeClr val="tx1">
                    <a:lumMod val="10000"/>
                  </a:schemeClr>
                </a:solidFill>
                <a:latin typeface="Arial" pitchFamily="34" charset="0"/>
                <a:cs typeface="Arial" pitchFamily="34" charset="0"/>
              </a:rPr>
              <a:t>. </a:t>
            </a:r>
            <a:r>
              <a:rPr lang="pt-BR" sz="2400" b="1" dirty="0" err="1" smtClean="0">
                <a:solidFill>
                  <a:schemeClr val="tx1">
                    <a:lumMod val="10000"/>
                  </a:schemeClr>
                </a:solidFill>
                <a:latin typeface="Arial" pitchFamily="34" charset="0"/>
                <a:cs typeface="Arial" pitchFamily="34" charset="0"/>
              </a:rPr>
              <a:t>Andrieli</a:t>
            </a:r>
            <a:r>
              <a:rPr lang="pt-BR" sz="2400" b="1" dirty="0" smtClean="0">
                <a:solidFill>
                  <a:schemeClr val="tx1">
                    <a:lumMod val="10000"/>
                  </a:schemeClr>
                </a:solidFill>
                <a:latin typeface="Arial" pitchFamily="34" charset="0"/>
                <a:cs typeface="Arial" pitchFamily="34" charset="0"/>
              </a:rPr>
              <a:t> Daiane Zdanski de Souza</a:t>
            </a:r>
          </a:p>
          <a:p>
            <a:pPr lvl="0" algn="ctr"/>
            <a:endParaRPr lang="pt-BR" sz="2400" b="1" dirty="0" smtClean="0">
              <a:solidFill>
                <a:schemeClr val="bg2">
                  <a:lumMod val="50000"/>
                </a:schemeClr>
              </a:solidFill>
              <a:latin typeface="Arial" pitchFamily="34" charset="0"/>
              <a:ea typeface="Calibri" pitchFamily="34" charset="0"/>
              <a:cs typeface="Arial" pitchFamily="34" charset="0"/>
            </a:endParaRPr>
          </a:p>
          <a:p>
            <a:pPr algn="ctr"/>
            <a:endParaRPr lang="es-ES" sz="2400" dirty="0">
              <a:latin typeface="Arial" pitchFamily="34" charset="0"/>
              <a:cs typeface="Arial" pitchFamily="34" charset="0"/>
            </a:endParaRPr>
          </a:p>
        </p:txBody>
      </p:sp>
      <p:sp>
        <p:nvSpPr>
          <p:cNvPr id="6" name="CaixaDeTexto 5"/>
          <p:cNvSpPr txBox="1"/>
          <p:nvPr/>
        </p:nvSpPr>
        <p:spPr>
          <a:xfrm>
            <a:off x="0" y="548680"/>
            <a:ext cx="9144000" cy="1938992"/>
          </a:xfrm>
          <a:prstGeom prst="rect">
            <a:avLst/>
          </a:prstGeom>
          <a:noFill/>
        </p:spPr>
        <p:txBody>
          <a:bodyPr wrap="square" rtlCol="0">
            <a:spAutoFit/>
          </a:bodyPr>
          <a:lstStyle/>
          <a:p>
            <a:pPr algn="ctr"/>
            <a:r>
              <a:rPr lang="pt-BR" sz="2400" b="1" dirty="0" smtClean="0">
                <a:solidFill>
                  <a:schemeClr val="tx1">
                    <a:lumMod val="10000"/>
                  </a:schemeClr>
                </a:solidFill>
                <a:latin typeface="Arial" pitchFamily="34" charset="0"/>
                <a:cs typeface="Arial" pitchFamily="34" charset="0"/>
              </a:rPr>
              <a:t>Trabalho de conclusão de curso</a:t>
            </a:r>
          </a:p>
          <a:p>
            <a:pPr algn="ctr"/>
            <a:r>
              <a:rPr lang="pt-BR" sz="2400" b="1" dirty="0" smtClean="0">
                <a:solidFill>
                  <a:schemeClr val="tx1">
                    <a:lumMod val="10000"/>
                  </a:schemeClr>
                </a:solidFill>
                <a:latin typeface="Arial" pitchFamily="34" charset="0"/>
                <a:cs typeface="Arial" pitchFamily="34" charset="0"/>
              </a:rPr>
              <a:t>Universidade Aberta do SUS – UNASUS</a:t>
            </a:r>
          </a:p>
          <a:p>
            <a:pPr algn="ctr"/>
            <a:r>
              <a:rPr lang="pt-BR" sz="2400" b="1" dirty="0" smtClean="0">
                <a:solidFill>
                  <a:schemeClr val="tx1">
                    <a:lumMod val="10000"/>
                  </a:schemeClr>
                </a:solidFill>
                <a:latin typeface="Arial" pitchFamily="34" charset="0"/>
                <a:cs typeface="Arial" pitchFamily="34" charset="0"/>
              </a:rPr>
              <a:t>Modalidade a Distância</a:t>
            </a:r>
          </a:p>
          <a:p>
            <a:pPr algn="ctr"/>
            <a:r>
              <a:rPr lang="pt-BR" sz="2400" b="1" dirty="0" smtClean="0">
                <a:solidFill>
                  <a:schemeClr val="tx1">
                    <a:lumMod val="10000"/>
                  </a:schemeClr>
                </a:solidFill>
                <a:latin typeface="Arial" pitchFamily="34" charset="0"/>
                <a:cs typeface="Arial" pitchFamily="34" charset="0"/>
              </a:rPr>
              <a:t>Turma 7</a:t>
            </a:r>
          </a:p>
          <a:p>
            <a:pPr algn="ctr"/>
            <a:endParaRPr lang="es-ES" sz="2400" dirty="0">
              <a:solidFill>
                <a:schemeClr val="tx1">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611560" y="1428736"/>
            <a:ext cx="7920879" cy="4929222"/>
          </a:xfrm>
          <a:prstGeom prst="rect">
            <a:avLst/>
          </a:prstGeom>
          <a:noFill/>
          <a:ln w="9525">
            <a:noFill/>
            <a:miter lim="800000"/>
            <a:headEnd/>
            <a:tailEnd/>
          </a:ln>
        </p:spPr>
      </p:pic>
      <p:sp>
        <p:nvSpPr>
          <p:cNvPr id="3" name="CaixaDeTexto 2"/>
          <p:cNvSpPr txBox="1"/>
          <p:nvPr/>
        </p:nvSpPr>
        <p:spPr>
          <a:xfrm>
            <a:off x="683568" y="908720"/>
            <a:ext cx="7776864" cy="338554"/>
          </a:xfrm>
          <a:prstGeom prst="rect">
            <a:avLst/>
          </a:prstGeom>
          <a:noFill/>
        </p:spPr>
        <p:txBody>
          <a:bodyPr wrap="square" rtlCol="0">
            <a:spAutoFit/>
          </a:bodyPr>
          <a:lstStyle/>
          <a:p>
            <a:r>
              <a:rPr lang="es-ES" sz="1600" b="1" dirty="0" smtClean="0">
                <a:solidFill>
                  <a:schemeClr val="tx1">
                    <a:lumMod val="10000"/>
                  </a:schemeClr>
                </a:solidFill>
                <a:latin typeface="Arial" pitchFamily="34" charset="0"/>
                <a:cs typeface="Arial" pitchFamily="34" charset="0"/>
              </a:rPr>
              <a:t>PLANILHA  DE COLETA DE DADOS</a:t>
            </a:r>
            <a:endParaRPr lang="es-ES" sz="1600" b="1" dirty="0">
              <a:solidFill>
                <a:schemeClr val="tx1">
                  <a:lumMod val="10000"/>
                </a:schemeClr>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908720"/>
            <a:ext cx="8640960" cy="6555641"/>
          </a:xfrm>
          <a:prstGeom prst="rect">
            <a:avLst/>
          </a:prstGeom>
        </p:spPr>
        <p:txBody>
          <a:bodyPr wrap="square">
            <a:spAutoFit/>
          </a:bodyPr>
          <a:lstStyle/>
          <a:p>
            <a:pPr>
              <a:buFont typeface="Wingdings" pitchFamily="2" charset="2"/>
              <a:buChar char="Ø"/>
            </a:pPr>
            <a:r>
              <a:rPr lang="pt-BR" sz="2000" b="1" dirty="0" smtClean="0">
                <a:solidFill>
                  <a:schemeClr val="tx1">
                    <a:lumMod val="10000"/>
                  </a:schemeClr>
                </a:solidFill>
                <a:latin typeface="Arial" pitchFamily="34" charset="0"/>
                <a:cs typeface="Arial" pitchFamily="34" charset="0"/>
              </a:rPr>
              <a:t> Organizarem- se os prontuários do usuários hipertensos e diabéticos e ficha do cadastro do Programa de atenção ao hipertenso e diabético do Ministério da Saúde</a:t>
            </a:r>
          </a:p>
          <a:p>
            <a:pPr>
              <a:buFont typeface="Wingdings" pitchFamily="2" charset="2"/>
              <a:buChar char="Ø"/>
            </a:pPr>
            <a:endParaRPr lang="pt-BR" sz="2000" b="1" dirty="0" smtClean="0">
              <a:solidFill>
                <a:schemeClr val="tx1">
                  <a:lumMod val="10000"/>
                </a:schemeClr>
              </a:solidFill>
              <a:latin typeface="Arial" pitchFamily="34" charset="0"/>
              <a:cs typeface="Arial" pitchFamily="34" charset="0"/>
            </a:endParaRPr>
          </a:p>
          <a:p>
            <a:pPr>
              <a:buFont typeface="Wingdings" pitchFamily="2" charset="2"/>
              <a:buChar char="Ø"/>
            </a:pPr>
            <a:r>
              <a:rPr lang="pt-BR" sz="2000" b="1" dirty="0" smtClean="0">
                <a:solidFill>
                  <a:schemeClr val="tx1">
                    <a:lumMod val="10000"/>
                  </a:schemeClr>
                </a:solidFill>
                <a:latin typeface="Arial" pitchFamily="34" charset="0"/>
                <a:cs typeface="Arial" pitchFamily="34" charset="0"/>
              </a:rPr>
              <a:t> Monitoramento da ação programática foi de responsabilidade do médico, ocorreu por meio da revisão do livro de registro e se transcreveu todas as informações disponíveis no prontuário para a ficha espelho. </a:t>
            </a:r>
          </a:p>
          <a:p>
            <a:pPr>
              <a:buFont typeface="Wingdings" pitchFamily="2" charset="2"/>
              <a:buChar char="Ø"/>
            </a:pPr>
            <a:endParaRPr lang="pt-BR" sz="2000" b="1" dirty="0" smtClean="0">
              <a:solidFill>
                <a:schemeClr val="tx1">
                  <a:lumMod val="10000"/>
                </a:schemeClr>
              </a:solidFill>
              <a:latin typeface="Arial" pitchFamily="34" charset="0"/>
              <a:cs typeface="Arial" pitchFamily="34" charset="0"/>
            </a:endParaRPr>
          </a:p>
          <a:p>
            <a:pPr>
              <a:buFont typeface="Wingdings" pitchFamily="2" charset="2"/>
              <a:buChar char="Ø"/>
            </a:pPr>
            <a:r>
              <a:rPr lang="pt-BR" sz="2000" b="1" dirty="0" smtClean="0">
                <a:solidFill>
                  <a:schemeClr val="tx1">
                    <a:lumMod val="10000"/>
                  </a:schemeClr>
                </a:solidFill>
                <a:latin typeface="Arial" pitchFamily="34" charset="0"/>
                <a:cs typeface="Arial" pitchFamily="34" charset="0"/>
              </a:rPr>
              <a:t> As consultas agendadas do Programa de atenção ao hipertenso e diabético do Ministério da Saúde foi feitas todas às quartas e quintas-feiras.</a:t>
            </a:r>
          </a:p>
          <a:p>
            <a:pPr>
              <a:buFont typeface="Wingdings" pitchFamily="2" charset="2"/>
              <a:buChar char="Ø"/>
            </a:pPr>
            <a:endParaRPr lang="pt-BR" sz="2000" b="1" dirty="0" smtClean="0">
              <a:solidFill>
                <a:schemeClr val="tx1">
                  <a:lumMod val="10000"/>
                </a:schemeClr>
              </a:solidFill>
              <a:latin typeface="Arial" pitchFamily="34" charset="0"/>
              <a:cs typeface="Arial" pitchFamily="34" charset="0"/>
            </a:endParaRPr>
          </a:p>
          <a:p>
            <a:pPr>
              <a:buFont typeface="Wingdings" pitchFamily="2" charset="2"/>
              <a:buChar char="Ø"/>
            </a:pPr>
            <a:r>
              <a:rPr lang="pt-BR" sz="2000" b="1" dirty="0" smtClean="0">
                <a:solidFill>
                  <a:schemeClr val="tx1">
                    <a:lumMod val="10000"/>
                  </a:schemeClr>
                </a:solidFill>
                <a:latin typeface="Arial" pitchFamily="34" charset="0"/>
                <a:cs typeface="Arial" pitchFamily="34" charset="0"/>
              </a:rPr>
              <a:t> Foi realizada a sensibilização da comunidade, fazendo contato com os representantes e apresentando o projeto de intervenção. </a:t>
            </a:r>
          </a:p>
          <a:p>
            <a:endParaRPr lang="pt-BR" sz="2000" b="1" dirty="0" smtClean="0">
              <a:solidFill>
                <a:schemeClr val="tx1">
                  <a:lumMod val="10000"/>
                </a:schemeClr>
              </a:solidFill>
              <a:latin typeface="Arial" pitchFamily="34" charset="0"/>
              <a:cs typeface="Arial" pitchFamily="34" charset="0"/>
            </a:endParaRPr>
          </a:p>
          <a:p>
            <a:pPr>
              <a:buFont typeface="Wingdings" pitchFamily="2" charset="2"/>
              <a:buChar char="Ø"/>
            </a:pPr>
            <a:r>
              <a:rPr lang="pt-BR" sz="2000" b="1" dirty="0" smtClean="0">
                <a:solidFill>
                  <a:schemeClr val="tx1">
                    <a:lumMod val="10000"/>
                  </a:schemeClr>
                </a:solidFill>
                <a:latin typeface="Arial" pitchFamily="34" charset="0"/>
                <a:cs typeface="Arial" pitchFamily="34" charset="0"/>
              </a:rPr>
              <a:t> Ao final de cada mês, as informações coletadas foram consolidadas na planilha eletrônica.</a:t>
            </a:r>
            <a:endParaRPr lang="es-ES" sz="2000" b="1" dirty="0" smtClean="0">
              <a:solidFill>
                <a:schemeClr val="tx1">
                  <a:lumMod val="10000"/>
                </a:schemeClr>
              </a:solidFill>
              <a:latin typeface="Arial" pitchFamily="34" charset="0"/>
              <a:cs typeface="Arial" pitchFamily="34" charset="0"/>
            </a:endParaRPr>
          </a:p>
          <a:p>
            <a:endParaRPr lang="es-ES" sz="2000" b="1" dirty="0" smtClean="0">
              <a:solidFill>
                <a:schemeClr val="tx1">
                  <a:lumMod val="10000"/>
                </a:schemeClr>
              </a:solidFill>
              <a:latin typeface="Arial" pitchFamily="34" charset="0"/>
              <a:cs typeface="Arial" pitchFamily="34" charset="0"/>
            </a:endParaRPr>
          </a:p>
          <a:p>
            <a:endParaRPr lang="es-ES" sz="2000" b="1" dirty="0" smtClean="0">
              <a:solidFill>
                <a:schemeClr val="tx1">
                  <a:lumMod val="10000"/>
                </a:schemeClr>
              </a:solidFill>
              <a:latin typeface="Arial" pitchFamily="34" charset="0"/>
              <a:cs typeface="Arial" pitchFamily="34" charset="0"/>
            </a:endParaRPr>
          </a:p>
          <a:p>
            <a:endParaRPr lang="es-ES" sz="2000" b="1" dirty="0">
              <a:solidFill>
                <a:schemeClr val="tx1">
                  <a:lumMod val="10000"/>
                </a:schemeClr>
              </a:solidFill>
              <a:latin typeface="Arial" pitchFamily="34" charset="0"/>
              <a:cs typeface="Arial" pitchFamily="34" charset="0"/>
            </a:endParaRPr>
          </a:p>
        </p:txBody>
      </p:sp>
      <p:sp>
        <p:nvSpPr>
          <p:cNvPr id="3" name="Retângulo 2"/>
          <p:cNvSpPr/>
          <p:nvPr/>
        </p:nvSpPr>
        <p:spPr>
          <a:xfrm>
            <a:off x="0" y="260648"/>
            <a:ext cx="9144000" cy="584775"/>
          </a:xfrm>
          <a:prstGeom prst="rect">
            <a:avLst/>
          </a:prstGeom>
        </p:spPr>
        <p:txBody>
          <a:bodyPr wrap="square">
            <a:spAutoFit/>
          </a:bodyPr>
          <a:lstStyle/>
          <a:p>
            <a:pPr algn="ctr"/>
            <a:r>
              <a:rPr lang="pt-BR" sz="3200" b="1" dirty="0" smtClean="0">
                <a:solidFill>
                  <a:schemeClr val="tx1">
                    <a:lumMod val="10000"/>
                  </a:schemeClr>
                </a:solidFill>
                <a:latin typeface="Arial" pitchFamily="34" charset="0"/>
                <a:cs typeface="Arial" pitchFamily="34" charset="0"/>
              </a:rPr>
              <a:t>LOGISTICA</a:t>
            </a:r>
            <a:endParaRPr lang="es-ES" sz="3200" b="1" dirty="0">
              <a:solidFill>
                <a:schemeClr val="tx1">
                  <a:lumMod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560" y="2138665"/>
            <a:ext cx="7992888" cy="830997"/>
          </a:xfrm>
          <a:prstGeom prst="rect">
            <a:avLst/>
          </a:prstGeom>
        </p:spPr>
        <p:txBody>
          <a:bodyPr wrap="square">
            <a:spAutoFit/>
          </a:bodyPr>
          <a:lstStyle/>
          <a:p>
            <a:pPr algn="ctr"/>
            <a:r>
              <a:rPr lang="pt-BR" sz="4800" b="1" u="sng" dirty="0" smtClean="0">
                <a:solidFill>
                  <a:schemeClr val="tx1">
                    <a:lumMod val="10000"/>
                  </a:schemeClr>
                </a:solidFill>
                <a:latin typeface="Arial" charset="0"/>
                <a:cs typeface="Arial" charset="0"/>
              </a:rPr>
              <a:t>METAS E RESULTADOS</a:t>
            </a:r>
            <a:endParaRPr lang="es-ES" sz="4800" u="sng" dirty="0">
              <a:solidFill>
                <a:schemeClr val="tx1">
                  <a:lumMod val="1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404664"/>
            <a:ext cx="7992888" cy="400110"/>
          </a:xfrm>
          <a:prstGeom prst="rect">
            <a:avLst/>
          </a:prstGeom>
          <a:noFill/>
        </p:spPr>
        <p:txBody>
          <a:bodyPr wrap="square" rtlCol="0">
            <a:spAutoFit/>
          </a:bodyPr>
          <a:lstStyle/>
          <a:p>
            <a:pPr algn="ctr"/>
            <a:r>
              <a:rPr lang="pt-BR" sz="2000" b="1" dirty="0" smtClean="0">
                <a:solidFill>
                  <a:schemeClr val="tx1">
                    <a:lumMod val="10000"/>
                  </a:schemeClr>
                </a:solidFill>
                <a:latin typeface="Arial" pitchFamily="34" charset="0"/>
                <a:ea typeface="Calibri" pitchFamily="34" charset="0"/>
                <a:cs typeface="Arial" pitchFamily="34" charset="0"/>
              </a:rPr>
              <a:t>Resultados referentes aos Hipertensos</a:t>
            </a:r>
            <a:endParaRPr lang="pt-BR" sz="2000" b="1" u="sng" dirty="0">
              <a:solidFill>
                <a:schemeClr val="tx1">
                  <a:lumMod val="10000"/>
                </a:schemeClr>
              </a:solidFill>
              <a:latin typeface="Arial" pitchFamily="34" charset="0"/>
              <a:cs typeface="Arial" pitchFamily="34" charset="0"/>
            </a:endParaRPr>
          </a:p>
        </p:txBody>
      </p:sp>
      <p:sp>
        <p:nvSpPr>
          <p:cNvPr id="3" name="CaixaDeTexto 2"/>
          <p:cNvSpPr txBox="1"/>
          <p:nvPr/>
        </p:nvSpPr>
        <p:spPr>
          <a:xfrm>
            <a:off x="251520" y="1124744"/>
            <a:ext cx="8640960" cy="2523768"/>
          </a:xfrm>
          <a:prstGeom prst="rect">
            <a:avLst/>
          </a:prstGeom>
          <a:noFill/>
        </p:spPr>
        <p:txBody>
          <a:bodyPr wrap="square" rtlCol="0">
            <a:spAutoFit/>
          </a:bodyPr>
          <a:lstStyle/>
          <a:p>
            <a:r>
              <a:rPr lang="pt-BR" sz="2000" b="1" dirty="0" smtClean="0">
                <a:solidFill>
                  <a:schemeClr val="tx1">
                    <a:lumMod val="10000"/>
                  </a:schemeClr>
                </a:solidFill>
                <a:latin typeface="Arial" pitchFamily="34" charset="0"/>
                <a:cs typeface="Arial" pitchFamily="34" charset="0"/>
              </a:rPr>
              <a:t>Objetivo1</a:t>
            </a:r>
            <a:r>
              <a:rPr lang="pt-BR" sz="2000" dirty="0" smtClean="0">
                <a:solidFill>
                  <a:schemeClr val="tx1">
                    <a:lumMod val="10000"/>
                  </a:schemeClr>
                </a:solidFill>
                <a:latin typeface="Arial" pitchFamily="34" charset="0"/>
                <a:cs typeface="Arial" pitchFamily="34" charset="0"/>
              </a:rPr>
              <a:t>: Ampliar a cobertura de hipertensos.</a:t>
            </a:r>
            <a:endParaRPr lang="es-ES" sz="2000" dirty="0" smtClean="0">
              <a:solidFill>
                <a:schemeClr val="tx1">
                  <a:lumMod val="10000"/>
                </a:schemeClr>
              </a:solidFill>
              <a:latin typeface="Arial" pitchFamily="34" charset="0"/>
              <a:cs typeface="Arial" pitchFamily="34" charset="0"/>
            </a:endParaRPr>
          </a:p>
          <a:p>
            <a:r>
              <a:rPr lang="pt-BR" sz="2000" b="1" dirty="0" smtClean="0">
                <a:solidFill>
                  <a:schemeClr val="tx1">
                    <a:lumMod val="10000"/>
                  </a:schemeClr>
                </a:solidFill>
                <a:latin typeface="Arial" pitchFamily="34" charset="0"/>
                <a:cs typeface="Arial" pitchFamily="34" charset="0"/>
              </a:rPr>
              <a:t>Meta 1.1</a:t>
            </a:r>
            <a:r>
              <a:rPr lang="pt-BR" sz="2000" dirty="0" smtClean="0">
                <a:solidFill>
                  <a:schemeClr val="tx1">
                    <a:lumMod val="10000"/>
                  </a:schemeClr>
                </a:solidFill>
                <a:latin typeface="Arial" pitchFamily="34" charset="0"/>
                <a:cs typeface="Arial" pitchFamily="34" charset="0"/>
              </a:rPr>
              <a:t>: Ampliar para 100%  a cobertura dos hipertensos da área de abrangência no Programa de Atenção à Hipertensão Arterial e à Diabetes Mellitus da unidade de saúde.</a:t>
            </a:r>
            <a:endParaRPr lang="es-ES" sz="2000" dirty="0" smtClean="0">
              <a:solidFill>
                <a:schemeClr val="tx1">
                  <a:lumMod val="10000"/>
                </a:schemeClr>
              </a:solidFill>
              <a:latin typeface="Arial" pitchFamily="34" charset="0"/>
              <a:cs typeface="Arial" pitchFamily="34" charset="0"/>
            </a:endParaRPr>
          </a:p>
          <a:p>
            <a:r>
              <a:rPr lang="pt-BR" sz="2000" b="1" dirty="0" smtClean="0">
                <a:solidFill>
                  <a:schemeClr val="tx1">
                    <a:lumMod val="10000"/>
                  </a:schemeClr>
                </a:solidFill>
                <a:latin typeface="Arial" pitchFamily="34" charset="0"/>
                <a:cs typeface="Arial" pitchFamily="34" charset="0"/>
              </a:rPr>
              <a:t>Indicador 1.1</a:t>
            </a:r>
            <a:r>
              <a:rPr lang="pt-BR" sz="2000" dirty="0" smtClean="0">
                <a:solidFill>
                  <a:schemeClr val="tx1">
                    <a:lumMod val="10000"/>
                  </a:schemeClr>
                </a:solidFill>
                <a:latin typeface="Arial" pitchFamily="34" charset="0"/>
                <a:cs typeface="Arial" pitchFamily="34" charset="0"/>
              </a:rPr>
              <a:t>: Cobertura do programa de atenção ao hipertenso na unidade de saúde.   </a:t>
            </a:r>
          </a:p>
          <a:p>
            <a:pPr algn="ctr"/>
            <a:r>
              <a:rPr lang="pt-BR" sz="2000" b="1" dirty="0" smtClean="0">
                <a:solidFill>
                  <a:schemeClr val="tx1">
                    <a:lumMod val="10000"/>
                  </a:schemeClr>
                </a:solidFill>
                <a:latin typeface="Arial" pitchFamily="34" charset="0"/>
                <a:cs typeface="Arial" pitchFamily="34" charset="0"/>
              </a:rPr>
              <a:t>Resultado: 90.2%</a:t>
            </a:r>
            <a:endParaRPr lang="es-ES" sz="2000" b="1" dirty="0" smtClean="0">
              <a:solidFill>
                <a:schemeClr val="tx1">
                  <a:lumMod val="10000"/>
                </a:schemeClr>
              </a:solidFill>
              <a:latin typeface="Arial" pitchFamily="34" charset="0"/>
              <a:cs typeface="Arial" pitchFamily="34" charset="0"/>
            </a:endParaRPr>
          </a:p>
          <a:p>
            <a:endParaRPr lang="es-ES" dirty="0">
              <a:solidFill>
                <a:schemeClr val="tx1">
                  <a:lumMod val="10000"/>
                </a:schemeClr>
              </a:solidFill>
            </a:endParaRPr>
          </a:p>
        </p:txBody>
      </p:sp>
      <p:sp>
        <p:nvSpPr>
          <p:cNvPr id="61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Gráfico 4"/>
          <p:cNvGraphicFramePr/>
          <p:nvPr/>
        </p:nvGraphicFramePr>
        <p:xfrm>
          <a:off x="251520" y="3356992"/>
          <a:ext cx="8640960"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251520" y="6165304"/>
            <a:ext cx="8352928" cy="646331"/>
          </a:xfrm>
          <a:prstGeom prst="rect">
            <a:avLst/>
          </a:prstGeom>
        </p:spPr>
        <p:txBody>
          <a:bodyPr wrap="square">
            <a:spAutoFit/>
          </a:bodyPr>
          <a:lstStyle/>
          <a:p>
            <a:pPr lvl="0" indent="539750" fontAlgn="base">
              <a:spcBef>
                <a:spcPct val="0"/>
              </a:spcBef>
              <a:spcAft>
                <a:spcPct val="0"/>
              </a:spcAft>
            </a:pPr>
            <a:r>
              <a:rPr lang="pt-BR" dirty="0" smtClean="0">
                <a:solidFill>
                  <a:srgbClr val="000000"/>
                </a:solidFill>
                <a:latin typeface="Arial" pitchFamily="34" charset="0"/>
                <a:ea typeface="Calibri" pitchFamily="34" charset="0"/>
                <a:cs typeface="Arial" pitchFamily="34" charset="0"/>
              </a:rPr>
              <a:t>Figura 1: Cobertura do programa de atenção ao hipertenso na unidade de saúde.</a:t>
            </a:r>
            <a:endParaRPr lang="es-ES" sz="1400" dirty="0" smtClean="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698094"/>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tab pos="541338" algn="l"/>
              </a:tabLst>
            </a:pPr>
            <a:r>
              <a:rPr kumimoji="0" lang="pt-BR" sz="2000" b="1" i="0" u="none" strike="noStrike" cap="none" normalizeH="0" baseline="0" dirty="0" smtClean="0">
                <a:ln>
                  <a:noFill/>
                </a:ln>
                <a:solidFill>
                  <a:schemeClr val="tx1">
                    <a:lumMod val="10000"/>
                  </a:schemeClr>
                </a:solidFill>
                <a:effectLst/>
                <a:latin typeface="Arial" pitchFamily="34" charset="0"/>
                <a:ea typeface="Times New Roman" pitchFamily="18" charset="0"/>
                <a:cs typeface="Arial" pitchFamily="34" charset="0"/>
              </a:rPr>
              <a:t>Objetivo 2: </a:t>
            </a:r>
            <a:r>
              <a:rPr kumimoji="0" lang="pt-BR" sz="2000" i="0" u="none" strike="noStrike" cap="none" normalizeH="0" baseline="0" dirty="0" smtClean="0">
                <a:ln>
                  <a:noFill/>
                </a:ln>
                <a:solidFill>
                  <a:schemeClr val="tx1">
                    <a:lumMod val="10000"/>
                  </a:schemeClr>
                </a:solidFill>
                <a:effectLst/>
                <a:latin typeface="Arial" pitchFamily="34" charset="0"/>
                <a:ea typeface="Times New Roman" pitchFamily="18" charset="0"/>
                <a:cs typeface="Arial" pitchFamily="34" charset="0"/>
              </a:rPr>
              <a:t>Melhorara qualidade da atenção a hipertensos.</a:t>
            </a:r>
            <a:endParaRPr kumimoji="0" lang="es-ES" sz="2000" i="0" u="none" strike="noStrike" cap="none" normalizeH="0" baseline="0" dirty="0" smtClean="0">
              <a:ln>
                <a:noFill/>
              </a:ln>
              <a:solidFill>
                <a:schemeClr val="tx1">
                  <a:lumMod val="10000"/>
                </a:schemeClr>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tab pos="541338" algn="l"/>
              </a:tabLst>
            </a:pPr>
            <a:r>
              <a:rPr kumimoji="0" lang="pt-BR" sz="20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Meta 2.1:</a:t>
            </a:r>
            <a:r>
              <a:rPr kumimoji="0" lang="pt-BR" sz="2000" b="0"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 Realizar exame clínico apropriado em 100% dos hipertensos. </a:t>
            </a:r>
            <a:endParaRPr kumimoji="0" lang="es-ES" sz="2000" b="0" i="0" u="none" strike="noStrike" cap="none" normalizeH="0" baseline="0" dirty="0" smtClean="0">
              <a:ln>
                <a:noFill/>
              </a:ln>
              <a:solidFill>
                <a:schemeClr val="tx1">
                  <a:lumMod val="10000"/>
                </a:schemeClr>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tab pos="541338" algn="l"/>
              </a:tabLst>
            </a:pPr>
            <a:r>
              <a:rPr kumimoji="0" lang="pt-BR" sz="20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Indicador 2.1:</a:t>
            </a:r>
            <a:r>
              <a:rPr kumimoji="0" lang="pt-BR" sz="2000" b="0"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 Proporção de hipertensos com o exame clínico apropriado de acordo com o protocolo. </a:t>
            </a:r>
          </a:p>
          <a:p>
            <a:pPr marL="0" marR="0" lvl="0" indent="539750" algn="ctr" defTabSz="914400" rtl="0" eaLnBrk="0" fontAlgn="base" latinLnBrk="0" hangingPunct="0">
              <a:lnSpc>
                <a:spcPct val="100000"/>
              </a:lnSpc>
              <a:spcBef>
                <a:spcPct val="0"/>
              </a:spcBef>
              <a:spcAft>
                <a:spcPct val="0"/>
              </a:spcAft>
              <a:buClrTx/>
              <a:buSzTx/>
              <a:buFontTx/>
              <a:buNone/>
              <a:tabLst>
                <a:tab pos="541338" algn="l"/>
              </a:tabLst>
            </a:pPr>
            <a:r>
              <a:rPr lang="pt-BR" sz="2000" b="1" dirty="0" smtClean="0">
                <a:solidFill>
                  <a:schemeClr val="tx1">
                    <a:lumMod val="10000"/>
                  </a:schemeClr>
                </a:solidFill>
                <a:latin typeface="Arial" pitchFamily="34" charset="0"/>
                <a:ea typeface="Calibri" pitchFamily="34" charset="0"/>
                <a:cs typeface="Arial" pitchFamily="34" charset="0"/>
              </a:rPr>
              <a:t>Resultados</a:t>
            </a:r>
            <a:r>
              <a:rPr lang="pt-BR" sz="2000" dirty="0" smtClean="0">
                <a:solidFill>
                  <a:schemeClr val="tx1">
                    <a:lumMod val="10000"/>
                  </a:schemeClr>
                </a:solidFill>
                <a:latin typeface="Arial" pitchFamily="34" charset="0"/>
                <a:ea typeface="Calibri" pitchFamily="34" charset="0"/>
                <a:cs typeface="Arial" pitchFamily="34" charset="0"/>
              </a:rPr>
              <a:t>: </a:t>
            </a:r>
            <a:r>
              <a:rPr kumimoji="0" lang="pt-BR" sz="2000" b="0"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 68.4%</a:t>
            </a:r>
            <a:endParaRPr kumimoji="0" lang="pt-BR" sz="2000" b="0" i="0" u="none" strike="noStrike" cap="none" normalizeH="0" baseline="0" dirty="0" smtClean="0">
              <a:ln>
                <a:noFill/>
              </a:ln>
              <a:solidFill>
                <a:schemeClr val="tx1">
                  <a:lumMod val="10000"/>
                </a:schemeClr>
              </a:solidFill>
              <a:effectLst/>
              <a:latin typeface="Arial" pitchFamily="34" charset="0"/>
              <a:cs typeface="Arial" pitchFamily="34" charset="0"/>
            </a:endParaRPr>
          </a:p>
        </p:txBody>
      </p:sp>
      <p:sp>
        <p:nvSpPr>
          <p:cNvPr id="3" name="Retângulo 2"/>
          <p:cNvSpPr/>
          <p:nvPr/>
        </p:nvSpPr>
        <p:spPr>
          <a:xfrm>
            <a:off x="467544" y="188640"/>
            <a:ext cx="7848872" cy="400110"/>
          </a:xfrm>
          <a:prstGeom prst="rect">
            <a:avLst/>
          </a:prstGeom>
        </p:spPr>
        <p:txBody>
          <a:bodyPr wrap="square">
            <a:spAutoFit/>
          </a:bodyPr>
          <a:lstStyle/>
          <a:p>
            <a:pPr algn="ctr"/>
            <a:r>
              <a:rPr lang="pt-BR" sz="2000" b="1" dirty="0" smtClean="0">
                <a:solidFill>
                  <a:srgbClr val="000000"/>
                </a:solidFill>
                <a:latin typeface="Arial" pitchFamily="34" charset="0"/>
                <a:ea typeface="Calibri" pitchFamily="34" charset="0"/>
                <a:cs typeface="Arial" pitchFamily="34" charset="0"/>
              </a:rPr>
              <a:t>Resultados referentes aos Hipertensos</a:t>
            </a:r>
            <a:endParaRPr lang="pt-BR" sz="2000" b="1" u="sng" dirty="0">
              <a:solidFill>
                <a:schemeClr val="bg2">
                  <a:lumMod val="50000"/>
                </a:schemeClr>
              </a:solidFill>
              <a:latin typeface="Arial" pitchFamily="34" charset="0"/>
              <a:cs typeface="Arial" pitchFamily="34" charset="0"/>
            </a:endParaRPr>
          </a:p>
        </p:txBody>
      </p:sp>
      <p:sp>
        <p:nvSpPr>
          <p:cNvPr id="51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Gráfico 4"/>
          <p:cNvGraphicFramePr/>
          <p:nvPr/>
        </p:nvGraphicFramePr>
        <p:xfrm>
          <a:off x="251520" y="2276872"/>
          <a:ext cx="8640960"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251520" y="4941168"/>
            <a:ext cx="8712968" cy="646331"/>
          </a:xfrm>
          <a:prstGeom prst="rect">
            <a:avLst/>
          </a:prstGeom>
        </p:spPr>
        <p:txBody>
          <a:bodyPr wrap="square">
            <a:spAutoFit/>
          </a:bodyPr>
          <a:lstStyle/>
          <a:p>
            <a:pPr lvl="0" indent="539750" algn="just" fontAlgn="base">
              <a:spcBef>
                <a:spcPct val="0"/>
              </a:spcBef>
              <a:spcAft>
                <a:spcPct val="0"/>
              </a:spcAft>
            </a:pPr>
            <a:r>
              <a:rPr lang="pt-BR" dirty="0" smtClean="0">
                <a:solidFill>
                  <a:srgbClr val="000000"/>
                </a:solidFill>
                <a:latin typeface="Arial" pitchFamily="34" charset="0"/>
                <a:ea typeface="Calibri" pitchFamily="34" charset="0"/>
                <a:cs typeface="Arial" pitchFamily="34" charset="0"/>
              </a:rPr>
              <a:t>Figura 2: Proporção de hipertensos com o exame clínico apropriado de acordo com o protocolo.</a:t>
            </a:r>
            <a:endParaRPr lang="pt-BR" sz="4000" dirty="0" smtClean="0">
              <a:latin typeface="Arial" pitchFamily="34" charset="0"/>
              <a:cs typeface="Arial" pitchFamily="34" charset="0"/>
            </a:endParaRPr>
          </a:p>
        </p:txBody>
      </p:sp>
      <p:sp>
        <p:nvSpPr>
          <p:cNvPr id="35841" name="Rectangle 1"/>
          <p:cNvSpPr>
            <a:spLocks noChangeArrowheads="1"/>
          </p:cNvSpPr>
          <p:nvPr/>
        </p:nvSpPr>
        <p:spPr bwMode="auto">
          <a:xfrm>
            <a:off x="0" y="5536020"/>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Não conseguimos realizar o exame físico em todos os usuários porque em nossa área de abrangência temos usuários acamados o que não podiam-se movimentar até a unidade básica de saúde, e foi preciso realizar o exame físico em casa, onde não foi possível realizar  verificação do peso, altura e exame físico adequado por não apresentar as condições necessárias. Além disso, temos alguns usuários hipertensos com problemas de saúde mental, como esquizofrenia que não colaborarem na realização de um exame físico adequado.</a:t>
            </a:r>
            <a:endParaRPr kumimoji="0" lang="es-ES" sz="1400" b="1" i="0" u="none" strike="noStrike" cap="none" normalizeH="0" baseline="0" dirty="0" smtClean="0">
              <a:ln>
                <a:noFill/>
              </a:ln>
              <a:solidFill>
                <a:schemeClr val="tx1">
                  <a:lumMod val="10000"/>
                </a:schemeClr>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CaixaDeTexto 7"/>
          <p:cNvSpPr txBox="1"/>
          <p:nvPr/>
        </p:nvSpPr>
        <p:spPr>
          <a:xfrm>
            <a:off x="3347864" y="2708920"/>
            <a:ext cx="742511"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72,7 %</a:t>
            </a:r>
            <a:endParaRPr lang="es-ES" sz="1400" b="1" dirty="0">
              <a:solidFill>
                <a:schemeClr val="tx1">
                  <a:lumMod val="10000"/>
                </a:schemeClr>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D:\Imagenes\fotos\evaluacion de diabeticos\DSC02513.JPG"/>
          <p:cNvPicPr/>
          <p:nvPr/>
        </p:nvPicPr>
        <p:blipFill>
          <a:blip r:embed="rId2" cstate="print"/>
          <a:srcRect/>
          <a:stretch>
            <a:fillRect/>
          </a:stretch>
        </p:blipFill>
        <p:spPr bwMode="auto">
          <a:xfrm>
            <a:off x="0" y="0"/>
            <a:ext cx="9144000" cy="6309320"/>
          </a:xfrm>
          <a:prstGeom prst="ellipse">
            <a:avLst/>
          </a:prstGeom>
          <a:ln>
            <a:noFill/>
          </a:ln>
          <a:effectLst>
            <a:softEdge rad="112500"/>
          </a:effectLst>
        </p:spPr>
      </p:pic>
      <p:sp>
        <p:nvSpPr>
          <p:cNvPr id="3" name="Retângulo 2"/>
          <p:cNvSpPr/>
          <p:nvPr/>
        </p:nvSpPr>
        <p:spPr>
          <a:xfrm>
            <a:off x="0" y="6198990"/>
            <a:ext cx="9143999" cy="523220"/>
          </a:xfrm>
          <a:prstGeom prst="rect">
            <a:avLst/>
          </a:prstGeom>
        </p:spPr>
        <p:txBody>
          <a:bodyPr wrap="square">
            <a:spAutoFit/>
          </a:bodyPr>
          <a:lstStyle/>
          <a:p>
            <a:pPr algn="ctr"/>
            <a:r>
              <a:rPr lang="pt-BR" sz="2800" b="1" dirty="0" smtClean="0">
                <a:solidFill>
                  <a:schemeClr val="tx1">
                    <a:lumMod val="10000"/>
                  </a:schemeClr>
                </a:solidFill>
                <a:latin typeface="Arial" pitchFamily="34" charset="0"/>
                <a:cs typeface="Arial" pitchFamily="34" charset="0"/>
              </a:rPr>
              <a:t>Consulta e avaliação médica</a:t>
            </a:r>
            <a:r>
              <a:rPr lang="pt-BR" dirty="0" smtClean="0"/>
              <a:t>.</a:t>
            </a: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116632"/>
            <a:ext cx="8136904" cy="400110"/>
          </a:xfrm>
          <a:prstGeom prst="rect">
            <a:avLst/>
          </a:prstGeom>
        </p:spPr>
        <p:txBody>
          <a:bodyPr wrap="square">
            <a:spAutoFit/>
          </a:bodyPr>
          <a:lstStyle/>
          <a:p>
            <a:pPr algn="ctr"/>
            <a:r>
              <a:rPr lang="pt-BR" sz="2000" b="1" dirty="0" smtClean="0">
                <a:solidFill>
                  <a:srgbClr val="000000"/>
                </a:solidFill>
                <a:latin typeface="Arial" pitchFamily="34" charset="0"/>
                <a:ea typeface="Calibri" pitchFamily="34" charset="0"/>
                <a:cs typeface="Arial" pitchFamily="34" charset="0"/>
              </a:rPr>
              <a:t>Resultados referentes aos Hipertensos</a:t>
            </a:r>
            <a:endParaRPr lang="pt-BR" sz="2000" b="1" u="sng" dirty="0">
              <a:solidFill>
                <a:schemeClr val="bg2">
                  <a:lumMod val="50000"/>
                </a:schemeClr>
              </a:solidFill>
              <a:latin typeface="Arial" pitchFamily="34" charset="0"/>
              <a:cs typeface="Arial" pitchFamily="34" charset="0"/>
            </a:endParaRPr>
          </a:p>
        </p:txBody>
      </p:sp>
      <p:sp>
        <p:nvSpPr>
          <p:cNvPr id="4097" name="Rectangle 1"/>
          <p:cNvSpPr>
            <a:spLocks noChangeArrowheads="1"/>
          </p:cNvSpPr>
          <p:nvPr/>
        </p:nvSpPr>
        <p:spPr bwMode="auto">
          <a:xfrm>
            <a:off x="0" y="692696"/>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Meta 2.3:</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Garantir a 100% dos hipertensos a realização de exames complementares em dia de acordo com o protocolo.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Indicador 2.3:</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Proporção de hipertensos com os exames complementares em dia de acordo com o protocolo.    </a:t>
            </a:r>
          </a:p>
          <a:p>
            <a:pPr lvl="0" indent="539750" algn="ctr" eaLnBrk="0" fontAlgn="base" hangingPunct="0">
              <a:spcBef>
                <a:spcPct val="0"/>
              </a:spcBef>
              <a:spcAft>
                <a:spcPct val="0"/>
              </a:spcAft>
            </a:pPr>
            <a:r>
              <a:rPr lang="pt-BR" sz="2000" b="1" dirty="0" smtClean="0">
                <a:solidFill>
                  <a:srgbClr val="000000"/>
                </a:solidFill>
                <a:latin typeface="Arial" pitchFamily="34" charset="0"/>
                <a:cs typeface="Arial" pitchFamily="34" charset="0"/>
              </a:rPr>
              <a:t>Resultados</a:t>
            </a:r>
            <a:r>
              <a:rPr lang="pt-BR" sz="2000" dirty="0" smtClean="0">
                <a:solidFill>
                  <a:srgbClr val="000000"/>
                </a:solidFill>
                <a:latin typeface="Arial" pitchFamily="34" charset="0"/>
                <a:cs typeface="Arial" pitchFamily="34" charset="0"/>
              </a:rPr>
              <a:t>: 44.3%</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Gráfico 4"/>
          <p:cNvGraphicFramePr/>
          <p:nvPr/>
        </p:nvGraphicFramePr>
        <p:xfrm>
          <a:off x="467544" y="2276872"/>
          <a:ext cx="8136904"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395536" y="5013176"/>
            <a:ext cx="8208912" cy="646331"/>
          </a:xfrm>
          <a:prstGeom prst="rect">
            <a:avLst/>
          </a:prstGeom>
        </p:spPr>
        <p:txBody>
          <a:bodyPr wrap="square">
            <a:spAutoFit/>
          </a:bodyPr>
          <a:lstStyle/>
          <a:p>
            <a:pPr lvl="0" indent="450850" algn="just" fontAlgn="base">
              <a:spcBef>
                <a:spcPct val="0"/>
              </a:spcBef>
              <a:spcAft>
                <a:spcPct val="0"/>
              </a:spcAft>
            </a:pPr>
            <a:r>
              <a:rPr lang="pt-BR" dirty="0" smtClean="0">
                <a:solidFill>
                  <a:srgbClr val="000000"/>
                </a:solidFill>
                <a:latin typeface="Arial" pitchFamily="34" charset="0"/>
                <a:ea typeface="Calibri" pitchFamily="34" charset="0"/>
                <a:cs typeface="Arial" pitchFamily="34" charset="0"/>
              </a:rPr>
              <a:t>Figura 3: Proporção de hipertensos com os exames complementares em dia de acordo com o protocolo. </a:t>
            </a:r>
            <a:endParaRPr lang="pt-BR" sz="4000" dirty="0" smtClean="0">
              <a:latin typeface="Arial" pitchFamily="34" charset="0"/>
              <a:cs typeface="Arial" pitchFamily="34" charset="0"/>
            </a:endParaRPr>
          </a:p>
        </p:txBody>
      </p:sp>
      <p:sp>
        <p:nvSpPr>
          <p:cNvPr id="8" name="Retângulo 7"/>
          <p:cNvSpPr/>
          <p:nvPr/>
        </p:nvSpPr>
        <p:spPr>
          <a:xfrm>
            <a:off x="0" y="5589240"/>
            <a:ext cx="9144000" cy="1323439"/>
          </a:xfrm>
          <a:prstGeom prst="rect">
            <a:avLst/>
          </a:prstGeom>
        </p:spPr>
        <p:txBody>
          <a:bodyPr wrap="square">
            <a:spAutoFit/>
          </a:bodyPr>
          <a:lstStyle/>
          <a:p>
            <a:pPr algn="just"/>
            <a:r>
              <a:rPr lang="pt-BR" sz="1600" dirty="0" smtClean="0">
                <a:solidFill>
                  <a:schemeClr val="tx1">
                    <a:lumMod val="10000"/>
                  </a:schemeClr>
                </a:solidFill>
                <a:latin typeface="Arial" pitchFamily="34" charset="0"/>
                <a:cs typeface="Arial" pitchFamily="34" charset="0"/>
              </a:rPr>
              <a:t>Enfrentamos algumas dificuldades como o tempo de demora em realização destes exames por parte do município, devido à alta demanda de usuários, além disso, os exames são coletados no município mas são transportados para o município de Floriano. Estes resultados levam mais de 15 dias para ser liberados, o que dificulta a avaliação dos mesmos, o que repercutiu nos resultados da intervenção. </a:t>
            </a:r>
            <a:endParaRPr lang="es-ES" sz="1600" dirty="0">
              <a:solidFill>
                <a:schemeClr val="tx1">
                  <a:lumMod val="10000"/>
                </a:schemeClr>
              </a:solidFill>
              <a:latin typeface="Arial" pitchFamily="34" charset="0"/>
              <a:cs typeface="Arial" pitchFamily="34" charset="0"/>
            </a:endParaRPr>
          </a:p>
        </p:txBody>
      </p:sp>
      <p:sp>
        <p:nvSpPr>
          <p:cNvPr id="9" name="CaixaDeTexto 8"/>
          <p:cNvSpPr txBox="1"/>
          <p:nvPr/>
        </p:nvSpPr>
        <p:spPr>
          <a:xfrm>
            <a:off x="1475656" y="2924944"/>
            <a:ext cx="918460"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63,3%</a:t>
            </a:r>
            <a:endParaRPr lang="es-ES" sz="1400" b="1" dirty="0">
              <a:solidFill>
                <a:schemeClr val="tx1">
                  <a:lumMod val="10000"/>
                </a:schemeClr>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560" y="332656"/>
            <a:ext cx="7848872" cy="400110"/>
          </a:xfrm>
          <a:prstGeom prst="rect">
            <a:avLst/>
          </a:prstGeom>
        </p:spPr>
        <p:txBody>
          <a:bodyPr wrap="square">
            <a:spAutoFit/>
          </a:bodyPr>
          <a:lstStyle/>
          <a:p>
            <a:pPr algn="ctr"/>
            <a:r>
              <a:rPr lang="pt-BR" sz="2000" b="1" dirty="0" smtClean="0">
                <a:solidFill>
                  <a:srgbClr val="000000"/>
                </a:solidFill>
                <a:latin typeface="Arial" pitchFamily="34" charset="0"/>
                <a:ea typeface="Calibri" pitchFamily="34" charset="0"/>
                <a:cs typeface="Arial" pitchFamily="34" charset="0"/>
              </a:rPr>
              <a:t>Resultados referentes aos Hipertensos</a:t>
            </a:r>
            <a:endParaRPr lang="pt-BR" sz="2000" b="1" u="sng" dirty="0">
              <a:solidFill>
                <a:schemeClr val="bg2">
                  <a:lumMod val="50000"/>
                </a:schemeClr>
              </a:solidFill>
              <a:latin typeface="Arial" pitchFamily="34" charset="0"/>
              <a:cs typeface="Arial" pitchFamily="34" charset="0"/>
            </a:endParaRPr>
          </a:p>
        </p:txBody>
      </p:sp>
      <p:sp>
        <p:nvSpPr>
          <p:cNvPr id="3073" name="Rectangle 1"/>
          <p:cNvSpPr>
            <a:spLocks noChangeArrowheads="1"/>
          </p:cNvSpPr>
          <p:nvPr/>
        </p:nvSpPr>
        <p:spPr bwMode="auto">
          <a:xfrm>
            <a:off x="0" y="1167703"/>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Meta 2.5:</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Priorizar a prescrição de medicamentos da farmácia popular para 100% dos hipertensos cadastrados na unidade de saúde.   </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Indicador 2.5:</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Proporção de hipertensos com prescrição de medicamentos da Farmácia Popular/Hiperdia priorizada.  </a:t>
            </a:r>
          </a:p>
          <a:p>
            <a:pPr marL="0" marR="0" lvl="0" indent="539750" algn="ctr" defTabSz="914400" rtl="0" eaLnBrk="0" fontAlgn="base" latinLnBrk="0" hangingPunct="0">
              <a:lnSpc>
                <a:spcPct val="100000"/>
              </a:lnSpc>
              <a:spcBef>
                <a:spcPct val="0"/>
              </a:spcBef>
              <a:spcAft>
                <a:spcPct val="0"/>
              </a:spcAft>
              <a:buClrTx/>
              <a:buSzTx/>
              <a:buFontTx/>
              <a:buNone/>
              <a:tabLst/>
            </a:pPr>
            <a:r>
              <a:rPr lang="pt-BR" sz="2000" b="1" dirty="0" smtClean="0">
                <a:solidFill>
                  <a:srgbClr val="000000"/>
                </a:solidFill>
                <a:latin typeface="Arial" pitchFamily="34" charset="0"/>
                <a:ea typeface="Calibri" pitchFamily="34" charset="0"/>
                <a:cs typeface="Arial" pitchFamily="34" charset="0"/>
              </a:rPr>
              <a:t>Resultados</a:t>
            </a:r>
            <a:r>
              <a:rPr lang="pt-BR" sz="2000" dirty="0" smtClean="0">
                <a:solidFill>
                  <a:srgbClr val="000000"/>
                </a:solidFill>
                <a:latin typeface="Arial" pitchFamily="34" charset="0"/>
                <a:ea typeface="Calibri" pitchFamily="34" charset="0"/>
                <a:cs typeface="Arial" pitchFamily="34" charset="0"/>
              </a:rPr>
              <a:t> : </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96%</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Gráfico 4"/>
          <p:cNvGraphicFramePr/>
          <p:nvPr/>
        </p:nvGraphicFramePr>
        <p:xfrm>
          <a:off x="467544" y="2924944"/>
          <a:ext cx="8064896"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3076" name="Rectangle 4"/>
          <p:cNvSpPr>
            <a:spLocks noChangeArrowheads="1"/>
          </p:cNvSpPr>
          <p:nvPr/>
        </p:nvSpPr>
        <p:spPr bwMode="auto">
          <a:xfrm>
            <a:off x="0" y="3105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6182718"/>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rgbClr val="000000"/>
                </a:solidFill>
                <a:effectLst/>
                <a:latin typeface="Arial" pitchFamily="34" charset="0"/>
                <a:ea typeface="Calibri" pitchFamily="34" charset="0"/>
                <a:cs typeface="Arial" pitchFamily="34" charset="0"/>
              </a:rPr>
              <a:t>Figura 4: Proporção de hipertensos com prescrição de medicamentos da Farmácia Popular/Hiperdia priorizada.</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CaixaDeTexto 7"/>
          <p:cNvSpPr txBox="1"/>
          <p:nvPr/>
        </p:nvSpPr>
        <p:spPr>
          <a:xfrm>
            <a:off x="1547665" y="2780928"/>
            <a:ext cx="864095"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100%</a:t>
            </a:r>
            <a:endParaRPr lang="es-ES" sz="1400" b="1" dirty="0">
              <a:solidFill>
                <a:schemeClr val="tx1">
                  <a:lumMod val="10000"/>
                </a:schemeClr>
              </a:solidFill>
              <a:latin typeface="Arial" pitchFamily="34" charset="0"/>
              <a:cs typeface="Arial" pitchFamily="34" charset="0"/>
            </a:endParaRPr>
          </a:p>
        </p:txBody>
      </p:sp>
      <p:sp>
        <p:nvSpPr>
          <p:cNvPr id="9" name="CaixaDeTexto 8"/>
          <p:cNvSpPr txBox="1"/>
          <p:nvPr/>
        </p:nvSpPr>
        <p:spPr>
          <a:xfrm>
            <a:off x="5292081" y="2924944"/>
            <a:ext cx="720080"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96%</a:t>
            </a:r>
            <a:endParaRPr lang="es-ES" sz="1400" b="1" dirty="0">
              <a:solidFill>
                <a:schemeClr val="tx1">
                  <a:lumMod val="10000"/>
                </a:schemeClr>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576" y="0"/>
            <a:ext cx="7416824" cy="400110"/>
          </a:xfrm>
          <a:prstGeom prst="rect">
            <a:avLst/>
          </a:prstGeom>
        </p:spPr>
        <p:txBody>
          <a:bodyPr wrap="square">
            <a:spAutoFit/>
          </a:bodyPr>
          <a:lstStyle/>
          <a:p>
            <a:pPr algn="ctr"/>
            <a:r>
              <a:rPr lang="pt-BR" sz="2000" b="1" dirty="0" smtClean="0">
                <a:solidFill>
                  <a:srgbClr val="000000"/>
                </a:solidFill>
                <a:latin typeface="Arial" pitchFamily="34" charset="0"/>
                <a:ea typeface="Calibri" pitchFamily="34" charset="0"/>
                <a:cs typeface="Arial" pitchFamily="34" charset="0"/>
              </a:rPr>
              <a:t>Resultados referentes aos Hipertensos</a:t>
            </a:r>
            <a:endParaRPr lang="pt-BR" sz="2000" b="1" u="sng" dirty="0">
              <a:solidFill>
                <a:schemeClr val="bg2">
                  <a:lumMod val="50000"/>
                </a:schemeClr>
              </a:solidFill>
              <a:latin typeface="Arial" pitchFamily="34" charset="0"/>
              <a:cs typeface="Arial" pitchFamily="34" charset="0"/>
            </a:endParaRPr>
          </a:p>
        </p:txBody>
      </p:sp>
      <p:sp>
        <p:nvSpPr>
          <p:cNvPr id="2049" name="Rectangle 1"/>
          <p:cNvSpPr>
            <a:spLocks noChangeArrowheads="1"/>
          </p:cNvSpPr>
          <p:nvPr/>
        </p:nvSpPr>
        <p:spPr bwMode="auto">
          <a:xfrm>
            <a:off x="0" y="480685"/>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Meta 2.7:</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Realizar avaliação da necessidade de atendimento odontológico em 100% dos hipertensos.      </a:t>
            </a:r>
            <a:endPar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Indicador 2.7:</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Proporção de hipertensos com avaliação da necessidade de atendimento odontológico.</a:t>
            </a:r>
          </a:p>
          <a:p>
            <a:pPr marL="0" marR="0" lvl="0" indent="539750" algn="ctr" defTabSz="914400" rtl="0" eaLnBrk="0" fontAlgn="base" latinLnBrk="0" hangingPunct="0">
              <a:lnSpc>
                <a:spcPct val="100000"/>
              </a:lnSpc>
              <a:spcBef>
                <a:spcPct val="0"/>
              </a:spcBef>
              <a:spcAft>
                <a:spcPct val="0"/>
              </a:spcAft>
              <a:buClrTx/>
              <a:buSzTx/>
              <a:buFontTx/>
              <a:buNone/>
              <a:tabLst/>
            </a:pPr>
            <a:r>
              <a:rPr lang="pt-BR" sz="2000" b="1" dirty="0" smtClean="0">
                <a:solidFill>
                  <a:srgbClr val="000000"/>
                </a:solidFill>
                <a:latin typeface="Arial" pitchFamily="34" charset="0"/>
                <a:ea typeface="Calibri" pitchFamily="34" charset="0"/>
                <a:cs typeface="Arial" pitchFamily="34" charset="0"/>
              </a:rPr>
              <a:t>Resultado: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36.2%</a:t>
            </a:r>
            <a:r>
              <a:rPr kumimoji="0" lang="pt-BR"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pt-B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Gráfico 4"/>
          <p:cNvGraphicFramePr/>
          <p:nvPr/>
        </p:nvGraphicFramePr>
        <p:xfrm>
          <a:off x="539552" y="2060848"/>
          <a:ext cx="8064896"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251520" y="4869160"/>
            <a:ext cx="8712968" cy="646331"/>
          </a:xfrm>
          <a:prstGeom prst="rect">
            <a:avLst/>
          </a:prstGeom>
        </p:spPr>
        <p:txBody>
          <a:bodyPr wrap="square">
            <a:spAutoFit/>
          </a:bodyPr>
          <a:lstStyle/>
          <a:p>
            <a:pPr lvl="0" indent="539750" algn="just" fontAlgn="base">
              <a:spcBef>
                <a:spcPct val="0"/>
              </a:spcBef>
              <a:spcAft>
                <a:spcPct val="0"/>
              </a:spcAft>
            </a:pPr>
            <a:r>
              <a:rPr lang="pt-BR" dirty="0" smtClean="0">
                <a:solidFill>
                  <a:srgbClr val="000000"/>
                </a:solidFill>
                <a:latin typeface="Arial" pitchFamily="34" charset="0"/>
                <a:ea typeface="Calibri" pitchFamily="34" charset="0"/>
                <a:cs typeface="Arial" pitchFamily="34" charset="0"/>
              </a:rPr>
              <a:t>Figura 5: Proporção de hipertensos com avaliação da necessidade de atendimento odontológico.</a:t>
            </a:r>
            <a:endParaRPr lang="pt-BR" sz="4000" dirty="0" smtClean="0">
              <a:latin typeface="Arial" pitchFamily="34" charset="0"/>
              <a:cs typeface="Arial" pitchFamily="34" charset="0"/>
            </a:endParaRPr>
          </a:p>
        </p:txBody>
      </p:sp>
      <p:sp>
        <p:nvSpPr>
          <p:cNvPr id="32769" name="Rectangle 1"/>
          <p:cNvSpPr>
            <a:spLocks noChangeArrowheads="1"/>
          </p:cNvSpPr>
          <p:nvPr/>
        </p:nvSpPr>
        <p:spPr bwMode="auto">
          <a:xfrm>
            <a:off x="0" y="5547358"/>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 UBS consta com o serviço odontológico, mas não esta presente na mesma UBS e sim no hospital do município. Contamos com uma dentista  que trabalha três dias na semana e foi difícil, mas conseguimos a participação da dentista na intervenção, realizando assim algumas avaliações dos usuários hipertensos. Falamos com o gestor para tomar estratégias para apresar a avaliação odontológica dos usuários.</a:t>
            </a:r>
            <a:endParaRPr kumimoji="0" lang="pt-B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CaixaDeTexto 7"/>
          <p:cNvSpPr txBox="1"/>
          <p:nvPr/>
        </p:nvSpPr>
        <p:spPr>
          <a:xfrm>
            <a:off x="1619672" y="3140968"/>
            <a:ext cx="792088"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46,8%</a:t>
            </a:r>
            <a:endParaRPr lang="es-ES" sz="1400" b="1" dirty="0">
              <a:solidFill>
                <a:schemeClr val="tx1">
                  <a:lumMod val="10000"/>
                </a:schemeClr>
              </a:solidFill>
              <a:latin typeface="Arial" pitchFamily="34" charset="0"/>
              <a:cs typeface="Arial" pitchFamily="34" charset="0"/>
            </a:endParaRPr>
          </a:p>
        </p:txBody>
      </p:sp>
      <p:sp>
        <p:nvSpPr>
          <p:cNvPr id="9" name="CaixaDeTexto 8"/>
          <p:cNvSpPr txBox="1"/>
          <p:nvPr/>
        </p:nvSpPr>
        <p:spPr>
          <a:xfrm>
            <a:off x="3491880" y="3356992"/>
            <a:ext cx="792088"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39,8%</a:t>
            </a:r>
            <a:endParaRPr lang="es-ES" sz="1400" b="1" dirty="0">
              <a:solidFill>
                <a:schemeClr val="tx1">
                  <a:lumMod val="10000"/>
                </a:schemeClr>
              </a:solidFill>
              <a:latin typeface="Arial" pitchFamily="34" charset="0"/>
              <a:cs typeface="Arial" pitchFamily="34" charset="0"/>
            </a:endParaRPr>
          </a:p>
        </p:txBody>
      </p:sp>
      <p:sp>
        <p:nvSpPr>
          <p:cNvPr id="10" name="CaixaDeTexto 9"/>
          <p:cNvSpPr txBox="1"/>
          <p:nvPr/>
        </p:nvSpPr>
        <p:spPr>
          <a:xfrm>
            <a:off x="5292080" y="3356992"/>
            <a:ext cx="792088"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36,2%</a:t>
            </a:r>
            <a:endParaRPr lang="es-ES" sz="1400" b="1" dirty="0">
              <a:solidFill>
                <a:schemeClr val="tx1">
                  <a:lumMod val="10000"/>
                </a:schemeClr>
              </a:solidFill>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576" y="476672"/>
            <a:ext cx="7344816" cy="400110"/>
          </a:xfrm>
          <a:prstGeom prst="rect">
            <a:avLst/>
          </a:prstGeom>
        </p:spPr>
        <p:txBody>
          <a:bodyPr wrap="square">
            <a:spAutoFit/>
          </a:bodyPr>
          <a:lstStyle/>
          <a:p>
            <a:pPr algn="ctr"/>
            <a:r>
              <a:rPr lang="pt-BR" sz="2000" b="1" dirty="0" smtClean="0">
                <a:solidFill>
                  <a:srgbClr val="000000"/>
                </a:solidFill>
                <a:latin typeface="Arial" pitchFamily="34" charset="0"/>
                <a:ea typeface="Calibri" pitchFamily="34" charset="0"/>
                <a:cs typeface="Arial" pitchFamily="34" charset="0"/>
              </a:rPr>
              <a:t>Resultados referentes aos Hipertensos</a:t>
            </a:r>
            <a:endParaRPr lang="pt-BR" sz="2000" b="1" u="sng" dirty="0">
              <a:solidFill>
                <a:schemeClr val="bg2">
                  <a:lumMod val="50000"/>
                </a:schemeClr>
              </a:solidFill>
              <a:latin typeface="Arial" pitchFamily="34" charset="0"/>
              <a:cs typeface="Arial" pitchFamily="34" charset="0"/>
            </a:endParaRPr>
          </a:p>
        </p:txBody>
      </p:sp>
      <p:sp>
        <p:nvSpPr>
          <p:cNvPr id="1025" name="Rectangle 1"/>
          <p:cNvSpPr>
            <a:spLocks noChangeArrowheads="1"/>
          </p:cNvSpPr>
          <p:nvPr/>
        </p:nvSpPr>
        <p:spPr bwMode="auto">
          <a:xfrm>
            <a:off x="0" y="990653"/>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Objetivo 3: Melhorar a adesão de hipertensos  ao programa</a:t>
            </a:r>
            <a:endParaRPr kumimoji="0" lang="es-ES" sz="2000" b="0" i="0" u="none" strike="noStrike" cap="none" normalizeH="0" baseline="0" dirty="0" smtClean="0">
              <a:ln>
                <a:noFill/>
              </a:ln>
              <a:solidFill>
                <a:schemeClr val="tx1">
                  <a:lumMod val="10000"/>
                </a:schemeClr>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Meta 3.1:</a:t>
            </a:r>
            <a:r>
              <a:rPr kumimoji="0" lang="pt-BR" sz="2000" b="0"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Realizar busca ativa de 100% dos usuários Hipertensos faltosos nas consultas. </a:t>
            </a:r>
            <a:endParaRPr kumimoji="0" lang="es-ES" sz="2000" b="0" i="0" u="none" strike="noStrike" cap="none" normalizeH="0" baseline="0" dirty="0" smtClean="0">
              <a:ln>
                <a:noFill/>
              </a:ln>
              <a:solidFill>
                <a:schemeClr val="tx1">
                  <a:lumMod val="10000"/>
                </a:schemeClr>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Indicador 3.1:</a:t>
            </a:r>
            <a:r>
              <a:rPr kumimoji="0" lang="pt-BR" sz="2000" b="0"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 Proporção de hipertensos faltosos às consultas médicas com busca ativa.    </a:t>
            </a:r>
          </a:p>
          <a:p>
            <a:pPr marL="0" marR="0" lvl="0" indent="539750" algn="ctr" defTabSz="914400" rtl="0" eaLnBrk="0" fontAlgn="base" latinLnBrk="0" hangingPunct="0">
              <a:lnSpc>
                <a:spcPct val="100000"/>
              </a:lnSpc>
              <a:spcBef>
                <a:spcPct val="0"/>
              </a:spcBef>
              <a:spcAft>
                <a:spcPct val="0"/>
              </a:spcAft>
              <a:buClrTx/>
              <a:buSzTx/>
              <a:buFontTx/>
              <a:buNone/>
              <a:tabLst/>
            </a:pPr>
            <a:r>
              <a:rPr lang="pt-BR" sz="2000" b="1" dirty="0" smtClean="0">
                <a:solidFill>
                  <a:schemeClr val="tx1">
                    <a:lumMod val="10000"/>
                  </a:schemeClr>
                </a:solidFill>
                <a:latin typeface="Arial" pitchFamily="34" charset="0"/>
                <a:ea typeface="Calibri" pitchFamily="34" charset="0"/>
                <a:cs typeface="Arial" pitchFamily="34" charset="0"/>
              </a:rPr>
              <a:t>Resultados</a:t>
            </a:r>
            <a:r>
              <a:rPr lang="pt-BR" sz="2000" dirty="0" smtClean="0">
                <a:solidFill>
                  <a:schemeClr val="tx1">
                    <a:lumMod val="10000"/>
                  </a:schemeClr>
                </a:solidFill>
                <a:latin typeface="Arial" pitchFamily="34" charset="0"/>
                <a:ea typeface="Calibri" pitchFamily="34" charset="0"/>
                <a:cs typeface="Arial" pitchFamily="34" charset="0"/>
              </a:rPr>
              <a:t>: 95.8%</a:t>
            </a:r>
            <a:r>
              <a:rPr kumimoji="0" lang="pt-BR" sz="2000" b="0"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  </a:t>
            </a:r>
            <a:endParaRPr kumimoji="0" lang="pt-BR" sz="2000" b="0" i="0" u="none" strike="noStrike" cap="none" normalizeH="0" baseline="0" dirty="0" smtClean="0">
              <a:ln>
                <a:noFill/>
              </a:ln>
              <a:solidFill>
                <a:schemeClr val="tx1">
                  <a:lumMod val="10000"/>
                </a:schemeClr>
              </a:solidFill>
              <a:effectLst/>
              <a:latin typeface="Arial" pitchFamily="34" charset="0"/>
              <a:cs typeface="Arial" pitchFamily="34"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Gráfico 4"/>
          <p:cNvGraphicFramePr/>
          <p:nvPr/>
        </p:nvGraphicFramePr>
        <p:xfrm>
          <a:off x="251520" y="2924944"/>
          <a:ext cx="8640960"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323528" y="6237312"/>
            <a:ext cx="8568952" cy="369332"/>
          </a:xfrm>
          <a:prstGeom prst="rect">
            <a:avLst/>
          </a:prstGeom>
        </p:spPr>
        <p:txBody>
          <a:bodyPr wrap="square">
            <a:spAutoFit/>
          </a:bodyPr>
          <a:lstStyle/>
          <a:p>
            <a:pPr lvl="0" indent="539750" algn="just" fontAlgn="base">
              <a:spcBef>
                <a:spcPct val="0"/>
              </a:spcBef>
              <a:spcAft>
                <a:spcPct val="0"/>
              </a:spcAft>
            </a:pPr>
            <a:r>
              <a:rPr lang="pt-BR" dirty="0" smtClean="0">
                <a:solidFill>
                  <a:srgbClr val="000000"/>
                </a:solidFill>
                <a:latin typeface="Arial" pitchFamily="34" charset="0"/>
                <a:ea typeface="Calibri" pitchFamily="34" charset="0"/>
                <a:cs typeface="Arial" pitchFamily="34" charset="0"/>
              </a:rPr>
              <a:t>Figura 6: Proporção de hipertensos faltosos às consultas com busca ativa.</a:t>
            </a:r>
            <a:endParaRPr lang="pt-BR" sz="4000" dirty="0" smtClean="0">
              <a:latin typeface="Arial" pitchFamily="34" charset="0"/>
              <a:cs typeface="Arial" pitchFamily="34" charset="0"/>
            </a:endParaRPr>
          </a:p>
        </p:txBody>
      </p:sp>
      <p:sp>
        <p:nvSpPr>
          <p:cNvPr id="8" name="CaixaDeTexto 7"/>
          <p:cNvSpPr txBox="1"/>
          <p:nvPr/>
        </p:nvSpPr>
        <p:spPr>
          <a:xfrm>
            <a:off x="1403648" y="2924944"/>
            <a:ext cx="864096"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96,4%</a:t>
            </a:r>
            <a:endParaRPr lang="es-ES" sz="1400" b="1" dirty="0">
              <a:solidFill>
                <a:schemeClr val="tx1">
                  <a:lumMod val="10000"/>
                </a:schemeClr>
              </a:solidFill>
              <a:latin typeface="Arial" pitchFamily="34" charset="0"/>
              <a:cs typeface="Arial" pitchFamily="34" charset="0"/>
            </a:endParaRPr>
          </a:p>
        </p:txBody>
      </p:sp>
      <p:sp>
        <p:nvSpPr>
          <p:cNvPr id="9" name="CaixaDeTexto 8"/>
          <p:cNvSpPr txBox="1"/>
          <p:nvPr/>
        </p:nvSpPr>
        <p:spPr>
          <a:xfrm>
            <a:off x="3347864" y="2924944"/>
            <a:ext cx="903779"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94%</a:t>
            </a:r>
            <a:endParaRPr lang="es-ES" sz="1400" b="1" dirty="0">
              <a:solidFill>
                <a:schemeClr val="tx1">
                  <a:lumMod val="10000"/>
                </a:schemeClr>
              </a:solidFill>
              <a:latin typeface="Arial" pitchFamily="34" charset="0"/>
              <a:cs typeface="Arial" pitchFamily="34" charset="0"/>
            </a:endParaRPr>
          </a:p>
        </p:txBody>
      </p:sp>
      <p:sp>
        <p:nvSpPr>
          <p:cNvPr id="10" name="CaixaDeTexto 9"/>
          <p:cNvSpPr txBox="1"/>
          <p:nvPr/>
        </p:nvSpPr>
        <p:spPr>
          <a:xfrm>
            <a:off x="5364088" y="2924944"/>
            <a:ext cx="792088"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95,8%</a:t>
            </a:r>
            <a:endParaRPr lang="es-ES" sz="1400" b="1" dirty="0">
              <a:solidFill>
                <a:schemeClr val="tx1">
                  <a:lumMod val="10000"/>
                </a:schemeClr>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59632" y="2204864"/>
            <a:ext cx="6768752" cy="2369880"/>
          </a:xfrm>
          <a:prstGeom prst="rect">
            <a:avLst/>
          </a:prstGeom>
          <a:noFill/>
        </p:spPr>
        <p:txBody>
          <a:bodyPr wrap="square" rtlCol="0">
            <a:spAutoFit/>
          </a:bodyPr>
          <a:lstStyle/>
          <a:p>
            <a:pPr algn="ctr"/>
            <a:r>
              <a:rPr lang="pt-BR" sz="5400" b="1" dirty="0" smtClean="0">
                <a:solidFill>
                  <a:schemeClr val="tx1">
                    <a:lumMod val="10000"/>
                  </a:schemeClr>
                </a:solidFill>
                <a:latin typeface="Arial" pitchFamily="34" charset="0"/>
                <a:cs typeface="Arial" pitchFamily="34" charset="0"/>
              </a:rPr>
              <a:t>Qual a importância do projeto?</a:t>
            </a:r>
          </a:p>
          <a:p>
            <a:pPr algn="ctr"/>
            <a:endParaRPr lang="es-ES" sz="4000" dirty="0">
              <a:solidFill>
                <a:schemeClr val="bg2">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67544" y="404664"/>
            <a:ext cx="8136904" cy="400110"/>
          </a:xfrm>
          <a:prstGeom prst="rect">
            <a:avLst/>
          </a:prstGeom>
        </p:spPr>
        <p:txBody>
          <a:bodyPr wrap="square">
            <a:spAutoFit/>
          </a:bodyPr>
          <a:lstStyle/>
          <a:p>
            <a:pPr algn="ctr"/>
            <a:r>
              <a:rPr lang="pt-BR" sz="2000" b="1" dirty="0" smtClean="0">
                <a:solidFill>
                  <a:srgbClr val="000000"/>
                </a:solidFill>
                <a:latin typeface="Arial" pitchFamily="34" charset="0"/>
                <a:ea typeface="Calibri" pitchFamily="34" charset="0"/>
                <a:cs typeface="Arial" pitchFamily="34" charset="0"/>
              </a:rPr>
              <a:t>Resultados referentes aos Hipertensos</a:t>
            </a:r>
            <a:endParaRPr lang="pt-BR" sz="2000" b="1" u="sng" dirty="0">
              <a:solidFill>
                <a:schemeClr val="bg2">
                  <a:lumMod val="50000"/>
                </a:schemeClr>
              </a:solidFill>
              <a:latin typeface="Arial" pitchFamily="34" charset="0"/>
              <a:cs typeface="Arial" pitchFamily="34" charset="0"/>
            </a:endParaRPr>
          </a:p>
        </p:txBody>
      </p:sp>
      <p:sp>
        <p:nvSpPr>
          <p:cNvPr id="30721" name="Rectangle 1"/>
          <p:cNvSpPr>
            <a:spLocks noChangeArrowheads="1"/>
          </p:cNvSpPr>
          <p:nvPr/>
        </p:nvSpPr>
        <p:spPr bwMode="auto">
          <a:xfrm>
            <a:off x="0" y="921185"/>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Objetivo 4: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Melhorar o registro das informações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Meta 4.1:</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Registrar 100% dos usuários Hipertensos da área de abrangência na ficha de acompanhamento da unidade de saúde.  </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Indicador 4.1:</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Proporção de hipertensos com registro adequado na ficha de acompanhamento.  </a:t>
            </a:r>
          </a:p>
          <a:p>
            <a:pPr marL="0" marR="0" lvl="0" indent="539750" algn="ctr" defTabSz="914400" rtl="0" eaLnBrk="0" fontAlgn="base" latinLnBrk="0" hangingPunct="0">
              <a:lnSpc>
                <a:spcPct val="100000"/>
              </a:lnSpc>
              <a:spcBef>
                <a:spcPct val="0"/>
              </a:spcBef>
              <a:spcAft>
                <a:spcPct val="0"/>
              </a:spcAft>
              <a:buClrTx/>
              <a:buSzTx/>
              <a:buFontTx/>
              <a:buNone/>
              <a:tabLst/>
            </a:pPr>
            <a:r>
              <a:rPr lang="pt-BR" sz="2000" b="1" dirty="0" smtClean="0">
                <a:solidFill>
                  <a:srgbClr val="000000"/>
                </a:solidFill>
                <a:latin typeface="Arial" pitchFamily="34" charset="0"/>
                <a:ea typeface="Calibri" pitchFamily="34" charset="0"/>
                <a:cs typeface="Arial" pitchFamily="34" charset="0"/>
              </a:rPr>
              <a:t>Resultado: </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97.1%</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Gráfico 5"/>
          <p:cNvGraphicFramePr/>
          <p:nvPr/>
        </p:nvGraphicFramePr>
        <p:xfrm>
          <a:off x="323528" y="2924944"/>
          <a:ext cx="8496944"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8" name="Retângulo 7"/>
          <p:cNvSpPr/>
          <p:nvPr/>
        </p:nvSpPr>
        <p:spPr>
          <a:xfrm>
            <a:off x="323528" y="6211669"/>
            <a:ext cx="8496944" cy="646331"/>
          </a:xfrm>
          <a:prstGeom prst="rect">
            <a:avLst/>
          </a:prstGeom>
        </p:spPr>
        <p:txBody>
          <a:bodyPr wrap="square">
            <a:spAutoFit/>
          </a:bodyPr>
          <a:lstStyle/>
          <a:p>
            <a:pPr lvl="0" fontAlgn="base">
              <a:spcBef>
                <a:spcPct val="0"/>
              </a:spcBef>
              <a:spcAft>
                <a:spcPct val="0"/>
              </a:spcAft>
            </a:pPr>
            <a:r>
              <a:rPr lang="pt-BR" dirty="0" smtClean="0">
                <a:solidFill>
                  <a:srgbClr val="000000"/>
                </a:solidFill>
                <a:latin typeface="Arial" pitchFamily="34" charset="0"/>
                <a:ea typeface="Calibri" pitchFamily="34" charset="0"/>
                <a:cs typeface="Arial" pitchFamily="34" charset="0"/>
              </a:rPr>
              <a:t>Figura 7: Proporção de hipertensos com registro adequado na ficha de acompanhamento</a:t>
            </a:r>
            <a:r>
              <a:rPr lang="es-ES" dirty="0" smtClean="0">
                <a:latin typeface="Arial" pitchFamily="34" charset="0"/>
                <a:cs typeface="Arial" pitchFamily="34" charset="0"/>
              </a:rPr>
              <a:t> </a:t>
            </a:r>
          </a:p>
        </p:txBody>
      </p:sp>
      <p:sp>
        <p:nvSpPr>
          <p:cNvPr id="7" name="CaixaDeTexto 6"/>
          <p:cNvSpPr txBox="1"/>
          <p:nvPr/>
        </p:nvSpPr>
        <p:spPr>
          <a:xfrm>
            <a:off x="1475656" y="2852936"/>
            <a:ext cx="864096"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97,5%</a:t>
            </a:r>
            <a:endParaRPr lang="es-ES" sz="1400" b="1" dirty="0">
              <a:solidFill>
                <a:schemeClr val="tx1">
                  <a:lumMod val="10000"/>
                </a:schemeClr>
              </a:solidFill>
              <a:latin typeface="Arial" pitchFamily="34" charset="0"/>
              <a:cs typeface="Arial" pitchFamily="34" charset="0"/>
            </a:endParaRPr>
          </a:p>
        </p:txBody>
      </p:sp>
      <p:sp>
        <p:nvSpPr>
          <p:cNvPr id="9" name="CaixaDeTexto 8"/>
          <p:cNvSpPr txBox="1"/>
          <p:nvPr/>
        </p:nvSpPr>
        <p:spPr>
          <a:xfrm>
            <a:off x="5364088" y="2852936"/>
            <a:ext cx="792088" cy="307777"/>
          </a:xfrm>
          <a:prstGeom prst="rect">
            <a:avLst/>
          </a:prstGeom>
          <a:noFill/>
        </p:spPr>
        <p:txBody>
          <a:bodyPr wrap="square" rtlCol="0">
            <a:spAutoFit/>
          </a:bodyPr>
          <a:lstStyle/>
          <a:p>
            <a:r>
              <a:rPr lang="es-ES" sz="1400" b="1" dirty="0" smtClean="0">
                <a:solidFill>
                  <a:schemeClr val="tx1">
                    <a:lumMod val="10000"/>
                  </a:schemeClr>
                </a:solidFill>
                <a:latin typeface="Arial" pitchFamily="34" charset="0"/>
                <a:cs typeface="Arial" pitchFamily="34" charset="0"/>
              </a:rPr>
              <a:t>97,1%</a:t>
            </a:r>
            <a:endParaRPr lang="es-ES" sz="1400" b="1" dirty="0">
              <a:solidFill>
                <a:schemeClr val="tx1">
                  <a:lumMod val="10000"/>
                </a:schemeClr>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560" y="0"/>
            <a:ext cx="7992887" cy="400110"/>
          </a:xfrm>
          <a:prstGeom prst="rect">
            <a:avLst/>
          </a:prstGeom>
        </p:spPr>
        <p:txBody>
          <a:bodyPr wrap="square">
            <a:spAutoFit/>
          </a:bodyPr>
          <a:lstStyle/>
          <a:p>
            <a:pPr algn="ctr"/>
            <a:r>
              <a:rPr lang="pt-BR" sz="2000" b="1" dirty="0" smtClean="0">
                <a:solidFill>
                  <a:srgbClr val="000000"/>
                </a:solidFill>
                <a:latin typeface="Arial" pitchFamily="34" charset="0"/>
                <a:ea typeface="Calibri" pitchFamily="34" charset="0"/>
                <a:cs typeface="Arial" pitchFamily="34" charset="0"/>
              </a:rPr>
              <a:t>Resultados referentes aos Hipertensos</a:t>
            </a:r>
            <a:endParaRPr lang="pt-BR" sz="2000" b="1" u="sng" dirty="0">
              <a:solidFill>
                <a:schemeClr val="bg2">
                  <a:lumMod val="50000"/>
                </a:schemeClr>
              </a:solidFill>
              <a:latin typeface="Arial" pitchFamily="34" charset="0"/>
              <a:cs typeface="Arial" pitchFamily="34" charset="0"/>
            </a:endParaRPr>
          </a:p>
        </p:txBody>
      </p:sp>
      <p:sp>
        <p:nvSpPr>
          <p:cNvPr id="29697" name="Rectangle 1"/>
          <p:cNvSpPr>
            <a:spLocks noChangeArrowheads="1"/>
          </p:cNvSpPr>
          <p:nvPr/>
        </p:nvSpPr>
        <p:spPr bwMode="auto">
          <a:xfrm>
            <a:off x="0" y="584684"/>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1" fontAlgn="base" latinLnBrk="0" hangingPunct="1">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Objetivo 5:</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Mapear hipertensos de risco para doença cardiovascular.</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Meta 5.1:</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Realizar estratificação do risco cardiovascular a 100% dos Hipertensos e Diabéticos cadastrados na unidade de saúde. </a:t>
            </a:r>
            <a:endPar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539750" algn="l" defTabSz="914400" rtl="0" eaLnBrk="0" fontAlgn="base" latinLnBrk="0" hangingPunct="0">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Indicador 5.1:</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Proporção de hipertensos com estratificação de risco cardiovascular.    </a:t>
            </a:r>
            <a:endPar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539750" algn="ctr" defTabSz="914400" rtl="0" eaLnBrk="0" fontAlgn="base" latinLnBrk="0" hangingPunct="0">
              <a:spcBef>
                <a:spcPct val="0"/>
              </a:spcBef>
              <a:spcAft>
                <a:spcPct val="0"/>
              </a:spcAft>
              <a:buClrTx/>
              <a:buSzTx/>
              <a:buFontTx/>
              <a:buNone/>
              <a:tabLst/>
            </a:pPr>
            <a:r>
              <a:rPr lang="pt-BR" sz="2000" b="1" dirty="0" smtClean="0">
                <a:solidFill>
                  <a:srgbClr val="000000"/>
                </a:solidFill>
                <a:latin typeface="Arial" pitchFamily="34" charset="0"/>
                <a:cs typeface="Arial" pitchFamily="34" charset="0"/>
              </a:rPr>
              <a:t>Resultado</a:t>
            </a:r>
            <a:r>
              <a:rPr lang="pt-BR" sz="2000" dirty="0" smtClean="0">
                <a:solidFill>
                  <a:srgbClr val="000000"/>
                </a:solidFill>
                <a:latin typeface="Arial" pitchFamily="34" charset="0"/>
                <a:cs typeface="Arial" pitchFamily="34" charset="0"/>
              </a:rPr>
              <a:t>: 82.8%</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Gráfico 4"/>
          <p:cNvGraphicFramePr/>
          <p:nvPr/>
        </p:nvGraphicFramePr>
        <p:xfrm>
          <a:off x="395536" y="2564904"/>
          <a:ext cx="8352928"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395536" y="5445224"/>
            <a:ext cx="8424936" cy="646331"/>
          </a:xfrm>
          <a:prstGeom prst="rect">
            <a:avLst/>
          </a:prstGeom>
        </p:spPr>
        <p:txBody>
          <a:bodyPr wrap="square">
            <a:spAutoFit/>
          </a:bodyPr>
          <a:lstStyle/>
          <a:p>
            <a:pPr lvl="0" indent="539750" algn="just" fontAlgn="base">
              <a:spcBef>
                <a:spcPct val="0"/>
              </a:spcBef>
              <a:spcAft>
                <a:spcPct val="0"/>
              </a:spcAft>
            </a:pPr>
            <a:r>
              <a:rPr lang="pt-BR" dirty="0" smtClean="0">
                <a:solidFill>
                  <a:schemeClr val="tx1">
                    <a:lumMod val="10000"/>
                  </a:schemeClr>
                </a:solidFill>
                <a:latin typeface="Arial" pitchFamily="34" charset="0"/>
                <a:ea typeface="Calibri" pitchFamily="34" charset="0"/>
                <a:cs typeface="Arial" pitchFamily="34" charset="0"/>
              </a:rPr>
              <a:t>Figura 8: Proporção de hipertensos com estratificação de risco cardiovascular por  exame clínico em dia.</a:t>
            </a:r>
            <a:endParaRPr lang="pt-BR" sz="4000" dirty="0" smtClean="0">
              <a:solidFill>
                <a:schemeClr val="tx1">
                  <a:lumMod val="10000"/>
                </a:schemeClr>
              </a:solidFill>
              <a:latin typeface="Arial" pitchFamily="34" charset="0"/>
              <a:cs typeface="Arial" pitchFamily="34" charset="0"/>
            </a:endParaRPr>
          </a:p>
        </p:txBody>
      </p:sp>
      <p:sp>
        <p:nvSpPr>
          <p:cNvPr id="8" name="CaixaDeTexto 7"/>
          <p:cNvSpPr txBox="1"/>
          <p:nvPr/>
        </p:nvSpPr>
        <p:spPr>
          <a:xfrm>
            <a:off x="1547664" y="2492896"/>
            <a:ext cx="792088" cy="307777"/>
          </a:xfrm>
          <a:prstGeom prst="rect">
            <a:avLst/>
          </a:prstGeom>
          <a:noFill/>
        </p:spPr>
        <p:txBody>
          <a:bodyPr wrap="square" rtlCol="0">
            <a:spAutoFit/>
          </a:bodyPr>
          <a:lstStyle/>
          <a:p>
            <a:r>
              <a:rPr lang="es-ES" sz="1400" b="1" dirty="0" smtClean="0">
                <a:solidFill>
                  <a:schemeClr val="tx1">
                    <a:lumMod val="10000"/>
                  </a:schemeClr>
                </a:solidFill>
                <a:latin typeface="Arial" pitchFamily="34" charset="0"/>
                <a:cs typeface="Arial" pitchFamily="34" charset="0"/>
              </a:rPr>
              <a:t>98,7%</a:t>
            </a:r>
            <a:endParaRPr lang="es-ES" sz="1400" b="1" dirty="0">
              <a:solidFill>
                <a:schemeClr val="tx1">
                  <a:lumMod val="10000"/>
                </a:schemeClr>
              </a:solidFill>
              <a:latin typeface="Arial" pitchFamily="34" charset="0"/>
              <a:cs typeface="Arial" pitchFamily="34" charset="0"/>
            </a:endParaRPr>
          </a:p>
        </p:txBody>
      </p:sp>
      <p:sp>
        <p:nvSpPr>
          <p:cNvPr id="9" name="CaixaDeTexto 8"/>
          <p:cNvSpPr txBox="1"/>
          <p:nvPr/>
        </p:nvSpPr>
        <p:spPr>
          <a:xfrm>
            <a:off x="3491880" y="2708920"/>
            <a:ext cx="720080"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86,7%</a:t>
            </a:r>
            <a:endParaRPr lang="es-ES" sz="1400" b="1" dirty="0">
              <a:solidFill>
                <a:schemeClr val="tx1">
                  <a:lumMod val="10000"/>
                </a:schemeClr>
              </a:solidFill>
              <a:latin typeface="Arial" pitchFamily="34" charset="0"/>
              <a:cs typeface="Arial" pitchFamily="34" charset="0"/>
            </a:endParaRPr>
          </a:p>
        </p:txBody>
      </p:sp>
      <p:sp>
        <p:nvSpPr>
          <p:cNvPr id="10" name="CaixaDeTexto 9"/>
          <p:cNvSpPr txBox="1"/>
          <p:nvPr/>
        </p:nvSpPr>
        <p:spPr>
          <a:xfrm>
            <a:off x="5364088" y="2780928"/>
            <a:ext cx="792088"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82,8%</a:t>
            </a:r>
            <a:endParaRPr lang="es-ES" sz="1400" b="1" dirty="0">
              <a:solidFill>
                <a:schemeClr val="tx1">
                  <a:lumMod val="10000"/>
                </a:schemeClr>
              </a:solidFill>
              <a:latin typeface="Arial" pitchFamily="34" charset="0"/>
              <a:cs typeface="Arial" pitchFamily="34" charset="0"/>
            </a:endParaRPr>
          </a:p>
        </p:txBody>
      </p:sp>
      <p:sp>
        <p:nvSpPr>
          <p:cNvPr id="11" name="CaixaDeTexto 10"/>
          <p:cNvSpPr txBox="1"/>
          <p:nvPr/>
        </p:nvSpPr>
        <p:spPr>
          <a:xfrm>
            <a:off x="0" y="6165304"/>
            <a:ext cx="9144000" cy="523220"/>
          </a:xfrm>
          <a:prstGeom prst="rect">
            <a:avLst/>
          </a:prstGeom>
          <a:noFill/>
        </p:spPr>
        <p:txBody>
          <a:bodyPr wrap="square" rtlCol="0">
            <a:spAutoFit/>
          </a:bodyPr>
          <a:lstStyle/>
          <a:p>
            <a:r>
              <a:rPr lang="pt-BR" sz="1400" dirty="0" smtClean="0">
                <a:solidFill>
                  <a:schemeClr val="tx1">
                    <a:lumMod val="10000"/>
                  </a:schemeClr>
                </a:solidFill>
                <a:latin typeface="Arial" pitchFamily="34" charset="0"/>
                <a:cs typeface="Arial" pitchFamily="34" charset="0"/>
              </a:rPr>
              <a:t>Apresentamos dificuldades como a realização e demora na chegada dos exames complementares que avaliam a estratificação de risco cardiovascular, foi um dos grandes desafios</a:t>
            </a:r>
            <a:endParaRPr lang="es-ES" sz="1400" dirty="0">
              <a:solidFill>
                <a:schemeClr val="tx1">
                  <a:lumMod val="10000"/>
                </a:schemeClr>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D:\Imagenes\fotos de hipertensos\DSC04494.JPG"/>
          <p:cNvPicPr/>
          <p:nvPr/>
        </p:nvPicPr>
        <p:blipFill>
          <a:blip r:embed="rId2" cstate="print"/>
          <a:srcRect/>
          <a:stretch>
            <a:fillRect/>
          </a:stretch>
        </p:blipFill>
        <p:spPr bwMode="auto">
          <a:xfrm>
            <a:off x="1259632" y="1052736"/>
            <a:ext cx="6552728" cy="367240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tângulo 3"/>
          <p:cNvSpPr/>
          <p:nvPr/>
        </p:nvSpPr>
        <p:spPr>
          <a:xfrm>
            <a:off x="0" y="620688"/>
            <a:ext cx="9144000" cy="461665"/>
          </a:xfrm>
          <a:prstGeom prst="rect">
            <a:avLst/>
          </a:prstGeom>
        </p:spPr>
        <p:txBody>
          <a:bodyPr wrap="square">
            <a:spAutoFit/>
          </a:bodyPr>
          <a:lstStyle/>
          <a:p>
            <a:pPr algn="ctr"/>
            <a:r>
              <a:rPr lang="pt-BR" sz="2400" b="1" dirty="0" smtClean="0">
                <a:solidFill>
                  <a:srgbClr val="FF0000"/>
                </a:solidFill>
                <a:latin typeface="Arial" pitchFamily="34" charset="0"/>
                <a:cs typeface="Arial" pitchFamily="34" charset="0"/>
              </a:rPr>
              <a:t>          </a:t>
            </a:r>
            <a:r>
              <a:rPr lang="pt-BR" b="1" dirty="0" smtClean="0">
                <a:solidFill>
                  <a:srgbClr val="FF0000"/>
                </a:solidFill>
                <a:latin typeface="Arial" pitchFamily="34" charset="0"/>
                <a:cs typeface="Arial" pitchFamily="34" charset="0"/>
              </a:rPr>
              <a:t>Palestras sobre alimentação saudável</a:t>
            </a:r>
            <a:endParaRPr lang="es-ES" b="1" dirty="0">
              <a:solidFill>
                <a:srgbClr val="FF0000"/>
              </a:solidFill>
              <a:latin typeface="Arial" pitchFamily="34" charset="0"/>
              <a:cs typeface="Arial" pitchFamily="34" charset="0"/>
            </a:endParaRPr>
          </a:p>
        </p:txBody>
      </p:sp>
      <p:sp>
        <p:nvSpPr>
          <p:cNvPr id="5" name="Retângulo 4"/>
          <p:cNvSpPr/>
          <p:nvPr/>
        </p:nvSpPr>
        <p:spPr>
          <a:xfrm>
            <a:off x="0" y="188640"/>
            <a:ext cx="9144000" cy="461665"/>
          </a:xfrm>
          <a:prstGeom prst="rect">
            <a:avLst/>
          </a:prstGeom>
        </p:spPr>
        <p:txBody>
          <a:bodyPr wrap="square">
            <a:spAutoFit/>
          </a:bodyPr>
          <a:lstStyle/>
          <a:p>
            <a:pPr algn="ctr"/>
            <a:r>
              <a:rPr lang="pt-BR" sz="2400" b="1" dirty="0" smtClean="0">
                <a:solidFill>
                  <a:schemeClr val="tx1">
                    <a:lumMod val="10000"/>
                  </a:schemeClr>
                </a:solidFill>
                <a:latin typeface="Arial" pitchFamily="34" charset="0"/>
                <a:ea typeface="Calibri" pitchFamily="34" charset="0"/>
                <a:cs typeface="Arial" pitchFamily="34" charset="0"/>
              </a:rPr>
              <a:t>Resultados referentes aos Hipertensos</a:t>
            </a:r>
            <a:endParaRPr lang="pt-BR" sz="2400" b="1" u="sng" dirty="0">
              <a:solidFill>
                <a:schemeClr val="tx1">
                  <a:lumMod val="10000"/>
                </a:schemeClr>
              </a:solidFill>
              <a:latin typeface="Arial" pitchFamily="34" charset="0"/>
              <a:cs typeface="Arial" pitchFamily="34" charset="0"/>
            </a:endParaRPr>
          </a:p>
        </p:txBody>
      </p:sp>
      <p:sp>
        <p:nvSpPr>
          <p:cNvPr id="6" name="Retângulo 5"/>
          <p:cNvSpPr/>
          <p:nvPr/>
        </p:nvSpPr>
        <p:spPr>
          <a:xfrm>
            <a:off x="0" y="4688557"/>
            <a:ext cx="9144000" cy="2246769"/>
          </a:xfrm>
          <a:prstGeom prst="rect">
            <a:avLst/>
          </a:prstGeom>
        </p:spPr>
        <p:txBody>
          <a:bodyPr wrap="square">
            <a:spAutoFit/>
          </a:bodyPr>
          <a:lstStyle/>
          <a:p>
            <a:pPr lvl="0" indent="539750" algn="just" fontAlgn="base">
              <a:spcBef>
                <a:spcPct val="0"/>
              </a:spcBef>
              <a:spcAft>
                <a:spcPct val="0"/>
              </a:spcAft>
            </a:pPr>
            <a:r>
              <a:rPr lang="pt-BR" sz="2000" b="1" dirty="0" smtClean="0">
                <a:solidFill>
                  <a:srgbClr val="000000"/>
                </a:solidFill>
                <a:latin typeface="Arial" pitchFamily="34" charset="0"/>
                <a:ea typeface="Calibri" pitchFamily="34" charset="0"/>
                <a:cs typeface="Arial" pitchFamily="34" charset="0"/>
              </a:rPr>
              <a:t>Objetivo 6: Realizar ações de promoção e prevenção da saúde.</a:t>
            </a:r>
          </a:p>
          <a:p>
            <a:pPr lvl="0" indent="539750" algn="just" fontAlgn="base">
              <a:spcBef>
                <a:spcPct val="0"/>
              </a:spcBef>
              <a:spcAft>
                <a:spcPct val="0"/>
              </a:spcAft>
            </a:pPr>
            <a:endParaRPr lang="es-ES" sz="800" dirty="0" smtClean="0">
              <a:latin typeface="Arial" pitchFamily="34" charset="0"/>
              <a:cs typeface="Arial" pitchFamily="34" charset="0"/>
            </a:endParaRPr>
          </a:p>
          <a:p>
            <a:pPr lvl="0" algn="just" eaLnBrk="0" fontAlgn="base" hangingPunct="0">
              <a:spcBef>
                <a:spcPct val="0"/>
              </a:spcBef>
              <a:spcAft>
                <a:spcPct val="0"/>
              </a:spcAft>
            </a:pPr>
            <a:r>
              <a:rPr lang="pt-BR" sz="2000" b="1" dirty="0" smtClean="0">
                <a:solidFill>
                  <a:srgbClr val="000000"/>
                </a:solidFill>
                <a:latin typeface="Arial" pitchFamily="34" charset="0"/>
                <a:ea typeface="Calibri" pitchFamily="34" charset="0"/>
                <a:cs typeface="Arial" pitchFamily="34" charset="0"/>
              </a:rPr>
              <a:t>Meta 6.1:</a:t>
            </a:r>
            <a:r>
              <a:rPr lang="pt-BR" sz="2000" dirty="0" smtClean="0">
                <a:solidFill>
                  <a:srgbClr val="000000"/>
                </a:solidFill>
                <a:latin typeface="Arial" pitchFamily="34" charset="0"/>
                <a:ea typeface="Calibri" pitchFamily="34" charset="0"/>
                <a:cs typeface="Arial" pitchFamily="34" charset="0"/>
              </a:rPr>
              <a:t> </a:t>
            </a:r>
            <a:r>
              <a:rPr lang="pt-BR" dirty="0" smtClean="0">
                <a:solidFill>
                  <a:srgbClr val="000000"/>
                </a:solidFill>
                <a:latin typeface="Arial" pitchFamily="34" charset="0"/>
                <a:ea typeface="Calibri" pitchFamily="34" charset="0"/>
                <a:cs typeface="Arial" pitchFamily="34" charset="0"/>
              </a:rPr>
              <a:t>Garantir orientação nutricional sobre alimentação saudável a 100% dos hipertensos. </a:t>
            </a:r>
            <a:endParaRPr lang="es-ES" dirty="0" smtClean="0">
              <a:latin typeface="Arial" pitchFamily="34" charset="0"/>
              <a:cs typeface="Arial" pitchFamily="34" charset="0"/>
            </a:endParaRPr>
          </a:p>
          <a:p>
            <a:pPr lvl="0" algn="just" eaLnBrk="0" fontAlgn="base" hangingPunct="0">
              <a:spcBef>
                <a:spcPct val="0"/>
              </a:spcBef>
              <a:spcAft>
                <a:spcPct val="0"/>
              </a:spcAft>
            </a:pPr>
            <a:r>
              <a:rPr lang="pt-BR" sz="2000" b="1" dirty="0" smtClean="0">
                <a:solidFill>
                  <a:srgbClr val="000000"/>
                </a:solidFill>
                <a:latin typeface="Arial" pitchFamily="34" charset="0"/>
                <a:ea typeface="Calibri" pitchFamily="34" charset="0"/>
                <a:cs typeface="Arial" pitchFamily="34" charset="0"/>
              </a:rPr>
              <a:t>Indicador 6.1:</a:t>
            </a:r>
            <a:r>
              <a:rPr lang="pt-BR" sz="2000" dirty="0" smtClean="0">
                <a:solidFill>
                  <a:srgbClr val="000000"/>
                </a:solidFill>
                <a:latin typeface="Arial" pitchFamily="34" charset="0"/>
                <a:ea typeface="Calibri" pitchFamily="34" charset="0"/>
                <a:cs typeface="Arial" pitchFamily="34" charset="0"/>
              </a:rPr>
              <a:t> </a:t>
            </a:r>
            <a:r>
              <a:rPr lang="pt-BR" dirty="0" smtClean="0">
                <a:solidFill>
                  <a:srgbClr val="000000"/>
                </a:solidFill>
                <a:latin typeface="Arial" pitchFamily="34" charset="0"/>
                <a:ea typeface="Calibri" pitchFamily="34" charset="0"/>
                <a:cs typeface="Arial" pitchFamily="34" charset="0"/>
              </a:rPr>
              <a:t>Proporção de hipertensos com orientação nutricional sobre alimentação saudável.  </a:t>
            </a:r>
          </a:p>
          <a:p>
            <a:pPr algn="ctr" eaLnBrk="0" fontAlgn="base" hangingPunct="0">
              <a:spcBef>
                <a:spcPct val="0"/>
              </a:spcBef>
              <a:spcAft>
                <a:spcPct val="0"/>
              </a:spcAft>
            </a:pPr>
            <a:r>
              <a:rPr lang="pt-BR" b="1" dirty="0" smtClean="0">
                <a:solidFill>
                  <a:schemeClr val="tx1">
                    <a:lumMod val="10000"/>
                  </a:schemeClr>
                </a:solidFill>
                <a:latin typeface="Arial" pitchFamily="34" charset="0"/>
                <a:cs typeface="Arial" pitchFamily="34" charset="0"/>
                <a:sym typeface="Wingdings" pitchFamily="2" charset="2"/>
              </a:rPr>
              <a:t> </a:t>
            </a:r>
            <a:r>
              <a:rPr lang="pt-BR" b="1" dirty="0" smtClean="0">
                <a:solidFill>
                  <a:schemeClr val="tx1">
                    <a:lumMod val="10000"/>
                  </a:schemeClr>
                </a:solidFill>
                <a:latin typeface="Arial" pitchFamily="34" charset="0"/>
                <a:cs typeface="Arial" pitchFamily="34" charset="0"/>
              </a:rPr>
              <a:t>100% DURANTE OS 3 MESES DA INTERVENÇÃO</a:t>
            </a:r>
          </a:p>
          <a:p>
            <a:pPr lvl="0" algn="ctr" eaLnBrk="0" fontAlgn="base" hangingPunct="0">
              <a:spcBef>
                <a:spcPct val="0"/>
              </a:spcBef>
              <a:spcAft>
                <a:spcPct val="0"/>
              </a:spcAft>
            </a:pPr>
            <a:endParaRPr lang="pt-BR" dirty="0" smtClean="0">
              <a:solidFill>
                <a:srgbClr val="000000"/>
              </a:solidFill>
              <a:latin typeface="Arial" pitchFamily="34" charset="0"/>
              <a:ea typeface="Calibri"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C:\Users\merylanrb\Pictures\11054797_730196917091332_2043490676827383318_n.jpg"/>
          <p:cNvPicPr/>
          <p:nvPr/>
        </p:nvPicPr>
        <p:blipFill>
          <a:blip r:embed="rId2" cstate="print"/>
          <a:srcRect/>
          <a:stretch>
            <a:fillRect/>
          </a:stretch>
        </p:blipFill>
        <p:spPr bwMode="auto">
          <a:xfrm>
            <a:off x="467544" y="1268760"/>
            <a:ext cx="8208912" cy="388843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Retângulo 2"/>
          <p:cNvSpPr/>
          <p:nvPr/>
        </p:nvSpPr>
        <p:spPr>
          <a:xfrm>
            <a:off x="-252536" y="764704"/>
            <a:ext cx="9577064" cy="369332"/>
          </a:xfrm>
          <a:prstGeom prst="rect">
            <a:avLst/>
          </a:prstGeom>
        </p:spPr>
        <p:txBody>
          <a:bodyPr wrap="square">
            <a:spAutoFit/>
          </a:bodyPr>
          <a:lstStyle/>
          <a:p>
            <a:pPr algn="ctr"/>
            <a:r>
              <a:rPr lang="pt-BR" b="1" dirty="0" smtClean="0">
                <a:solidFill>
                  <a:schemeClr val="tx1">
                    <a:lumMod val="10000"/>
                  </a:schemeClr>
                </a:solidFill>
                <a:latin typeface="Arial" pitchFamily="34" charset="0"/>
                <a:cs typeface="Arial" pitchFamily="34" charset="0"/>
              </a:rPr>
              <a:t>Caminhada com o grupo de usuários hipertensos e diabéticos</a:t>
            </a:r>
            <a:endParaRPr lang="es-ES" b="1" dirty="0">
              <a:solidFill>
                <a:schemeClr val="tx1">
                  <a:lumMod val="10000"/>
                </a:schemeClr>
              </a:solidFill>
              <a:latin typeface="Arial" pitchFamily="34" charset="0"/>
              <a:cs typeface="Arial" pitchFamily="34" charset="0"/>
            </a:endParaRPr>
          </a:p>
        </p:txBody>
      </p:sp>
      <p:sp>
        <p:nvSpPr>
          <p:cNvPr id="4" name="Retângulo 3"/>
          <p:cNvSpPr/>
          <p:nvPr/>
        </p:nvSpPr>
        <p:spPr>
          <a:xfrm>
            <a:off x="0" y="5301208"/>
            <a:ext cx="9144000" cy="1538883"/>
          </a:xfrm>
          <a:prstGeom prst="rect">
            <a:avLst/>
          </a:prstGeom>
        </p:spPr>
        <p:txBody>
          <a:bodyPr wrap="square">
            <a:spAutoFit/>
          </a:bodyPr>
          <a:lstStyle/>
          <a:p>
            <a:r>
              <a:rPr lang="pt-BR" sz="2000" b="1" dirty="0" smtClean="0">
                <a:solidFill>
                  <a:schemeClr val="tx1">
                    <a:lumMod val="10000"/>
                  </a:schemeClr>
                </a:solidFill>
                <a:latin typeface="Arial" pitchFamily="34" charset="0"/>
                <a:cs typeface="Arial" pitchFamily="34" charset="0"/>
              </a:rPr>
              <a:t>Meta 6.3:</a:t>
            </a:r>
            <a:r>
              <a:rPr lang="pt-BR" sz="2000" dirty="0" smtClean="0">
                <a:solidFill>
                  <a:schemeClr val="tx1">
                    <a:lumMod val="10000"/>
                  </a:schemeClr>
                </a:solidFill>
                <a:latin typeface="Arial" pitchFamily="34" charset="0"/>
                <a:cs typeface="Arial" pitchFamily="34" charset="0"/>
              </a:rPr>
              <a:t> </a:t>
            </a:r>
            <a:r>
              <a:rPr lang="pt-BR" dirty="0" smtClean="0">
                <a:solidFill>
                  <a:schemeClr val="tx1">
                    <a:lumMod val="10000"/>
                  </a:schemeClr>
                </a:solidFill>
                <a:latin typeface="Arial" pitchFamily="34" charset="0"/>
                <a:cs typeface="Arial" pitchFamily="34" charset="0"/>
              </a:rPr>
              <a:t>Garantir orientação em relação à prática regular de atividade física dos usuários hipertensos.</a:t>
            </a:r>
            <a:endParaRPr lang="es-ES" dirty="0" smtClean="0">
              <a:solidFill>
                <a:schemeClr val="tx1">
                  <a:lumMod val="10000"/>
                </a:schemeClr>
              </a:solidFill>
              <a:latin typeface="Arial" pitchFamily="34" charset="0"/>
              <a:cs typeface="Arial" pitchFamily="34" charset="0"/>
            </a:endParaRPr>
          </a:p>
          <a:p>
            <a:r>
              <a:rPr lang="pt-BR" sz="2000" b="1" dirty="0" smtClean="0">
                <a:solidFill>
                  <a:schemeClr val="tx1">
                    <a:lumMod val="10000"/>
                  </a:schemeClr>
                </a:solidFill>
                <a:latin typeface="Arial" pitchFamily="34" charset="0"/>
                <a:cs typeface="Arial" pitchFamily="34" charset="0"/>
              </a:rPr>
              <a:t>Indicador 6.3</a:t>
            </a:r>
            <a:r>
              <a:rPr lang="pt-BR" b="1" dirty="0" smtClean="0">
                <a:solidFill>
                  <a:schemeClr val="tx1">
                    <a:lumMod val="10000"/>
                  </a:schemeClr>
                </a:solidFill>
                <a:latin typeface="Arial" pitchFamily="34" charset="0"/>
                <a:cs typeface="Arial" pitchFamily="34" charset="0"/>
              </a:rPr>
              <a:t>:</a:t>
            </a:r>
            <a:r>
              <a:rPr lang="pt-BR" dirty="0" smtClean="0">
                <a:solidFill>
                  <a:schemeClr val="tx1">
                    <a:lumMod val="10000"/>
                  </a:schemeClr>
                </a:solidFill>
                <a:latin typeface="Arial" pitchFamily="34" charset="0"/>
                <a:cs typeface="Arial" pitchFamily="34" charset="0"/>
              </a:rPr>
              <a:t> Proporção de hipertensos com orientação sobre prática regular de atividade física. </a:t>
            </a:r>
          </a:p>
          <a:p>
            <a:pPr algn="ctr"/>
            <a:r>
              <a:rPr lang="pt-BR" b="1" dirty="0" smtClean="0">
                <a:solidFill>
                  <a:schemeClr val="tx1">
                    <a:lumMod val="10000"/>
                  </a:schemeClr>
                </a:solidFill>
                <a:latin typeface="Arial" pitchFamily="34" charset="0"/>
                <a:cs typeface="Arial" pitchFamily="34" charset="0"/>
                <a:sym typeface="Wingdings" pitchFamily="2" charset="2"/>
              </a:rPr>
              <a:t> </a:t>
            </a:r>
            <a:r>
              <a:rPr lang="pt-BR" b="1" dirty="0" smtClean="0">
                <a:solidFill>
                  <a:schemeClr val="tx1">
                    <a:lumMod val="10000"/>
                  </a:schemeClr>
                </a:solidFill>
                <a:latin typeface="Arial" pitchFamily="34" charset="0"/>
                <a:cs typeface="Arial" pitchFamily="34" charset="0"/>
              </a:rPr>
              <a:t>100% DURANTE OS 3 MESES DA INTERVENÇÃO</a:t>
            </a:r>
          </a:p>
        </p:txBody>
      </p:sp>
      <p:sp>
        <p:nvSpPr>
          <p:cNvPr id="5" name="Retângulo 4"/>
          <p:cNvSpPr/>
          <p:nvPr/>
        </p:nvSpPr>
        <p:spPr>
          <a:xfrm>
            <a:off x="0" y="188640"/>
            <a:ext cx="9144000" cy="461665"/>
          </a:xfrm>
          <a:prstGeom prst="rect">
            <a:avLst/>
          </a:prstGeom>
        </p:spPr>
        <p:txBody>
          <a:bodyPr wrap="square">
            <a:spAutoFit/>
          </a:bodyPr>
          <a:lstStyle/>
          <a:p>
            <a:pPr algn="ctr"/>
            <a:r>
              <a:rPr lang="pt-BR" sz="2400" b="1" dirty="0" smtClean="0">
                <a:solidFill>
                  <a:srgbClr val="000000"/>
                </a:solidFill>
                <a:latin typeface="Arial" pitchFamily="34" charset="0"/>
                <a:ea typeface="Calibri" pitchFamily="34" charset="0"/>
                <a:cs typeface="Arial" pitchFamily="34" charset="0"/>
              </a:rPr>
              <a:t>Resultados referentes aos Hipertensos</a:t>
            </a:r>
            <a:endParaRPr lang="pt-BR" sz="2400" b="1" u="sng" dirty="0">
              <a:solidFill>
                <a:schemeClr val="bg2">
                  <a:lumMod val="50000"/>
                </a:schemeClr>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C:\Users\merylanrb\Pictures\11053858_410497922462486_5700103108570144817_n.jpg"/>
          <p:cNvPicPr/>
          <p:nvPr/>
        </p:nvPicPr>
        <p:blipFill>
          <a:blip r:embed="rId2" cstate="print"/>
          <a:srcRect/>
          <a:stretch>
            <a:fillRect/>
          </a:stretch>
        </p:blipFill>
        <p:spPr bwMode="auto">
          <a:xfrm>
            <a:off x="1115616" y="476672"/>
            <a:ext cx="7200800" cy="4680520"/>
          </a:xfrm>
          <a:prstGeom prst="ellipse">
            <a:avLst/>
          </a:prstGeom>
          <a:ln>
            <a:noFill/>
          </a:ln>
          <a:effectLst>
            <a:softEdge rad="112500"/>
          </a:effectLst>
        </p:spPr>
      </p:pic>
      <p:sp>
        <p:nvSpPr>
          <p:cNvPr id="3" name="Retângulo 2"/>
          <p:cNvSpPr/>
          <p:nvPr/>
        </p:nvSpPr>
        <p:spPr>
          <a:xfrm>
            <a:off x="0" y="836712"/>
            <a:ext cx="9144000" cy="461665"/>
          </a:xfrm>
          <a:prstGeom prst="rect">
            <a:avLst/>
          </a:prstGeom>
        </p:spPr>
        <p:txBody>
          <a:bodyPr wrap="square">
            <a:spAutoFit/>
          </a:bodyPr>
          <a:lstStyle/>
          <a:p>
            <a:pPr algn="ctr"/>
            <a:r>
              <a:rPr lang="pt-BR" sz="2400" b="1" dirty="0" smtClean="0">
                <a:solidFill>
                  <a:schemeClr val="accent3">
                    <a:lumMod val="40000"/>
                    <a:lumOff val="60000"/>
                  </a:schemeClr>
                </a:solidFill>
                <a:latin typeface="Arial" pitchFamily="34" charset="0"/>
                <a:cs typeface="Arial" pitchFamily="34" charset="0"/>
              </a:rPr>
              <a:t>Grupo de tabagismo. </a:t>
            </a:r>
            <a:endParaRPr lang="es-ES" sz="2400" b="1" dirty="0">
              <a:solidFill>
                <a:schemeClr val="accent3">
                  <a:lumMod val="40000"/>
                  <a:lumOff val="60000"/>
                </a:schemeClr>
              </a:solidFill>
              <a:latin typeface="Arial" pitchFamily="34" charset="0"/>
              <a:cs typeface="Arial" pitchFamily="34" charset="0"/>
            </a:endParaRPr>
          </a:p>
        </p:txBody>
      </p:sp>
      <p:sp>
        <p:nvSpPr>
          <p:cNvPr id="4" name="Retângulo 3"/>
          <p:cNvSpPr/>
          <p:nvPr/>
        </p:nvSpPr>
        <p:spPr>
          <a:xfrm>
            <a:off x="0" y="188640"/>
            <a:ext cx="9144000" cy="400110"/>
          </a:xfrm>
          <a:prstGeom prst="rect">
            <a:avLst/>
          </a:prstGeom>
        </p:spPr>
        <p:txBody>
          <a:bodyPr wrap="square">
            <a:spAutoFit/>
          </a:bodyPr>
          <a:lstStyle/>
          <a:p>
            <a:pPr algn="ctr"/>
            <a:r>
              <a:rPr lang="pt-BR" sz="2000" b="1" dirty="0" smtClean="0">
                <a:solidFill>
                  <a:schemeClr val="tx1">
                    <a:lumMod val="10000"/>
                  </a:schemeClr>
                </a:solidFill>
                <a:latin typeface="Arial" pitchFamily="34" charset="0"/>
                <a:ea typeface="Calibri" pitchFamily="34" charset="0"/>
                <a:cs typeface="Arial" pitchFamily="34" charset="0"/>
              </a:rPr>
              <a:t>Resultados referentes aos Hipertensos</a:t>
            </a:r>
            <a:endParaRPr lang="pt-BR" sz="2000" b="1" u="sng" dirty="0">
              <a:solidFill>
                <a:schemeClr val="tx1">
                  <a:lumMod val="10000"/>
                </a:schemeClr>
              </a:solidFill>
              <a:latin typeface="Arial" pitchFamily="34" charset="0"/>
              <a:cs typeface="Arial" pitchFamily="34" charset="0"/>
            </a:endParaRPr>
          </a:p>
        </p:txBody>
      </p:sp>
      <p:sp>
        <p:nvSpPr>
          <p:cNvPr id="5" name="Retângulo 4"/>
          <p:cNvSpPr/>
          <p:nvPr/>
        </p:nvSpPr>
        <p:spPr>
          <a:xfrm>
            <a:off x="0" y="5157192"/>
            <a:ext cx="8964488" cy="1815882"/>
          </a:xfrm>
          <a:prstGeom prst="rect">
            <a:avLst/>
          </a:prstGeom>
        </p:spPr>
        <p:txBody>
          <a:bodyPr wrap="square">
            <a:spAutoFit/>
          </a:bodyPr>
          <a:lstStyle/>
          <a:p>
            <a:r>
              <a:rPr lang="pt-BR" sz="2000" b="1" dirty="0" smtClean="0">
                <a:solidFill>
                  <a:schemeClr val="tx1">
                    <a:lumMod val="10000"/>
                  </a:schemeClr>
                </a:solidFill>
                <a:latin typeface="Arial" pitchFamily="34" charset="0"/>
                <a:cs typeface="Arial" pitchFamily="34" charset="0"/>
              </a:rPr>
              <a:t>Meta 6.5:</a:t>
            </a:r>
            <a:r>
              <a:rPr lang="pt-BR" sz="2000" dirty="0" smtClean="0">
                <a:solidFill>
                  <a:schemeClr val="tx1">
                    <a:lumMod val="10000"/>
                  </a:schemeClr>
                </a:solidFill>
                <a:latin typeface="Arial" pitchFamily="34" charset="0"/>
                <a:cs typeface="Arial" pitchFamily="34" charset="0"/>
              </a:rPr>
              <a:t> </a:t>
            </a:r>
            <a:r>
              <a:rPr lang="pt-BR" dirty="0" smtClean="0">
                <a:solidFill>
                  <a:schemeClr val="tx1">
                    <a:lumMod val="10000"/>
                  </a:schemeClr>
                </a:solidFill>
                <a:latin typeface="Arial" pitchFamily="34" charset="0"/>
                <a:cs typeface="Arial" pitchFamily="34" charset="0"/>
              </a:rPr>
              <a:t>Garantir orientação sobre os riscos do tabagismo a 100% dos usuários hipertensos.</a:t>
            </a:r>
            <a:endParaRPr lang="es-ES" dirty="0" smtClean="0">
              <a:solidFill>
                <a:schemeClr val="tx1">
                  <a:lumMod val="10000"/>
                </a:schemeClr>
              </a:solidFill>
              <a:latin typeface="Arial" pitchFamily="34" charset="0"/>
              <a:cs typeface="Arial" pitchFamily="34" charset="0"/>
            </a:endParaRPr>
          </a:p>
          <a:p>
            <a:r>
              <a:rPr lang="pt-BR" sz="2000" b="1" dirty="0" smtClean="0">
                <a:solidFill>
                  <a:schemeClr val="tx1">
                    <a:lumMod val="10000"/>
                  </a:schemeClr>
                </a:solidFill>
                <a:latin typeface="Arial" pitchFamily="34" charset="0"/>
                <a:cs typeface="Arial" pitchFamily="34" charset="0"/>
              </a:rPr>
              <a:t>Indicador 6.5:</a:t>
            </a:r>
            <a:r>
              <a:rPr lang="pt-BR" sz="2000" dirty="0" smtClean="0">
                <a:solidFill>
                  <a:schemeClr val="tx1">
                    <a:lumMod val="10000"/>
                  </a:schemeClr>
                </a:solidFill>
                <a:latin typeface="Arial" pitchFamily="34" charset="0"/>
                <a:cs typeface="Arial" pitchFamily="34" charset="0"/>
              </a:rPr>
              <a:t> </a:t>
            </a:r>
            <a:r>
              <a:rPr lang="pt-BR" dirty="0" smtClean="0">
                <a:solidFill>
                  <a:schemeClr val="tx1">
                    <a:lumMod val="10000"/>
                  </a:schemeClr>
                </a:solidFill>
                <a:latin typeface="Arial" pitchFamily="34" charset="0"/>
                <a:cs typeface="Arial" pitchFamily="34" charset="0"/>
              </a:rPr>
              <a:t>Proporção de hipertensos com orientação sobre os riscos do tabagismo.  </a:t>
            </a:r>
          </a:p>
          <a:p>
            <a:pPr algn="ctr"/>
            <a:r>
              <a:rPr lang="pt-BR" b="1" dirty="0" smtClean="0">
                <a:solidFill>
                  <a:schemeClr val="tx1">
                    <a:lumMod val="10000"/>
                  </a:schemeClr>
                </a:solidFill>
                <a:latin typeface="Arial" pitchFamily="34" charset="0"/>
                <a:cs typeface="Arial" pitchFamily="34" charset="0"/>
                <a:sym typeface="Wingdings" pitchFamily="2" charset="2"/>
              </a:rPr>
              <a:t> </a:t>
            </a:r>
            <a:r>
              <a:rPr lang="pt-BR" b="1" dirty="0" smtClean="0">
                <a:solidFill>
                  <a:schemeClr val="tx1">
                    <a:lumMod val="10000"/>
                  </a:schemeClr>
                </a:solidFill>
                <a:latin typeface="Arial" pitchFamily="34" charset="0"/>
                <a:cs typeface="Arial" pitchFamily="34" charset="0"/>
              </a:rPr>
              <a:t>100% DURANTE OS 3 MESES DA INTERVENÇÃO</a:t>
            </a:r>
          </a:p>
          <a:p>
            <a:endParaRPr lang="pt-BR" dirty="0" smtClean="0">
              <a:solidFill>
                <a:schemeClr val="tx1">
                  <a:lumMod val="10000"/>
                </a:schemeClr>
              </a:solidFill>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260648"/>
            <a:ext cx="8208912" cy="400110"/>
          </a:xfrm>
          <a:prstGeom prst="rect">
            <a:avLst/>
          </a:prstGeom>
        </p:spPr>
        <p:txBody>
          <a:bodyPr wrap="square">
            <a:spAutoFit/>
          </a:bodyPr>
          <a:lstStyle/>
          <a:p>
            <a:pPr algn="ctr"/>
            <a:r>
              <a:rPr lang="pt-BR" sz="2000" b="1" dirty="0" smtClean="0">
                <a:solidFill>
                  <a:srgbClr val="000000"/>
                </a:solidFill>
                <a:latin typeface="Arial" pitchFamily="34" charset="0"/>
                <a:ea typeface="Calibri" pitchFamily="34" charset="0"/>
                <a:cs typeface="Arial" pitchFamily="34" charset="0"/>
              </a:rPr>
              <a:t>Resultados referentes aos Hipertensos</a:t>
            </a:r>
            <a:endParaRPr lang="pt-BR" sz="2000" b="1" u="sng" dirty="0">
              <a:solidFill>
                <a:schemeClr val="bg2">
                  <a:lumMod val="50000"/>
                </a:schemeClr>
              </a:solidFill>
              <a:latin typeface="Arial" pitchFamily="34" charset="0"/>
              <a:cs typeface="Arial" pitchFamily="34" charset="0"/>
            </a:endParaRPr>
          </a:p>
        </p:txBody>
      </p:sp>
      <p:sp>
        <p:nvSpPr>
          <p:cNvPr id="28673" name="Rectangle 1"/>
          <p:cNvSpPr>
            <a:spLocks noChangeArrowheads="1"/>
          </p:cNvSpPr>
          <p:nvPr/>
        </p:nvSpPr>
        <p:spPr bwMode="auto">
          <a:xfrm>
            <a:off x="0" y="4925784"/>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BR" sz="800" dirty="0" smtClean="0">
              <a:solidFill>
                <a:schemeClr val="bg2">
                  <a:lumMod val="50000"/>
                </a:schemeClr>
              </a:solidFill>
              <a:latin typeface="Arial" pitchFamily="34" charset="0"/>
              <a:cs typeface="Arial" pitchFamily="34" charset="0"/>
            </a:endParaRPr>
          </a:p>
          <a:p>
            <a:endParaRPr lang="pt-BR" sz="800" dirty="0" smtClean="0">
              <a:solidFill>
                <a:schemeClr val="bg2">
                  <a:lumMod val="50000"/>
                </a:schemeClr>
              </a:solidFill>
              <a:latin typeface="Arial" pitchFamily="34" charset="0"/>
              <a:cs typeface="Arial" pitchFamily="34" charset="0"/>
            </a:endParaRPr>
          </a:p>
          <a:p>
            <a:r>
              <a:rPr lang="pt-BR" sz="2000" b="1" dirty="0" smtClean="0">
                <a:solidFill>
                  <a:schemeClr val="tx1">
                    <a:lumMod val="10000"/>
                  </a:schemeClr>
                </a:solidFill>
                <a:latin typeface="Arial" pitchFamily="34" charset="0"/>
                <a:cs typeface="Arial" pitchFamily="34" charset="0"/>
              </a:rPr>
              <a:t>Meta 6.7:</a:t>
            </a:r>
            <a:r>
              <a:rPr lang="pt-BR" sz="2000" dirty="0" smtClean="0">
                <a:solidFill>
                  <a:schemeClr val="tx1">
                    <a:lumMod val="10000"/>
                  </a:schemeClr>
                </a:solidFill>
                <a:latin typeface="Arial" pitchFamily="34" charset="0"/>
                <a:cs typeface="Arial" pitchFamily="34" charset="0"/>
              </a:rPr>
              <a:t> </a:t>
            </a:r>
            <a:r>
              <a:rPr lang="pt-BR" dirty="0" smtClean="0">
                <a:solidFill>
                  <a:schemeClr val="tx1">
                    <a:lumMod val="10000"/>
                  </a:schemeClr>
                </a:solidFill>
                <a:latin typeface="Arial" pitchFamily="34" charset="0"/>
                <a:cs typeface="Arial" pitchFamily="34" charset="0"/>
              </a:rPr>
              <a:t>Garantir orientação sobre higiene bucal a 100% dos usuários hipertensos.</a:t>
            </a:r>
            <a:endParaRPr lang="es-ES" dirty="0" smtClean="0">
              <a:solidFill>
                <a:schemeClr val="tx1">
                  <a:lumMod val="10000"/>
                </a:schemeClr>
              </a:solidFill>
              <a:latin typeface="Arial" pitchFamily="34" charset="0"/>
              <a:cs typeface="Arial" pitchFamily="34" charset="0"/>
            </a:endParaRPr>
          </a:p>
          <a:p>
            <a:r>
              <a:rPr lang="pt-BR" sz="2000" b="1" dirty="0" smtClean="0">
                <a:solidFill>
                  <a:schemeClr val="tx1">
                    <a:lumMod val="10000"/>
                  </a:schemeClr>
                </a:solidFill>
                <a:latin typeface="Arial" pitchFamily="34" charset="0"/>
                <a:cs typeface="Arial" pitchFamily="34" charset="0"/>
              </a:rPr>
              <a:t>Indicador 6.7:</a:t>
            </a:r>
            <a:r>
              <a:rPr lang="pt-BR" sz="2000" dirty="0" smtClean="0">
                <a:solidFill>
                  <a:schemeClr val="tx1">
                    <a:lumMod val="10000"/>
                  </a:schemeClr>
                </a:solidFill>
                <a:latin typeface="Arial" pitchFamily="34" charset="0"/>
                <a:cs typeface="Arial" pitchFamily="34" charset="0"/>
              </a:rPr>
              <a:t> </a:t>
            </a:r>
            <a:r>
              <a:rPr lang="pt-BR" dirty="0" smtClean="0">
                <a:solidFill>
                  <a:schemeClr val="tx1">
                    <a:lumMod val="10000"/>
                  </a:schemeClr>
                </a:solidFill>
                <a:latin typeface="Arial" pitchFamily="34" charset="0"/>
                <a:cs typeface="Arial" pitchFamily="34" charset="0"/>
              </a:rPr>
              <a:t>Proporção de hipertensos com orientação sobre higiene bucal</a:t>
            </a:r>
            <a:r>
              <a:rPr lang="pt-BR" sz="2000" dirty="0" smtClean="0">
                <a:solidFill>
                  <a:schemeClr val="tx1">
                    <a:lumMod val="10000"/>
                  </a:schemeClr>
                </a:solidFill>
                <a:latin typeface="Arial" pitchFamily="34" charset="0"/>
                <a:cs typeface="Arial" pitchFamily="34" charset="0"/>
              </a:rPr>
              <a:t>.     </a:t>
            </a:r>
          </a:p>
          <a:p>
            <a:pPr algn="ctr"/>
            <a:endParaRPr lang="pt-BR" sz="2000" b="1" dirty="0" smtClean="0">
              <a:solidFill>
                <a:schemeClr val="tx1">
                  <a:lumMod val="10000"/>
                </a:schemeClr>
              </a:solidFill>
              <a:latin typeface="Arial" pitchFamily="34" charset="0"/>
              <a:cs typeface="Arial" pitchFamily="34" charset="0"/>
              <a:sym typeface="Wingdings" pitchFamily="2" charset="2"/>
            </a:endParaRPr>
          </a:p>
          <a:p>
            <a:pPr algn="ctr"/>
            <a:r>
              <a:rPr lang="pt-BR" sz="2000" b="1" dirty="0" smtClean="0">
                <a:solidFill>
                  <a:schemeClr val="tx1">
                    <a:lumMod val="10000"/>
                  </a:schemeClr>
                </a:solidFill>
                <a:latin typeface="Arial" pitchFamily="34" charset="0"/>
                <a:cs typeface="Arial" pitchFamily="34" charset="0"/>
                <a:sym typeface="Wingdings" pitchFamily="2" charset="2"/>
              </a:rPr>
              <a:t> </a:t>
            </a:r>
            <a:r>
              <a:rPr lang="pt-BR" sz="2000" b="1" dirty="0" smtClean="0">
                <a:solidFill>
                  <a:schemeClr val="tx1">
                    <a:lumMod val="10000"/>
                  </a:schemeClr>
                </a:solidFill>
                <a:latin typeface="Arial" pitchFamily="34" charset="0"/>
                <a:cs typeface="Arial" pitchFamily="34" charset="0"/>
              </a:rPr>
              <a:t>100% DURANTE OS 3 MESES DA INTERVENÇÃO</a:t>
            </a:r>
          </a:p>
          <a:p>
            <a:r>
              <a:rPr lang="pt-BR" sz="2000" dirty="0" smtClean="0">
                <a:solidFill>
                  <a:schemeClr val="tx1">
                    <a:lumMod val="10000"/>
                  </a:schemeClr>
                </a:solidFill>
                <a:latin typeface="Arial" pitchFamily="34" charset="0"/>
                <a:cs typeface="Arial" pitchFamily="34" charset="0"/>
              </a:rPr>
              <a:t> </a:t>
            </a:r>
            <a:endParaRPr lang="es-ES" sz="2000" dirty="0" smtClean="0">
              <a:solidFill>
                <a:schemeClr val="tx1">
                  <a:lumMod val="10000"/>
                </a:schemeClr>
              </a:solidFill>
              <a:latin typeface="Arial" pitchFamily="34" charset="0"/>
              <a:cs typeface="Arial" pitchFamily="34" charset="0"/>
            </a:endParaRPr>
          </a:p>
          <a:p>
            <a:r>
              <a:rPr lang="pt-BR" sz="2000" dirty="0" smtClean="0">
                <a:solidFill>
                  <a:schemeClr val="tx1">
                    <a:lumMod val="10000"/>
                  </a:schemeClr>
                </a:solidFill>
                <a:latin typeface="Arial" pitchFamily="34" charset="0"/>
                <a:cs typeface="Arial" pitchFamily="34" charset="0"/>
              </a:rPr>
              <a:t>   </a:t>
            </a:r>
            <a:endParaRPr lang="es-ES" sz="2000" dirty="0" smtClean="0">
              <a:solidFill>
                <a:schemeClr val="tx1">
                  <a:lumMod val="10000"/>
                </a:schemeClr>
              </a:solidFill>
              <a:latin typeface="Arial" pitchFamily="34" charset="0"/>
              <a:cs typeface="Arial" pitchFamily="34" charset="0"/>
            </a:endParaRPr>
          </a:p>
          <a:p>
            <a:endParaRPr lang="es-ES" sz="2000" dirty="0" smtClean="0">
              <a:solidFill>
                <a:schemeClr val="bg2">
                  <a:lumMod val="50000"/>
                </a:schemeClr>
              </a:solidFill>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p:txBody>
      </p:sp>
      <p:pic>
        <p:nvPicPr>
          <p:cNvPr id="5" name="Picture 2" descr="D:\Imagenes\fotos de hipertensos\1.jpg"/>
          <p:cNvPicPr>
            <a:picLocks noChangeAspect="1" noChangeArrowheads="1"/>
          </p:cNvPicPr>
          <p:nvPr/>
        </p:nvPicPr>
        <p:blipFill>
          <a:blip r:embed="rId2" cstate="print"/>
          <a:srcRect/>
          <a:stretch>
            <a:fillRect/>
          </a:stretch>
        </p:blipFill>
        <p:spPr bwMode="auto">
          <a:xfrm>
            <a:off x="971600" y="1340768"/>
            <a:ext cx="6912768" cy="367240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tângulo 5"/>
          <p:cNvSpPr/>
          <p:nvPr/>
        </p:nvSpPr>
        <p:spPr>
          <a:xfrm>
            <a:off x="2395763" y="836712"/>
            <a:ext cx="4352474" cy="369332"/>
          </a:xfrm>
          <a:prstGeom prst="rect">
            <a:avLst/>
          </a:prstGeom>
        </p:spPr>
        <p:txBody>
          <a:bodyPr wrap="square">
            <a:spAutoFit/>
          </a:bodyPr>
          <a:lstStyle/>
          <a:p>
            <a:pPr algn="ctr"/>
            <a:r>
              <a:rPr lang="pt-BR" b="1" dirty="0" smtClean="0">
                <a:solidFill>
                  <a:srgbClr val="FF0000"/>
                </a:solidFill>
                <a:latin typeface="Arial" pitchFamily="34" charset="0"/>
                <a:cs typeface="Arial" pitchFamily="34" charset="0"/>
              </a:rPr>
              <a:t>Palestras sobre higiene bucal </a:t>
            </a:r>
            <a:endParaRPr lang="es-ES" b="1" dirty="0">
              <a:solidFill>
                <a:srgbClr val="FF0000"/>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332656"/>
            <a:ext cx="8496943" cy="400110"/>
          </a:xfrm>
          <a:prstGeom prst="rect">
            <a:avLst/>
          </a:prstGeom>
        </p:spPr>
        <p:txBody>
          <a:bodyPr wrap="square">
            <a:spAutoFit/>
          </a:bodyPr>
          <a:lstStyle/>
          <a:p>
            <a:pPr algn="ctr"/>
            <a:r>
              <a:rPr lang="pt-BR" sz="2000" b="1" dirty="0" smtClean="0">
                <a:solidFill>
                  <a:srgbClr val="000000"/>
                </a:solidFill>
                <a:latin typeface="Arial" pitchFamily="34" charset="0"/>
                <a:cs typeface="Arial" pitchFamily="34" charset="0"/>
              </a:rPr>
              <a:t>Resultados referentes aos Diabéticos</a:t>
            </a:r>
            <a:endParaRPr lang="pt-BR" sz="2000" b="1" u="sng" dirty="0">
              <a:solidFill>
                <a:schemeClr val="bg2">
                  <a:lumMod val="50000"/>
                </a:schemeClr>
              </a:solidFill>
              <a:latin typeface="Arial" pitchFamily="34" charset="0"/>
              <a:cs typeface="Arial" pitchFamily="34" charset="0"/>
            </a:endParaRPr>
          </a:p>
        </p:txBody>
      </p:sp>
      <p:sp>
        <p:nvSpPr>
          <p:cNvPr id="27649" name="Rectangle 1"/>
          <p:cNvSpPr>
            <a:spLocks noChangeArrowheads="1"/>
          </p:cNvSpPr>
          <p:nvPr/>
        </p:nvSpPr>
        <p:spPr bwMode="auto">
          <a:xfrm>
            <a:off x="0" y="803827"/>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tab pos="541338" algn="l"/>
              </a:tabLst>
            </a:pPr>
            <a:r>
              <a:rPr kumimoji="0" lang="pt-BR" sz="2000" b="1" i="0" u="none" strike="noStrike" cap="none" normalizeH="0" baseline="0" dirty="0" smtClean="0">
                <a:ln>
                  <a:noFill/>
                </a:ln>
                <a:solidFill>
                  <a:srgbClr val="000000"/>
                </a:solidFill>
                <a:effectLst/>
                <a:latin typeface="Arial" pitchFamily="34" charset="0"/>
                <a:ea typeface="Arial" pitchFamily="34" charset="0"/>
                <a:cs typeface="Arial" pitchFamily="34" charset="0"/>
              </a:rPr>
              <a:t>Objetivo 1. </a:t>
            </a:r>
            <a:r>
              <a:rPr kumimoji="0" lang="pt-BR" sz="2000" b="0" i="0" u="none" strike="noStrike" cap="none" normalizeH="0" baseline="0" dirty="0" smtClean="0">
                <a:ln>
                  <a:noFill/>
                </a:ln>
                <a:solidFill>
                  <a:srgbClr val="000000"/>
                </a:solidFill>
                <a:effectLst/>
                <a:latin typeface="Arial" pitchFamily="34" charset="0"/>
                <a:ea typeface="Arial" pitchFamily="34" charset="0"/>
                <a:cs typeface="Arial" pitchFamily="34" charset="0"/>
              </a:rPr>
              <a:t>Ampliar a cobertura a diabéticos.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tab pos="541338" algn="l"/>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Meta 1.2: </a:t>
            </a:r>
            <a:r>
              <a:rPr kumimoji="0" lang="pt-BR" sz="2000" b="0" i="0" u="none" strike="noStrike" cap="none" normalizeH="0" baseline="0" dirty="0" smtClean="0">
                <a:ln>
                  <a:noFill/>
                </a:ln>
                <a:solidFill>
                  <a:srgbClr val="000000"/>
                </a:solidFill>
                <a:effectLst/>
                <a:latin typeface="Arial" pitchFamily="34" charset="0"/>
                <a:ea typeface="Arial" pitchFamily="34" charset="0"/>
                <a:cs typeface="Arial" pitchFamily="34" charset="0"/>
              </a:rPr>
              <a:t>Cadastrar 100% dos Diabéticos da área de abrangência no Programa de Atenção à Hipertensão Arterial e à Diabetes Mellitus da unidade de saúde.</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tab pos="541338" algn="l"/>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Indicador 1.2:</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Cobertura do programa de atenção ao diabético na unidade de saúde.   </a:t>
            </a:r>
          </a:p>
          <a:p>
            <a:pPr marL="0" marR="0" lvl="0" indent="539750" algn="ctr" defTabSz="914400" rtl="0" eaLnBrk="0" fontAlgn="base" latinLnBrk="0" hangingPunct="0">
              <a:lnSpc>
                <a:spcPct val="100000"/>
              </a:lnSpc>
              <a:spcBef>
                <a:spcPct val="0"/>
              </a:spcBef>
              <a:spcAft>
                <a:spcPct val="0"/>
              </a:spcAft>
              <a:buClrTx/>
              <a:buSzTx/>
              <a:buFontTx/>
              <a:buNone/>
              <a:tabLst>
                <a:tab pos="541338" algn="l"/>
              </a:tabLst>
            </a:pPr>
            <a:r>
              <a:rPr lang="pt-BR" sz="2000" b="1" dirty="0" smtClean="0">
                <a:solidFill>
                  <a:srgbClr val="000000"/>
                </a:solidFill>
                <a:latin typeface="Arial" pitchFamily="34" charset="0"/>
                <a:ea typeface="Calibri" pitchFamily="34" charset="0"/>
                <a:cs typeface="Arial" pitchFamily="34" charset="0"/>
              </a:rPr>
              <a:t>Resultados</a:t>
            </a:r>
            <a:r>
              <a:rPr lang="pt-BR" sz="2000" dirty="0" smtClean="0">
                <a:solidFill>
                  <a:srgbClr val="000000"/>
                </a:solidFill>
                <a:latin typeface="Arial" pitchFamily="34" charset="0"/>
                <a:ea typeface="Calibri" pitchFamily="34" charset="0"/>
                <a:cs typeface="Arial" pitchFamily="34" charset="0"/>
              </a:rPr>
              <a:t>: </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77.1%</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Gráfico 4"/>
          <p:cNvGraphicFramePr/>
          <p:nvPr/>
        </p:nvGraphicFramePr>
        <p:xfrm>
          <a:off x="395536" y="3140968"/>
          <a:ext cx="8352928"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395536" y="6237312"/>
            <a:ext cx="8424936" cy="646331"/>
          </a:xfrm>
          <a:prstGeom prst="rect">
            <a:avLst/>
          </a:prstGeom>
        </p:spPr>
        <p:txBody>
          <a:bodyPr wrap="square">
            <a:spAutoFit/>
          </a:bodyPr>
          <a:lstStyle/>
          <a:p>
            <a:pPr lvl="0" indent="539750" algn="just" fontAlgn="base">
              <a:spcBef>
                <a:spcPct val="0"/>
              </a:spcBef>
              <a:spcAft>
                <a:spcPct val="0"/>
              </a:spcAft>
            </a:pPr>
            <a:r>
              <a:rPr lang="pt-BR" dirty="0" smtClean="0">
                <a:solidFill>
                  <a:srgbClr val="000000"/>
                </a:solidFill>
                <a:latin typeface="Arial" pitchFamily="34" charset="0"/>
                <a:ea typeface="Calibri" pitchFamily="34" charset="0"/>
                <a:cs typeface="Arial" pitchFamily="34" charset="0"/>
              </a:rPr>
              <a:t>Figura 9: Cobertura do programa de atenção ao diabético na unidade de saúde.</a:t>
            </a:r>
            <a:endParaRPr lang="pt-BR" sz="4000" dirty="0" smtClean="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260648"/>
            <a:ext cx="8208911" cy="400110"/>
          </a:xfrm>
          <a:prstGeom prst="rect">
            <a:avLst/>
          </a:prstGeom>
        </p:spPr>
        <p:txBody>
          <a:bodyPr wrap="square">
            <a:spAutoFit/>
          </a:bodyPr>
          <a:lstStyle/>
          <a:p>
            <a:pPr algn="ctr"/>
            <a:r>
              <a:rPr lang="pt-BR" sz="2000" b="1" dirty="0" smtClean="0">
                <a:solidFill>
                  <a:srgbClr val="000000"/>
                </a:solidFill>
                <a:latin typeface="Arial" pitchFamily="34" charset="0"/>
                <a:cs typeface="Arial" pitchFamily="34" charset="0"/>
              </a:rPr>
              <a:t>Resultados referentes aos Diabéticos</a:t>
            </a:r>
            <a:endParaRPr lang="pt-BR" sz="2000" b="1" u="sng" dirty="0">
              <a:solidFill>
                <a:schemeClr val="bg2">
                  <a:lumMod val="50000"/>
                </a:schemeClr>
              </a:solidFill>
              <a:latin typeface="Arial" pitchFamily="34" charset="0"/>
              <a:cs typeface="Arial" pitchFamily="34" charset="0"/>
            </a:endParaRPr>
          </a:p>
        </p:txBody>
      </p:sp>
      <p:sp>
        <p:nvSpPr>
          <p:cNvPr id="38913" name="Rectangle 1"/>
          <p:cNvSpPr>
            <a:spLocks noChangeArrowheads="1"/>
          </p:cNvSpPr>
          <p:nvPr/>
        </p:nvSpPr>
        <p:spPr bwMode="auto">
          <a:xfrm>
            <a:off x="0" y="844367"/>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Arial" pitchFamily="34" charset="0"/>
                <a:cs typeface="Arial" pitchFamily="34" charset="0"/>
              </a:rPr>
              <a:t>Objetivo 2:Melhorar a qualidade de atenção aos diabéticos.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Meta 2.2:</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Realizar exame clínico apropriado em 100% dos diabéticos. </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Indicador 2.2:</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Proporção de diabéticos com o exame clínico apropriado de acordo com o protocolo.</a:t>
            </a:r>
          </a:p>
          <a:p>
            <a:pPr marL="0" marR="0" lvl="0" indent="539750" algn="ctr" defTabSz="914400" rtl="0" eaLnBrk="0" fontAlgn="base" latinLnBrk="0" hangingPunct="0">
              <a:lnSpc>
                <a:spcPct val="100000"/>
              </a:lnSpc>
              <a:spcBef>
                <a:spcPct val="0"/>
              </a:spcBef>
              <a:spcAft>
                <a:spcPct val="0"/>
              </a:spcAft>
              <a:buClrTx/>
              <a:buSzTx/>
              <a:buFontTx/>
              <a:buNone/>
              <a:tabLst/>
            </a:pPr>
            <a:r>
              <a:rPr lang="pt-BR" sz="2000" b="1" dirty="0" smtClean="0">
                <a:solidFill>
                  <a:srgbClr val="000000"/>
                </a:solidFill>
                <a:latin typeface="Arial" pitchFamily="34" charset="0"/>
                <a:ea typeface="Calibri" pitchFamily="34" charset="0"/>
                <a:cs typeface="Arial" pitchFamily="34" charset="0"/>
              </a:rPr>
              <a:t>Resultados</a:t>
            </a:r>
            <a:r>
              <a:rPr lang="pt-BR" sz="2000" dirty="0" smtClean="0">
                <a:solidFill>
                  <a:srgbClr val="000000"/>
                </a:solidFill>
                <a:latin typeface="Arial" pitchFamily="34" charset="0"/>
                <a:ea typeface="Calibri" pitchFamily="34" charset="0"/>
                <a:cs typeface="Arial" pitchFamily="34" charset="0"/>
              </a:rPr>
              <a:t>: 97.3%</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Gráfico 4"/>
          <p:cNvGraphicFramePr/>
          <p:nvPr/>
        </p:nvGraphicFramePr>
        <p:xfrm>
          <a:off x="467544" y="2780928"/>
          <a:ext cx="8136904"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467544" y="6165304"/>
            <a:ext cx="8208912" cy="646331"/>
          </a:xfrm>
          <a:prstGeom prst="rect">
            <a:avLst/>
          </a:prstGeom>
        </p:spPr>
        <p:txBody>
          <a:bodyPr wrap="square">
            <a:spAutoFit/>
          </a:bodyPr>
          <a:lstStyle/>
          <a:p>
            <a:pPr lvl="0" indent="539750" algn="just" fontAlgn="base">
              <a:spcBef>
                <a:spcPct val="0"/>
              </a:spcBef>
              <a:spcAft>
                <a:spcPct val="0"/>
              </a:spcAft>
            </a:pPr>
            <a:r>
              <a:rPr lang="pt-BR" dirty="0" smtClean="0">
                <a:solidFill>
                  <a:srgbClr val="000000"/>
                </a:solidFill>
                <a:latin typeface="Arial" pitchFamily="34" charset="0"/>
                <a:ea typeface="Calibri" pitchFamily="34" charset="0"/>
                <a:cs typeface="Arial" pitchFamily="34" charset="0"/>
              </a:rPr>
              <a:t>Figura 10: Proporção de diabéticos com o exame clínico em dia de acordo com o protocolo.</a:t>
            </a:r>
            <a:endParaRPr lang="pt-BR" sz="4000" dirty="0" smtClean="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D:\Imagenes\fotos\evaluacion de diabeticos\DSC02506.JPG"/>
          <p:cNvPicPr/>
          <p:nvPr/>
        </p:nvPicPr>
        <p:blipFill>
          <a:blip r:embed="rId2" cstate="print"/>
          <a:srcRect/>
          <a:stretch>
            <a:fillRect/>
          </a:stretch>
        </p:blipFill>
        <p:spPr bwMode="auto">
          <a:xfrm>
            <a:off x="0" y="0"/>
            <a:ext cx="9144000" cy="6309320"/>
          </a:xfrm>
          <a:prstGeom prst="ellipse">
            <a:avLst/>
          </a:prstGeom>
          <a:ln>
            <a:noFill/>
          </a:ln>
          <a:effectLst>
            <a:softEdge rad="112500"/>
          </a:effectLst>
        </p:spPr>
      </p:pic>
      <p:sp>
        <p:nvSpPr>
          <p:cNvPr id="3" name="Retângulo 2"/>
          <p:cNvSpPr/>
          <p:nvPr/>
        </p:nvSpPr>
        <p:spPr>
          <a:xfrm>
            <a:off x="0" y="6309320"/>
            <a:ext cx="9144000" cy="461665"/>
          </a:xfrm>
          <a:prstGeom prst="rect">
            <a:avLst/>
          </a:prstGeom>
        </p:spPr>
        <p:txBody>
          <a:bodyPr wrap="square">
            <a:spAutoFit/>
          </a:bodyPr>
          <a:lstStyle/>
          <a:p>
            <a:pPr algn="ctr"/>
            <a:r>
              <a:rPr lang="pt-BR" sz="2400" b="1" dirty="0" smtClean="0">
                <a:solidFill>
                  <a:schemeClr val="tx1">
                    <a:lumMod val="10000"/>
                  </a:schemeClr>
                </a:solidFill>
                <a:latin typeface="Arial" pitchFamily="34" charset="0"/>
                <a:cs typeface="Arial" pitchFamily="34" charset="0"/>
              </a:rPr>
              <a:t>Teste de glicemia para avaliação médica.</a:t>
            </a:r>
            <a:endParaRPr lang="es-ES" sz="2400" b="1" dirty="0">
              <a:solidFill>
                <a:schemeClr val="tx1">
                  <a:lumMod val="10000"/>
                </a:schemeClr>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5" y="188640"/>
            <a:ext cx="8352928" cy="400110"/>
          </a:xfrm>
          <a:prstGeom prst="rect">
            <a:avLst/>
          </a:prstGeom>
        </p:spPr>
        <p:txBody>
          <a:bodyPr wrap="square">
            <a:spAutoFit/>
          </a:bodyPr>
          <a:lstStyle/>
          <a:p>
            <a:pPr algn="ctr"/>
            <a:r>
              <a:rPr lang="pt-BR" sz="2000" b="1" dirty="0" smtClean="0">
                <a:solidFill>
                  <a:srgbClr val="000000"/>
                </a:solidFill>
                <a:latin typeface="Arial" pitchFamily="34" charset="0"/>
                <a:cs typeface="Arial" pitchFamily="34" charset="0"/>
              </a:rPr>
              <a:t>Resultados referentes aos Diabéticos</a:t>
            </a:r>
            <a:endParaRPr lang="pt-BR" sz="2000" b="1" u="sng" dirty="0">
              <a:solidFill>
                <a:schemeClr val="bg2">
                  <a:lumMod val="50000"/>
                </a:schemeClr>
              </a:solidFill>
              <a:latin typeface="Arial" pitchFamily="34" charset="0"/>
              <a:cs typeface="Arial" pitchFamily="34" charset="0"/>
            </a:endParaRPr>
          </a:p>
        </p:txBody>
      </p:sp>
      <p:sp>
        <p:nvSpPr>
          <p:cNvPr id="41985" name="Rectangle 1"/>
          <p:cNvSpPr>
            <a:spLocks noChangeArrowheads="1"/>
          </p:cNvSpPr>
          <p:nvPr/>
        </p:nvSpPr>
        <p:spPr bwMode="auto">
          <a:xfrm>
            <a:off x="0" y="620688"/>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Meta 2.4:</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Garantir a 100% dos diabéticos a realização de exames complementares em dia de acordo com o protocolo.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Indicador 2.4:</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Proporção de diabéticos com os exames complementares em dia de acordo com o protocolo.    </a:t>
            </a:r>
          </a:p>
          <a:p>
            <a:pPr marL="0" marR="0" lvl="0" indent="539750" algn="ctr" defTabSz="914400" rtl="0" eaLnBrk="0" fontAlgn="base" latinLnBrk="0" hangingPunct="0">
              <a:lnSpc>
                <a:spcPct val="100000"/>
              </a:lnSpc>
              <a:spcBef>
                <a:spcPct val="0"/>
              </a:spcBef>
              <a:spcAft>
                <a:spcPct val="0"/>
              </a:spcAft>
              <a:buClrTx/>
              <a:buSzTx/>
              <a:buFontTx/>
              <a:buNone/>
              <a:tabLst/>
            </a:pPr>
            <a:r>
              <a:rPr lang="pt-BR" sz="2000" b="1" dirty="0" smtClean="0">
                <a:solidFill>
                  <a:srgbClr val="000000"/>
                </a:solidFill>
                <a:latin typeface="Arial" pitchFamily="34" charset="0"/>
                <a:cs typeface="Arial" pitchFamily="34" charset="0"/>
              </a:rPr>
              <a:t>Resultados</a:t>
            </a:r>
            <a:r>
              <a:rPr lang="pt-BR" sz="2000" dirty="0" smtClean="0">
                <a:solidFill>
                  <a:srgbClr val="000000"/>
                </a:solidFill>
                <a:latin typeface="Arial" pitchFamily="34" charset="0"/>
                <a:cs typeface="Arial" pitchFamily="34" charset="0"/>
              </a:rPr>
              <a:t>: 59.5%</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Gráfico 4"/>
          <p:cNvGraphicFramePr/>
          <p:nvPr/>
        </p:nvGraphicFramePr>
        <p:xfrm>
          <a:off x="539552" y="2348880"/>
          <a:ext cx="8136904"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539552" y="5301208"/>
            <a:ext cx="8208912" cy="646331"/>
          </a:xfrm>
          <a:prstGeom prst="rect">
            <a:avLst/>
          </a:prstGeom>
        </p:spPr>
        <p:txBody>
          <a:bodyPr wrap="square">
            <a:spAutoFit/>
          </a:bodyPr>
          <a:lstStyle/>
          <a:p>
            <a:pPr lvl="0" indent="450850" algn="just" fontAlgn="base">
              <a:spcBef>
                <a:spcPct val="0"/>
              </a:spcBef>
              <a:spcAft>
                <a:spcPct val="0"/>
              </a:spcAft>
            </a:pPr>
            <a:r>
              <a:rPr lang="pt-BR" dirty="0" smtClean="0">
                <a:solidFill>
                  <a:srgbClr val="000000"/>
                </a:solidFill>
                <a:latin typeface="Arial" pitchFamily="34" charset="0"/>
                <a:ea typeface="Calibri" pitchFamily="34" charset="0"/>
                <a:cs typeface="Arial" pitchFamily="34" charset="0"/>
              </a:rPr>
              <a:t>Figura 11: Proporção de diabéticos com os exames complementares em dia de acordo com o protocolo.</a:t>
            </a:r>
            <a:endParaRPr lang="pt-BR" sz="4000" dirty="0" smtClean="0">
              <a:latin typeface="Arial" pitchFamily="34" charset="0"/>
              <a:cs typeface="Arial" pitchFamily="34" charset="0"/>
            </a:endParaRPr>
          </a:p>
        </p:txBody>
      </p:sp>
      <p:sp>
        <p:nvSpPr>
          <p:cNvPr id="8" name="Retângulo 7"/>
          <p:cNvSpPr/>
          <p:nvPr/>
        </p:nvSpPr>
        <p:spPr>
          <a:xfrm>
            <a:off x="0" y="5910371"/>
            <a:ext cx="9144000" cy="830997"/>
          </a:xfrm>
          <a:prstGeom prst="rect">
            <a:avLst/>
          </a:prstGeom>
        </p:spPr>
        <p:txBody>
          <a:bodyPr wrap="square">
            <a:spAutoFit/>
          </a:bodyPr>
          <a:lstStyle/>
          <a:p>
            <a:pPr algn="just"/>
            <a:r>
              <a:rPr lang="pt-BR" sz="1600" dirty="0" smtClean="0">
                <a:solidFill>
                  <a:schemeClr val="tx1">
                    <a:lumMod val="10000"/>
                  </a:schemeClr>
                </a:solidFill>
                <a:latin typeface="Arial" pitchFamily="34" charset="0"/>
                <a:cs typeface="Arial" pitchFamily="34" charset="0"/>
              </a:rPr>
              <a:t>Enfrentamos algumas dificuldades como o tempo de demora em realização destes exames por parte do município, além disso, o tempo de chegada destes exames que levavam mais que 15 dias, dificultando a avaliação dos mesmos</a:t>
            </a:r>
            <a:endParaRPr lang="es-ES" sz="1600" dirty="0">
              <a:solidFill>
                <a:schemeClr val="tx1">
                  <a:lumMod val="10000"/>
                </a:schemeClr>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576" y="1340768"/>
            <a:ext cx="7344816" cy="2246769"/>
          </a:xfrm>
          <a:prstGeom prst="rect">
            <a:avLst/>
          </a:prstGeom>
        </p:spPr>
        <p:txBody>
          <a:bodyPr wrap="square">
            <a:spAutoFit/>
          </a:bodyPr>
          <a:lstStyle/>
          <a:p>
            <a:pPr algn="ctr"/>
            <a:r>
              <a:rPr lang="pt-BR" sz="2000" b="1" dirty="0" smtClean="0">
                <a:solidFill>
                  <a:schemeClr val="tx1">
                    <a:lumMod val="10000"/>
                  </a:schemeClr>
                </a:solidFill>
                <a:latin typeface="Arial" charset="0"/>
                <a:cs typeface="Arial" charset="0"/>
              </a:rPr>
              <a:t>IMPORTÂNCIA  DO PROJETO</a:t>
            </a:r>
          </a:p>
          <a:p>
            <a:pPr algn="just"/>
            <a:endParaRPr lang="pt-BR" sz="2000" b="1" dirty="0" smtClean="0">
              <a:solidFill>
                <a:schemeClr val="tx1">
                  <a:lumMod val="10000"/>
                </a:schemeClr>
              </a:solidFill>
              <a:latin typeface="Arial" charset="0"/>
              <a:cs typeface="Arial" charset="0"/>
            </a:endParaRPr>
          </a:p>
          <a:p>
            <a:pPr algn="just">
              <a:buFont typeface="Wingdings" pitchFamily="2" charset="2"/>
              <a:buChar char="v"/>
            </a:pPr>
            <a:r>
              <a:rPr lang="pt-BR" sz="2000" b="1" dirty="0" smtClean="0">
                <a:solidFill>
                  <a:schemeClr val="tx1">
                    <a:lumMod val="10000"/>
                  </a:schemeClr>
                </a:solidFill>
                <a:latin typeface="Arial" pitchFamily="34" charset="0"/>
                <a:cs typeface="Arial" pitchFamily="34" charset="0"/>
              </a:rPr>
              <a:t> Uma atenção de qualidade e humanizada é fundamental para a saúde dos usuários Hipertensos e Diabéticos.</a:t>
            </a:r>
          </a:p>
          <a:p>
            <a:pPr algn="just">
              <a:buFont typeface="Wingdings" pitchFamily="2" charset="2"/>
              <a:buChar char="v"/>
            </a:pPr>
            <a:endParaRPr lang="pt-BR" sz="2000" b="1" dirty="0" smtClean="0">
              <a:solidFill>
                <a:schemeClr val="tx1">
                  <a:lumMod val="10000"/>
                </a:schemeClr>
              </a:solidFill>
              <a:latin typeface="Arial" pitchFamily="34" charset="0"/>
              <a:cs typeface="Arial" pitchFamily="34" charset="0"/>
            </a:endParaRPr>
          </a:p>
          <a:p>
            <a:pPr algn="just">
              <a:buFont typeface="Wingdings" pitchFamily="2" charset="2"/>
              <a:buChar char="v"/>
            </a:pPr>
            <a:r>
              <a:rPr lang="pt-BR" sz="2000" b="1" dirty="0" smtClean="0">
                <a:solidFill>
                  <a:schemeClr val="tx1">
                    <a:lumMod val="10000"/>
                  </a:schemeClr>
                </a:solidFill>
                <a:latin typeface="Arial" pitchFamily="34" charset="0"/>
                <a:cs typeface="Arial" pitchFamily="34" charset="0"/>
              </a:rPr>
              <a:t> Melhora dos indicadores de saúde no município de Canavieira, PI. </a:t>
            </a:r>
          </a:p>
        </p:txBody>
      </p:sp>
      <p:sp>
        <p:nvSpPr>
          <p:cNvPr id="3" name="Retângulo 2"/>
          <p:cNvSpPr/>
          <p:nvPr/>
        </p:nvSpPr>
        <p:spPr>
          <a:xfrm>
            <a:off x="1619672" y="404664"/>
            <a:ext cx="6120679" cy="584775"/>
          </a:xfrm>
          <a:prstGeom prst="rect">
            <a:avLst/>
          </a:prstGeom>
        </p:spPr>
        <p:txBody>
          <a:bodyPr wrap="square">
            <a:spAutoFit/>
          </a:bodyPr>
          <a:lstStyle/>
          <a:p>
            <a:pPr algn="ctr"/>
            <a:r>
              <a:rPr lang="pt-BR" sz="3200" b="1" dirty="0" smtClean="0">
                <a:solidFill>
                  <a:schemeClr val="tx1">
                    <a:lumMod val="10000"/>
                  </a:schemeClr>
                </a:solidFill>
                <a:latin typeface="Arial" pitchFamily="34" charset="0"/>
                <a:cs typeface="Arial" pitchFamily="34" charset="0"/>
              </a:rPr>
              <a:t>INTRODUÇÃO</a:t>
            </a:r>
            <a:endParaRPr lang="es-ES" sz="3200" dirty="0">
              <a:solidFill>
                <a:schemeClr val="tx1">
                  <a:lumMod val="10000"/>
                </a:schemeClr>
              </a:solidFill>
              <a:latin typeface="Arial" pitchFamily="34" charset="0"/>
              <a:cs typeface="Arial" pitchFamily="34" charset="0"/>
            </a:endParaRPr>
          </a:p>
        </p:txBody>
      </p:sp>
      <p:sp>
        <p:nvSpPr>
          <p:cNvPr id="5" name="Retângulo 4"/>
          <p:cNvSpPr/>
          <p:nvPr/>
        </p:nvSpPr>
        <p:spPr>
          <a:xfrm>
            <a:off x="755576" y="3861048"/>
            <a:ext cx="7848872" cy="2246769"/>
          </a:xfrm>
          <a:prstGeom prst="rect">
            <a:avLst/>
          </a:prstGeom>
        </p:spPr>
        <p:txBody>
          <a:bodyPr wrap="square">
            <a:spAutoFit/>
          </a:bodyPr>
          <a:lstStyle/>
          <a:p>
            <a:pPr algn="ctr"/>
            <a:r>
              <a:rPr lang="pt-BR" sz="2000" b="1" dirty="0" smtClean="0">
                <a:solidFill>
                  <a:schemeClr val="tx1">
                    <a:lumMod val="10000"/>
                  </a:schemeClr>
                </a:solidFill>
                <a:latin typeface="Arial" pitchFamily="34" charset="0"/>
                <a:cs typeface="Arial" pitchFamily="34" charset="0"/>
              </a:rPr>
              <a:t>O MUNICÍPIO</a:t>
            </a:r>
          </a:p>
          <a:p>
            <a:endParaRPr lang="pt-BR" sz="2000" b="1" dirty="0" smtClean="0">
              <a:solidFill>
                <a:schemeClr val="tx1">
                  <a:lumMod val="10000"/>
                </a:schemeClr>
              </a:solidFill>
              <a:latin typeface="Arial" pitchFamily="34" charset="0"/>
              <a:cs typeface="Arial" pitchFamily="34" charset="0"/>
            </a:endParaRPr>
          </a:p>
          <a:p>
            <a:pPr>
              <a:buFont typeface="Wingdings" pitchFamily="2" charset="2"/>
              <a:buChar char="Ø"/>
            </a:pPr>
            <a:r>
              <a:rPr lang="pt-BR" sz="2000" b="1" dirty="0" smtClean="0">
                <a:solidFill>
                  <a:schemeClr val="tx1">
                    <a:lumMod val="10000"/>
                  </a:schemeClr>
                </a:solidFill>
                <a:latin typeface="Arial" pitchFamily="34" charset="0"/>
                <a:cs typeface="Arial" pitchFamily="34" charset="0"/>
              </a:rPr>
              <a:t> População de 3.921</a:t>
            </a:r>
            <a:r>
              <a:rPr lang="pt-BR" sz="2000" dirty="0" smtClean="0">
                <a:solidFill>
                  <a:schemeClr val="tx1">
                    <a:lumMod val="10000"/>
                  </a:schemeClr>
                </a:solidFill>
              </a:rPr>
              <a:t> </a:t>
            </a:r>
            <a:r>
              <a:rPr lang="pt-BR" sz="2000" b="1" dirty="0" smtClean="0">
                <a:solidFill>
                  <a:schemeClr val="tx1">
                    <a:lumMod val="10000"/>
                  </a:schemeClr>
                </a:solidFill>
                <a:latin typeface="Arial" pitchFamily="34" charset="0"/>
                <a:cs typeface="Arial" pitchFamily="34" charset="0"/>
              </a:rPr>
              <a:t> habitantes</a:t>
            </a:r>
          </a:p>
          <a:p>
            <a:pPr>
              <a:buFont typeface="Wingdings" pitchFamily="2" charset="2"/>
              <a:buChar char="Ø"/>
            </a:pPr>
            <a:r>
              <a:rPr lang="pt-BR" sz="2000" b="1" dirty="0" smtClean="0">
                <a:solidFill>
                  <a:schemeClr val="tx1">
                    <a:lumMod val="10000"/>
                  </a:schemeClr>
                </a:solidFill>
                <a:latin typeface="Arial" pitchFamily="34" charset="0"/>
                <a:cs typeface="Arial" pitchFamily="34" charset="0"/>
              </a:rPr>
              <a:t> 2 UBS( uma na zona urbana e outra na zona rural)</a:t>
            </a:r>
          </a:p>
          <a:p>
            <a:pPr>
              <a:buFont typeface="Wingdings" pitchFamily="2" charset="2"/>
              <a:buChar char="Ø"/>
            </a:pPr>
            <a:r>
              <a:rPr lang="pt-BR" sz="2000" b="1" dirty="0" smtClean="0">
                <a:solidFill>
                  <a:schemeClr val="tx1">
                    <a:lumMod val="10000"/>
                  </a:schemeClr>
                </a:solidFill>
                <a:latin typeface="Arial" pitchFamily="34" charset="0"/>
                <a:cs typeface="Arial" pitchFamily="34" charset="0"/>
              </a:rPr>
              <a:t> 1 Unidade Mista de saúde “Adalgisa Zenobia da Rocha”</a:t>
            </a:r>
          </a:p>
          <a:p>
            <a:pPr>
              <a:buFont typeface="Wingdings" pitchFamily="2" charset="2"/>
              <a:buChar char="Ø"/>
            </a:pPr>
            <a:r>
              <a:rPr lang="pt-BR" sz="2000" b="1" dirty="0" smtClean="0">
                <a:solidFill>
                  <a:schemeClr val="tx1">
                    <a:lumMod val="10000"/>
                  </a:schemeClr>
                </a:solidFill>
                <a:latin typeface="Arial" pitchFamily="34" charset="0"/>
                <a:cs typeface="Arial" pitchFamily="34" charset="0"/>
              </a:rPr>
              <a:t> 2 Equipes do programa saúde da família</a:t>
            </a:r>
          </a:p>
          <a:p>
            <a:pPr>
              <a:buFont typeface="Wingdings" pitchFamily="2" charset="2"/>
              <a:buChar char="Ø"/>
            </a:pPr>
            <a:r>
              <a:rPr lang="pt-BR" sz="2000" b="1" dirty="0" smtClean="0">
                <a:solidFill>
                  <a:schemeClr val="tx1">
                    <a:lumMod val="10000"/>
                  </a:schemeClr>
                </a:solidFill>
                <a:latin typeface="Arial" pitchFamily="34" charset="0"/>
                <a:cs typeface="Arial" pitchFamily="34" charset="0"/>
              </a:rPr>
              <a:t> NASF</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5" y="332656"/>
            <a:ext cx="8280920" cy="400110"/>
          </a:xfrm>
          <a:prstGeom prst="rect">
            <a:avLst/>
          </a:prstGeom>
        </p:spPr>
        <p:txBody>
          <a:bodyPr wrap="square">
            <a:spAutoFit/>
          </a:bodyPr>
          <a:lstStyle/>
          <a:p>
            <a:pPr algn="ctr"/>
            <a:r>
              <a:rPr lang="pt-BR" sz="2000" b="1" dirty="0" smtClean="0">
                <a:solidFill>
                  <a:srgbClr val="000000"/>
                </a:solidFill>
                <a:latin typeface="Arial" pitchFamily="34" charset="0"/>
                <a:cs typeface="Arial" pitchFamily="34" charset="0"/>
              </a:rPr>
              <a:t>Resultados referentes aos Diabéticos</a:t>
            </a:r>
            <a:endParaRPr lang="pt-BR" sz="2000" b="1" u="sng" dirty="0">
              <a:solidFill>
                <a:schemeClr val="bg2">
                  <a:lumMod val="50000"/>
                </a:schemeClr>
              </a:solidFill>
              <a:latin typeface="Arial" pitchFamily="34" charset="0"/>
              <a:cs typeface="Arial" pitchFamily="34" charset="0"/>
            </a:endParaRPr>
          </a:p>
        </p:txBody>
      </p:sp>
      <p:sp>
        <p:nvSpPr>
          <p:cNvPr id="37889" name="Rectangle 1"/>
          <p:cNvSpPr>
            <a:spLocks noChangeArrowheads="1"/>
          </p:cNvSpPr>
          <p:nvPr/>
        </p:nvSpPr>
        <p:spPr bwMode="auto">
          <a:xfrm>
            <a:off x="0" y="972651"/>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Meta 2.6:</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Priorizar a prescrição de medicamentos da farmácia popular para 100% dos diabéticos cadastrados na unidade de saúde.   </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Indicador 2.6:</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Proporção de diabéticos com prescrição de medicamentos da Farmácia Popular/Hiperdia priorizada.  </a:t>
            </a:r>
          </a:p>
          <a:p>
            <a:pPr marL="0" marR="0" lvl="0" indent="539750" algn="ctr" defTabSz="914400" rtl="0" eaLnBrk="0" fontAlgn="base" latinLnBrk="0" hangingPunct="0">
              <a:lnSpc>
                <a:spcPct val="100000"/>
              </a:lnSpc>
              <a:spcBef>
                <a:spcPct val="0"/>
              </a:spcBef>
              <a:spcAft>
                <a:spcPct val="0"/>
              </a:spcAft>
              <a:buClrTx/>
              <a:buSzTx/>
              <a:buFontTx/>
              <a:buNone/>
              <a:tabLst/>
            </a:pPr>
            <a:endParaRPr lang="pt-BR" sz="2000" b="1" dirty="0" smtClean="0">
              <a:solidFill>
                <a:srgbClr val="000000"/>
              </a:solidFill>
              <a:latin typeface="Arial" pitchFamily="34" charset="0"/>
              <a:cs typeface="Arial" pitchFamily="34" charset="0"/>
            </a:endParaRPr>
          </a:p>
          <a:p>
            <a:pPr algn="ctr" eaLnBrk="0" fontAlgn="base" hangingPunct="0">
              <a:spcBef>
                <a:spcPct val="0"/>
              </a:spcBef>
              <a:spcAft>
                <a:spcPct val="0"/>
              </a:spcAft>
            </a:pPr>
            <a:r>
              <a:rPr lang="pt-BR" sz="2000" b="1" dirty="0" smtClean="0">
                <a:solidFill>
                  <a:schemeClr val="tx1">
                    <a:lumMod val="10000"/>
                  </a:schemeClr>
                </a:solidFill>
                <a:latin typeface="Arial" pitchFamily="34" charset="0"/>
                <a:cs typeface="Arial" pitchFamily="34" charset="0"/>
                <a:sym typeface="Wingdings" pitchFamily="2" charset="2"/>
              </a:rPr>
              <a:t> </a:t>
            </a:r>
            <a:r>
              <a:rPr lang="pt-BR" sz="2000" b="1" dirty="0" smtClean="0">
                <a:solidFill>
                  <a:schemeClr val="tx1">
                    <a:lumMod val="10000"/>
                  </a:schemeClr>
                </a:solidFill>
                <a:latin typeface="Arial" pitchFamily="34" charset="0"/>
                <a:cs typeface="Arial" pitchFamily="34" charset="0"/>
              </a:rPr>
              <a:t>100% DURANTE OS 3 MESES DA INTERVENÇÃO</a:t>
            </a:r>
          </a:p>
        </p:txBody>
      </p:sp>
      <p:pic>
        <p:nvPicPr>
          <p:cNvPr id="1026" name="Picture 2" descr="D:\Imagenes\fotos\evaluacion de diabeticos\DSC02521.JPG"/>
          <p:cNvPicPr>
            <a:picLocks noChangeAspect="1" noChangeArrowheads="1"/>
          </p:cNvPicPr>
          <p:nvPr/>
        </p:nvPicPr>
        <p:blipFill>
          <a:blip r:embed="rId2" cstate="print"/>
          <a:srcRect/>
          <a:stretch>
            <a:fillRect/>
          </a:stretch>
        </p:blipFill>
        <p:spPr bwMode="auto">
          <a:xfrm>
            <a:off x="1043608" y="2924944"/>
            <a:ext cx="7092280" cy="3528392"/>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9553" y="404664"/>
            <a:ext cx="8136904" cy="400110"/>
          </a:xfrm>
          <a:prstGeom prst="rect">
            <a:avLst/>
          </a:prstGeom>
        </p:spPr>
        <p:txBody>
          <a:bodyPr wrap="square">
            <a:spAutoFit/>
          </a:bodyPr>
          <a:lstStyle/>
          <a:p>
            <a:pPr algn="ctr"/>
            <a:r>
              <a:rPr lang="pt-BR" sz="2000" b="1" dirty="0" smtClean="0">
                <a:solidFill>
                  <a:srgbClr val="000000"/>
                </a:solidFill>
                <a:latin typeface="Arial" pitchFamily="34" charset="0"/>
                <a:cs typeface="Arial" pitchFamily="34" charset="0"/>
              </a:rPr>
              <a:t>Resultados referentes aos Diabéticos</a:t>
            </a:r>
            <a:endParaRPr lang="pt-BR" sz="2000" b="1" u="sng" dirty="0">
              <a:solidFill>
                <a:schemeClr val="bg2">
                  <a:lumMod val="50000"/>
                </a:schemeClr>
              </a:solidFill>
              <a:latin typeface="Arial" pitchFamily="34" charset="0"/>
              <a:cs typeface="Arial" pitchFamily="34" charset="0"/>
            </a:endParaRPr>
          </a:p>
        </p:txBody>
      </p:sp>
      <p:sp>
        <p:nvSpPr>
          <p:cNvPr id="36865" name="Rectangle 1"/>
          <p:cNvSpPr>
            <a:spLocks noChangeArrowheads="1"/>
          </p:cNvSpPr>
          <p:nvPr/>
        </p:nvSpPr>
        <p:spPr bwMode="auto">
          <a:xfrm>
            <a:off x="0" y="1015986"/>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Meta 2.8:</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Realizar avaliação da necessidade de atendimento odontológico em 100% dos diabéticos.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Indicador 2.8:</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Proporção de diabéticos com avaliação da necessidade de atendimento odontológico.    </a:t>
            </a:r>
          </a:p>
          <a:p>
            <a:pPr marL="0" marR="0" lvl="0" indent="539750" algn="ctr" defTabSz="914400" rtl="0" eaLnBrk="0" fontAlgn="base" latinLnBrk="0" hangingPunct="0">
              <a:lnSpc>
                <a:spcPct val="100000"/>
              </a:lnSpc>
              <a:spcBef>
                <a:spcPct val="0"/>
              </a:spcBef>
              <a:spcAft>
                <a:spcPct val="0"/>
              </a:spcAft>
              <a:buClrTx/>
              <a:buSzTx/>
              <a:buFontTx/>
              <a:buNone/>
              <a:tabLst/>
            </a:pPr>
            <a:r>
              <a:rPr lang="pt-BR" sz="2000" b="1" dirty="0" smtClean="0">
                <a:solidFill>
                  <a:srgbClr val="000000"/>
                </a:solidFill>
                <a:latin typeface="Arial" pitchFamily="34" charset="0"/>
                <a:cs typeface="Arial" pitchFamily="34" charset="0"/>
              </a:rPr>
              <a:t>Resultados: 43.2%</a:t>
            </a:r>
            <a:endParaRPr kumimoji="0" lang="pt-B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368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Gráfico 4"/>
          <p:cNvGraphicFramePr/>
          <p:nvPr/>
        </p:nvGraphicFramePr>
        <p:xfrm>
          <a:off x="539552" y="2852936"/>
          <a:ext cx="7992888"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539552" y="6165304"/>
            <a:ext cx="8064896" cy="646331"/>
          </a:xfrm>
          <a:prstGeom prst="rect">
            <a:avLst/>
          </a:prstGeom>
        </p:spPr>
        <p:txBody>
          <a:bodyPr wrap="square">
            <a:spAutoFit/>
          </a:bodyPr>
          <a:lstStyle/>
          <a:p>
            <a:pPr lvl="0" indent="539750" algn="just" fontAlgn="base">
              <a:spcBef>
                <a:spcPct val="0"/>
              </a:spcBef>
              <a:spcAft>
                <a:spcPct val="0"/>
              </a:spcAft>
            </a:pPr>
            <a:r>
              <a:rPr lang="pt-BR" dirty="0" smtClean="0">
                <a:solidFill>
                  <a:srgbClr val="000000"/>
                </a:solidFill>
                <a:latin typeface="Arial" pitchFamily="34" charset="0"/>
                <a:ea typeface="Calibri" pitchFamily="34" charset="0"/>
                <a:cs typeface="Arial" pitchFamily="34" charset="0"/>
              </a:rPr>
              <a:t>Figura 12: Proporção de diabéticos com avaliação da necessidade de atendimento odontológico.</a:t>
            </a:r>
            <a:endParaRPr lang="pt-BR" sz="4000" dirty="0" smtClean="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7" y="332656"/>
            <a:ext cx="8352928" cy="400110"/>
          </a:xfrm>
          <a:prstGeom prst="rect">
            <a:avLst/>
          </a:prstGeom>
        </p:spPr>
        <p:txBody>
          <a:bodyPr wrap="square">
            <a:spAutoFit/>
          </a:bodyPr>
          <a:lstStyle/>
          <a:p>
            <a:pPr algn="ctr"/>
            <a:r>
              <a:rPr lang="pt-BR" sz="2000" b="1" dirty="0" smtClean="0">
                <a:solidFill>
                  <a:srgbClr val="000000"/>
                </a:solidFill>
                <a:latin typeface="Arial" pitchFamily="34" charset="0"/>
                <a:cs typeface="Arial" pitchFamily="34" charset="0"/>
              </a:rPr>
              <a:t>Resultados referentes aos Diabéticos</a:t>
            </a:r>
            <a:endParaRPr lang="pt-BR" sz="2000" b="1" u="sng" dirty="0">
              <a:solidFill>
                <a:schemeClr val="bg2">
                  <a:lumMod val="50000"/>
                </a:schemeClr>
              </a:solidFill>
              <a:latin typeface="Arial" pitchFamily="34" charset="0"/>
              <a:cs typeface="Arial" pitchFamily="34" charset="0"/>
            </a:endParaRPr>
          </a:p>
        </p:txBody>
      </p:sp>
      <p:sp>
        <p:nvSpPr>
          <p:cNvPr id="35841" name="Rectangle 1"/>
          <p:cNvSpPr>
            <a:spLocks noChangeArrowheads="1"/>
          </p:cNvSpPr>
          <p:nvPr/>
        </p:nvSpPr>
        <p:spPr bwMode="auto">
          <a:xfrm>
            <a:off x="0" y="767568"/>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lumMod val="10000"/>
                  </a:schemeClr>
                </a:solidFill>
                <a:effectLst/>
                <a:latin typeface="Arial" pitchFamily="34" charset="0"/>
                <a:ea typeface="Arial" pitchFamily="34" charset="0"/>
                <a:cs typeface="Arial" pitchFamily="34" charset="0"/>
              </a:rPr>
              <a:t>Objetivo 3:Melhorar a adesão dos diabéticos ao programa de </a:t>
            </a:r>
            <a:r>
              <a:rPr kumimoji="0" lang="pt-BR" sz="2000" b="1" i="0" u="none" strike="noStrike" cap="none" normalizeH="0" baseline="0" dirty="0" smtClean="0">
                <a:ln>
                  <a:noFill/>
                </a:ln>
                <a:solidFill>
                  <a:schemeClr val="tx1">
                    <a:lumMod val="10000"/>
                  </a:schemeClr>
                </a:solidFill>
                <a:effectLst/>
                <a:latin typeface="Arial" pitchFamily="34" charset="0"/>
                <a:ea typeface="Times New Roman" pitchFamily="18" charset="0"/>
                <a:cs typeface="Arial" pitchFamily="34" charset="0"/>
              </a:rPr>
              <a:t>atenção de hipertensos e diabéticos </a:t>
            </a:r>
            <a:r>
              <a:rPr kumimoji="0" lang="pt-BR" sz="2000" b="1" i="0" u="none" strike="noStrike" cap="none" normalizeH="0" baseline="0" dirty="0" smtClean="0">
                <a:ln>
                  <a:noFill/>
                </a:ln>
                <a:solidFill>
                  <a:schemeClr val="tx1">
                    <a:lumMod val="10000"/>
                  </a:schemeClr>
                </a:solidFill>
                <a:effectLst/>
                <a:latin typeface="Arial" pitchFamily="34" charset="0"/>
                <a:ea typeface="Arial" pitchFamily="34" charset="0"/>
                <a:cs typeface="Arial" pitchFamily="34" charset="0"/>
              </a:rPr>
              <a:t>do Ministério da Saúde.</a:t>
            </a:r>
            <a:endParaRPr kumimoji="0" lang="es-ES" sz="2000" b="0" i="0" u="none" strike="noStrike" cap="none" normalizeH="0" baseline="0" dirty="0" smtClean="0">
              <a:ln>
                <a:noFill/>
              </a:ln>
              <a:solidFill>
                <a:schemeClr val="tx1">
                  <a:lumMod val="10000"/>
                </a:schemeClr>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Meta 3.2:</a:t>
            </a:r>
            <a:r>
              <a:rPr kumimoji="0" lang="pt-BR" sz="2000" b="0"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 Buscar 100% dos diabéticos faltosos às consultas na unidade de saúde conforme a periodicidade recomendada.</a:t>
            </a:r>
            <a:endParaRPr kumimoji="0" lang="es-ES" sz="2000" b="0" i="0" u="none" strike="noStrike" cap="none" normalizeH="0" baseline="0" dirty="0" smtClean="0">
              <a:ln>
                <a:noFill/>
              </a:ln>
              <a:solidFill>
                <a:schemeClr val="tx1">
                  <a:lumMod val="10000"/>
                </a:schemeClr>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Indicador 3.2:</a:t>
            </a:r>
            <a:r>
              <a:rPr kumimoji="0" lang="pt-BR" sz="2000" b="0"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 Proporção de diabéticos faltosos às consultas médicas com busca ativa. </a:t>
            </a:r>
          </a:p>
          <a:p>
            <a:pPr marL="0" marR="0" lvl="0" indent="539750" algn="ctr" defTabSz="914400" rtl="0" eaLnBrk="0" fontAlgn="base" latinLnBrk="0" hangingPunct="0">
              <a:lnSpc>
                <a:spcPct val="100000"/>
              </a:lnSpc>
              <a:spcBef>
                <a:spcPct val="0"/>
              </a:spcBef>
              <a:spcAft>
                <a:spcPct val="0"/>
              </a:spcAft>
              <a:buClrTx/>
              <a:buSzTx/>
              <a:buFontTx/>
              <a:buNone/>
              <a:tabLst/>
            </a:pPr>
            <a:r>
              <a:rPr lang="pt-BR" sz="2000" b="1" dirty="0" smtClean="0">
                <a:solidFill>
                  <a:schemeClr val="tx1">
                    <a:lumMod val="10000"/>
                  </a:schemeClr>
                </a:solidFill>
                <a:latin typeface="Arial" pitchFamily="34" charset="0"/>
                <a:ea typeface="Calibri" pitchFamily="34" charset="0"/>
                <a:cs typeface="Arial" pitchFamily="34" charset="0"/>
              </a:rPr>
              <a:t>Resultados: </a:t>
            </a:r>
            <a:r>
              <a:rPr kumimoji="0" lang="pt-BR" sz="20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 88.9%</a:t>
            </a:r>
            <a:endParaRPr kumimoji="0" lang="pt-BR" sz="2000" b="1" i="0" u="none" strike="noStrike" cap="none" normalizeH="0" baseline="0" dirty="0" smtClean="0">
              <a:ln>
                <a:noFill/>
              </a:ln>
              <a:solidFill>
                <a:schemeClr val="tx1">
                  <a:lumMod val="10000"/>
                </a:schemeClr>
              </a:solidFill>
              <a:effectLst/>
              <a:latin typeface="Arial" pitchFamily="34" charset="0"/>
              <a:cs typeface="Arial" pitchFamily="34" charset="0"/>
            </a:endParaRPr>
          </a:p>
        </p:txBody>
      </p:sp>
      <p:sp>
        <p:nvSpPr>
          <p:cNvPr id="358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Gráfico 4"/>
          <p:cNvGraphicFramePr/>
          <p:nvPr/>
        </p:nvGraphicFramePr>
        <p:xfrm>
          <a:off x="467544" y="3140968"/>
          <a:ext cx="8136904"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467544" y="6237312"/>
            <a:ext cx="8136904" cy="646331"/>
          </a:xfrm>
          <a:prstGeom prst="rect">
            <a:avLst/>
          </a:prstGeom>
        </p:spPr>
        <p:txBody>
          <a:bodyPr wrap="square">
            <a:spAutoFit/>
          </a:bodyPr>
          <a:lstStyle/>
          <a:p>
            <a:pPr lvl="0" indent="449263" algn="just" fontAlgn="base">
              <a:spcBef>
                <a:spcPct val="0"/>
              </a:spcBef>
              <a:spcAft>
                <a:spcPct val="0"/>
              </a:spcAft>
            </a:pPr>
            <a:r>
              <a:rPr lang="pt-BR" dirty="0" smtClean="0">
                <a:solidFill>
                  <a:srgbClr val="000000"/>
                </a:solidFill>
                <a:latin typeface="Arial" pitchFamily="34" charset="0"/>
                <a:ea typeface="Calibri" pitchFamily="34" charset="0"/>
                <a:cs typeface="Arial" pitchFamily="34" charset="0"/>
              </a:rPr>
              <a:t>Figura 13: Proporção de diabéticos faltosos às consultas com busca ativa.</a:t>
            </a:r>
            <a:endParaRPr lang="pt-BR" sz="4000" dirty="0" smtClean="0">
              <a:latin typeface="Arial" pitchFamily="34" charset="0"/>
              <a:cs typeface="Arial" pitchFamily="34" charset="0"/>
            </a:endParaRPr>
          </a:p>
        </p:txBody>
      </p:sp>
      <p:sp>
        <p:nvSpPr>
          <p:cNvPr id="8" name="CaixaDeTexto 7"/>
          <p:cNvSpPr txBox="1"/>
          <p:nvPr/>
        </p:nvSpPr>
        <p:spPr>
          <a:xfrm>
            <a:off x="1547665" y="3356992"/>
            <a:ext cx="864096"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100%</a:t>
            </a:r>
            <a:endParaRPr lang="es-ES" sz="1400" b="1" dirty="0">
              <a:solidFill>
                <a:schemeClr val="tx1">
                  <a:lumMod val="10000"/>
                </a:schemeClr>
              </a:solidFill>
              <a:latin typeface="Arial" pitchFamily="34" charset="0"/>
              <a:cs typeface="Arial" pitchFamily="34" charset="0"/>
            </a:endParaRPr>
          </a:p>
        </p:txBody>
      </p:sp>
      <p:sp>
        <p:nvSpPr>
          <p:cNvPr id="9" name="CaixaDeTexto 8"/>
          <p:cNvSpPr txBox="1"/>
          <p:nvPr/>
        </p:nvSpPr>
        <p:spPr>
          <a:xfrm>
            <a:off x="3419873" y="3789040"/>
            <a:ext cx="792088"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80%</a:t>
            </a:r>
            <a:endParaRPr lang="es-ES" sz="1400" b="1" dirty="0">
              <a:solidFill>
                <a:schemeClr val="tx1">
                  <a:lumMod val="10000"/>
                </a:schemeClr>
              </a:solidFill>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5" y="332656"/>
            <a:ext cx="8136904" cy="400110"/>
          </a:xfrm>
          <a:prstGeom prst="rect">
            <a:avLst/>
          </a:prstGeom>
        </p:spPr>
        <p:txBody>
          <a:bodyPr wrap="square">
            <a:spAutoFit/>
          </a:bodyPr>
          <a:lstStyle/>
          <a:p>
            <a:pPr algn="ctr"/>
            <a:r>
              <a:rPr lang="pt-BR" sz="2000" b="1" dirty="0" smtClean="0">
                <a:solidFill>
                  <a:srgbClr val="000000"/>
                </a:solidFill>
                <a:latin typeface="Arial" pitchFamily="34" charset="0"/>
                <a:cs typeface="Arial" pitchFamily="34" charset="0"/>
              </a:rPr>
              <a:t>Resultados referentes aos Diabéticos</a:t>
            </a:r>
            <a:endParaRPr lang="pt-BR" sz="2000" b="1" u="sng" dirty="0">
              <a:solidFill>
                <a:schemeClr val="bg2">
                  <a:lumMod val="50000"/>
                </a:schemeClr>
              </a:solidFill>
              <a:latin typeface="Arial" pitchFamily="34" charset="0"/>
              <a:cs typeface="Arial" pitchFamily="34" charset="0"/>
            </a:endParaRPr>
          </a:p>
        </p:txBody>
      </p:sp>
      <p:sp>
        <p:nvSpPr>
          <p:cNvPr id="40961" name="Rectangle 1"/>
          <p:cNvSpPr>
            <a:spLocks noChangeArrowheads="1"/>
          </p:cNvSpPr>
          <p:nvPr/>
        </p:nvSpPr>
        <p:spPr bwMode="auto">
          <a:xfrm>
            <a:off x="0" y="852022"/>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Objetivo 4:Melhorar o registro das informações.</a:t>
            </a:r>
            <a:endParaRPr kumimoji="0" lang="es-ES" sz="2000" b="0" i="0" u="none" strike="noStrike" cap="none" normalizeH="0" baseline="0" dirty="0" smtClean="0">
              <a:ln>
                <a:noFill/>
              </a:ln>
              <a:solidFill>
                <a:schemeClr val="tx1">
                  <a:lumMod val="10000"/>
                </a:schemeClr>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Meta 4.2:</a:t>
            </a:r>
            <a:r>
              <a:rPr kumimoji="0" lang="pt-BR" sz="2000" b="0"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 Manter ficha de acompanhamento de 100% dos diabéticos cadastrados na unidade de saúde.</a:t>
            </a:r>
            <a:endParaRPr kumimoji="0" lang="es-ES" sz="2000" b="0" i="0" u="none" strike="noStrike" cap="none" normalizeH="0" baseline="0" dirty="0" smtClean="0">
              <a:ln>
                <a:noFill/>
              </a:ln>
              <a:solidFill>
                <a:schemeClr val="tx1">
                  <a:lumMod val="10000"/>
                </a:schemeClr>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Indicador 4.2:</a:t>
            </a:r>
            <a:r>
              <a:rPr kumimoji="0" lang="pt-BR" sz="2000" b="0"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Proporção de diabéticos com registro adequado na ficha de acompanhamento.</a:t>
            </a:r>
          </a:p>
          <a:p>
            <a:pPr marL="0" marR="0" lvl="0" indent="539750" algn="ctr" defTabSz="914400" rtl="0" eaLnBrk="0" fontAlgn="base" latinLnBrk="0" hangingPunct="0">
              <a:lnSpc>
                <a:spcPct val="100000"/>
              </a:lnSpc>
              <a:spcBef>
                <a:spcPct val="0"/>
              </a:spcBef>
              <a:spcAft>
                <a:spcPct val="0"/>
              </a:spcAft>
              <a:buClrTx/>
              <a:buSzTx/>
              <a:buFontTx/>
              <a:buNone/>
              <a:tabLst/>
            </a:pPr>
            <a:r>
              <a:rPr lang="pt-BR" sz="2000" b="1" dirty="0" smtClean="0">
                <a:solidFill>
                  <a:schemeClr val="tx1">
                    <a:lumMod val="10000"/>
                  </a:schemeClr>
                </a:solidFill>
                <a:latin typeface="Arial" pitchFamily="34" charset="0"/>
                <a:cs typeface="Arial" pitchFamily="34" charset="0"/>
              </a:rPr>
              <a:t>Resultados: 97.3%</a:t>
            </a:r>
            <a:endParaRPr kumimoji="0" lang="pt-BR" sz="2000" b="1" i="0" u="none" strike="noStrike" cap="none" normalizeH="0" baseline="0" dirty="0" smtClean="0">
              <a:ln>
                <a:noFill/>
              </a:ln>
              <a:solidFill>
                <a:schemeClr val="tx1">
                  <a:lumMod val="10000"/>
                </a:schemeClr>
              </a:solidFill>
              <a:effectLst/>
              <a:latin typeface="Arial" pitchFamily="34" charset="0"/>
              <a:cs typeface="Arial" pitchFamily="34" charset="0"/>
            </a:endParaRPr>
          </a:p>
        </p:txBody>
      </p:sp>
      <p:sp>
        <p:nvSpPr>
          <p:cNvPr id="409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Gráfico 4"/>
          <p:cNvGraphicFramePr/>
          <p:nvPr/>
        </p:nvGraphicFramePr>
        <p:xfrm>
          <a:off x="539552" y="2996952"/>
          <a:ext cx="8136904"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539552" y="6165304"/>
            <a:ext cx="8136904" cy="646331"/>
          </a:xfrm>
          <a:prstGeom prst="rect">
            <a:avLst/>
          </a:prstGeom>
        </p:spPr>
        <p:txBody>
          <a:bodyPr wrap="square">
            <a:spAutoFit/>
          </a:bodyPr>
          <a:lstStyle/>
          <a:p>
            <a:pPr lvl="0" indent="539750" algn="just" fontAlgn="base">
              <a:spcBef>
                <a:spcPct val="0"/>
              </a:spcBef>
              <a:spcAft>
                <a:spcPct val="0"/>
              </a:spcAft>
            </a:pPr>
            <a:r>
              <a:rPr lang="pt-BR" dirty="0" smtClean="0">
                <a:solidFill>
                  <a:srgbClr val="000000"/>
                </a:solidFill>
                <a:latin typeface="Arial" pitchFamily="34" charset="0"/>
                <a:ea typeface="Calibri" pitchFamily="34" charset="0"/>
                <a:cs typeface="Arial" pitchFamily="34" charset="0"/>
              </a:rPr>
              <a:t>Figura 14: Proporção de diabéticos com registro adequado na ficha de acompanhamento.</a:t>
            </a:r>
            <a:endParaRPr lang="pt-BR" sz="4000" dirty="0" smtClean="0">
              <a:latin typeface="Arial" pitchFamily="34" charset="0"/>
              <a:cs typeface="Arial" pitchFamily="34" charset="0"/>
            </a:endParaRPr>
          </a:p>
        </p:txBody>
      </p:sp>
      <p:sp>
        <p:nvSpPr>
          <p:cNvPr id="8" name="CaixaDeTexto 7"/>
          <p:cNvSpPr txBox="1"/>
          <p:nvPr/>
        </p:nvSpPr>
        <p:spPr>
          <a:xfrm>
            <a:off x="1619672" y="2996952"/>
            <a:ext cx="792088"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94,7%</a:t>
            </a:r>
            <a:endParaRPr lang="es-ES" sz="1400" b="1" dirty="0">
              <a:solidFill>
                <a:schemeClr val="tx1">
                  <a:lumMod val="10000"/>
                </a:schemeClr>
              </a:solidFill>
              <a:latin typeface="Arial" pitchFamily="34" charset="0"/>
              <a:cs typeface="Arial" pitchFamily="34" charset="0"/>
            </a:endParaRPr>
          </a:p>
        </p:txBody>
      </p:sp>
      <p:sp>
        <p:nvSpPr>
          <p:cNvPr id="9" name="CaixaDeTexto 8"/>
          <p:cNvSpPr txBox="1"/>
          <p:nvPr/>
        </p:nvSpPr>
        <p:spPr>
          <a:xfrm>
            <a:off x="3491880" y="2924944"/>
            <a:ext cx="792088"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96,4%</a:t>
            </a:r>
            <a:endParaRPr lang="es-ES" sz="1400" b="1" dirty="0">
              <a:solidFill>
                <a:schemeClr val="tx1">
                  <a:lumMod val="10000"/>
                </a:schemeClr>
              </a:solidFill>
              <a:latin typeface="Arial" pitchFamily="34" charset="0"/>
              <a:cs typeface="Arial" pitchFamily="34" charset="0"/>
            </a:endParaRPr>
          </a:p>
        </p:txBody>
      </p:sp>
      <p:sp>
        <p:nvSpPr>
          <p:cNvPr id="10" name="CaixaDeTexto 9"/>
          <p:cNvSpPr txBox="1"/>
          <p:nvPr/>
        </p:nvSpPr>
        <p:spPr>
          <a:xfrm>
            <a:off x="5436096" y="2924944"/>
            <a:ext cx="720080"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97,3%</a:t>
            </a:r>
            <a:endParaRPr lang="es-ES" sz="1400" b="1" dirty="0">
              <a:solidFill>
                <a:schemeClr val="tx1">
                  <a:lumMod val="10000"/>
                </a:schemeClr>
              </a:solidFill>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9553" y="404664"/>
            <a:ext cx="8064896" cy="400110"/>
          </a:xfrm>
          <a:prstGeom prst="rect">
            <a:avLst/>
          </a:prstGeom>
        </p:spPr>
        <p:txBody>
          <a:bodyPr wrap="square">
            <a:spAutoFit/>
          </a:bodyPr>
          <a:lstStyle/>
          <a:p>
            <a:pPr algn="ctr"/>
            <a:r>
              <a:rPr lang="pt-BR" sz="2000" b="1" dirty="0" smtClean="0">
                <a:solidFill>
                  <a:srgbClr val="000000"/>
                </a:solidFill>
                <a:latin typeface="Arial" pitchFamily="34" charset="0"/>
                <a:cs typeface="Arial" pitchFamily="34" charset="0"/>
              </a:rPr>
              <a:t>Resultados referentes aos Diabéticos</a:t>
            </a:r>
            <a:endParaRPr lang="pt-BR" sz="2000" b="1" u="sng" dirty="0">
              <a:solidFill>
                <a:schemeClr val="bg2">
                  <a:lumMod val="50000"/>
                </a:schemeClr>
              </a:solidFill>
              <a:latin typeface="Arial" pitchFamily="34" charset="0"/>
              <a:cs typeface="Arial" pitchFamily="34" charset="0"/>
            </a:endParaRPr>
          </a:p>
        </p:txBody>
      </p:sp>
      <p:sp>
        <p:nvSpPr>
          <p:cNvPr id="39937" name="Rectangle 1"/>
          <p:cNvSpPr>
            <a:spLocks noChangeArrowheads="1"/>
          </p:cNvSpPr>
          <p:nvPr/>
        </p:nvSpPr>
        <p:spPr bwMode="auto">
          <a:xfrm>
            <a:off x="0" y="888026"/>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Arial" pitchFamily="34" charset="0"/>
                <a:cs typeface="Arial" pitchFamily="34" charset="0"/>
              </a:rPr>
              <a:t>Objetivo 5:Mapear diabéticos de risco para doença cardiovascular.</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Meta 5.2:</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Realizar estratificação do risco cardiovascular em 100% dos diabéticos cadastrados na unidade de saúde. </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Indicador 5.2</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Proporção de diabéticos com estratificação de risco cardiovascular.          </a:t>
            </a:r>
          </a:p>
          <a:p>
            <a:pPr marL="0" marR="0" lvl="0" indent="539750" algn="ctr" defTabSz="914400" rtl="0" eaLnBrk="0" fontAlgn="base" latinLnBrk="0" hangingPunct="0">
              <a:lnSpc>
                <a:spcPct val="100000"/>
              </a:lnSpc>
              <a:spcBef>
                <a:spcPct val="0"/>
              </a:spcBef>
              <a:spcAft>
                <a:spcPct val="0"/>
              </a:spcAft>
              <a:buClrTx/>
              <a:buSzTx/>
              <a:buFontTx/>
              <a:buNone/>
              <a:tabLst/>
            </a:pPr>
            <a:r>
              <a:rPr lang="pt-BR" sz="2000" b="1" dirty="0" smtClean="0">
                <a:solidFill>
                  <a:srgbClr val="000000"/>
                </a:solidFill>
                <a:latin typeface="Arial" pitchFamily="34" charset="0"/>
                <a:cs typeface="Arial" pitchFamily="34" charset="0"/>
              </a:rPr>
              <a:t>Resultados: 83.8%</a:t>
            </a:r>
            <a:endParaRPr kumimoji="0" lang="pt-B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399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Gráfico 4"/>
          <p:cNvGraphicFramePr/>
          <p:nvPr/>
        </p:nvGraphicFramePr>
        <p:xfrm>
          <a:off x="467544" y="2924944"/>
          <a:ext cx="8280920"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467544" y="6021288"/>
            <a:ext cx="8280920" cy="646331"/>
          </a:xfrm>
          <a:prstGeom prst="rect">
            <a:avLst/>
          </a:prstGeom>
        </p:spPr>
        <p:txBody>
          <a:bodyPr wrap="square">
            <a:spAutoFit/>
          </a:bodyPr>
          <a:lstStyle/>
          <a:p>
            <a:pPr lvl="0" indent="539750" algn="just" fontAlgn="base">
              <a:spcBef>
                <a:spcPct val="0"/>
              </a:spcBef>
              <a:spcAft>
                <a:spcPct val="0"/>
              </a:spcAft>
            </a:pPr>
            <a:r>
              <a:rPr lang="pt-BR" dirty="0" smtClean="0">
                <a:solidFill>
                  <a:srgbClr val="000000"/>
                </a:solidFill>
                <a:latin typeface="Arial" pitchFamily="34" charset="0"/>
                <a:ea typeface="Calibri" pitchFamily="34" charset="0"/>
                <a:cs typeface="Arial" pitchFamily="34" charset="0"/>
              </a:rPr>
              <a:t>Figura 15: Proporção de Diabéticos com estratificação de risco cardiovascular por  exame clínico em dia.</a:t>
            </a:r>
            <a:endParaRPr lang="pt-BR" sz="4000" dirty="0" smtClean="0">
              <a:latin typeface="Arial" pitchFamily="34" charset="0"/>
              <a:cs typeface="Arial" pitchFamily="34" charset="0"/>
            </a:endParaRPr>
          </a:p>
        </p:txBody>
      </p:sp>
      <p:sp>
        <p:nvSpPr>
          <p:cNvPr id="8" name="CaixaDeTexto 7"/>
          <p:cNvSpPr txBox="1"/>
          <p:nvPr/>
        </p:nvSpPr>
        <p:spPr>
          <a:xfrm>
            <a:off x="1619673" y="2780928"/>
            <a:ext cx="720080"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100%</a:t>
            </a:r>
            <a:endParaRPr lang="es-ES" sz="1400" b="1" dirty="0">
              <a:solidFill>
                <a:schemeClr val="tx1">
                  <a:lumMod val="10000"/>
                </a:schemeClr>
              </a:solidFill>
              <a:latin typeface="Arial" pitchFamily="34" charset="0"/>
              <a:cs typeface="Arial" pitchFamily="34" charset="0"/>
            </a:endParaRPr>
          </a:p>
        </p:txBody>
      </p:sp>
      <p:sp>
        <p:nvSpPr>
          <p:cNvPr id="9" name="CaixaDeTexto 8"/>
          <p:cNvSpPr txBox="1"/>
          <p:nvPr/>
        </p:nvSpPr>
        <p:spPr>
          <a:xfrm>
            <a:off x="3491880" y="3140968"/>
            <a:ext cx="792088"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85,7%</a:t>
            </a:r>
            <a:endParaRPr lang="es-ES" sz="1400" b="1" dirty="0">
              <a:solidFill>
                <a:schemeClr val="tx1">
                  <a:lumMod val="10000"/>
                </a:schemeClr>
              </a:solidFill>
              <a:latin typeface="Arial" pitchFamily="34" charset="0"/>
              <a:cs typeface="Arial" pitchFamily="34" charset="0"/>
            </a:endParaRPr>
          </a:p>
        </p:txBody>
      </p:sp>
      <p:sp>
        <p:nvSpPr>
          <p:cNvPr id="10" name="CaixaDeTexto 9"/>
          <p:cNvSpPr txBox="1"/>
          <p:nvPr/>
        </p:nvSpPr>
        <p:spPr>
          <a:xfrm>
            <a:off x="5436096" y="3212976"/>
            <a:ext cx="720080" cy="307777"/>
          </a:xfrm>
          <a:prstGeom prst="rect">
            <a:avLst/>
          </a:prstGeom>
          <a:noFill/>
        </p:spPr>
        <p:txBody>
          <a:bodyPr wrap="square" rtlCol="0">
            <a:spAutoFit/>
          </a:bodyPr>
          <a:lstStyle/>
          <a:p>
            <a:pPr algn="ctr"/>
            <a:r>
              <a:rPr lang="es-ES" sz="1400" b="1" dirty="0" smtClean="0">
                <a:solidFill>
                  <a:schemeClr val="tx1">
                    <a:lumMod val="10000"/>
                  </a:schemeClr>
                </a:solidFill>
                <a:latin typeface="Arial" pitchFamily="34" charset="0"/>
                <a:cs typeface="Arial" pitchFamily="34" charset="0"/>
              </a:rPr>
              <a:t>83,8%</a:t>
            </a:r>
            <a:endParaRPr lang="es-ES" sz="1400" b="1" dirty="0">
              <a:solidFill>
                <a:schemeClr val="tx1">
                  <a:lumMod val="10000"/>
                </a:schemeClr>
              </a:solidFill>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188640"/>
            <a:ext cx="8064895" cy="400110"/>
          </a:xfrm>
          <a:prstGeom prst="rect">
            <a:avLst/>
          </a:prstGeom>
        </p:spPr>
        <p:txBody>
          <a:bodyPr wrap="square">
            <a:spAutoFit/>
          </a:bodyPr>
          <a:lstStyle/>
          <a:p>
            <a:pPr algn="ctr"/>
            <a:r>
              <a:rPr lang="pt-BR" sz="2000" b="1" dirty="0" smtClean="0">
                <a:solidFill>
                  <a:srgbClr val="000000"/>
                </a:solidFill>
                <a:latin typeface="Arial" pitchFamily="34" charset="0"/>
                <a:cs typeface="Arial" pitchFamily="34" charset="0"/>
              </a:rPr>
              <a:t>Resultados referentes aos Diabéticos</a:t>
            </a:r>
            <a:endParaRPr lang="pt-BR" sz="2000" b="1" u="sng" dirty="0">
              <a:solidFill>
                <a:schemeClr val="bg2">
                  <a:lumMod val="50000"/>
                </a:schemeClr>
              </a:solidFill>
              <a:latin typeface="Arial" pitchFamily="34" charset="0"/>
              <a:cs typeface="Arial" pitchFamily="34" charset="0"/>
            </a:endParaRPr>
          </a:p>
        </p:txBody>
      </p:sp>
      <p:sp>
        <p:nvSpPr>
          <p:cNvPr id="34817" name="Rectangle 1"/>
          <p:cNvSpPr>
            <a:spLocks noChangeArrowheads="1"/>
          </p:cNvSpPr>
          <p:nvPr/>
        </p:nvSpPr>
        <p:spPr bwMode="auto">
          <a:xfrm>
            <a:off x="0" y="718532"/>
            <a:ext cx="9144000"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tab pos="4905375" algn="l"/>
              </a:tabLst>
            </a:pPr>
            <a:r>
              <a:rPr kumimoji="0" lang="pt-BR" sz="2000" b="1" i="0" u="none" strike="noStrike" cap="none" normalizeH="0" baseline="0" dirty="0" smtClean="0">
                <a:ln>
                  <a:noFill/>
                </a:ln>
                <a:solidFill>
                  <a:srgbClr val="000000"/>
                </a:solidFill>
                <a:effectLst/>
                <a:latin typeface="Arial" pitchFamily="34" charset="0"/>
                <a:ea typeface="Arial" pitchFamily="34" charset="0"/>
                <a:cs typeface="Arial" pitchFamily="34" charset="0"/>
              </a:rPr>
              <a:t>Objetivo 6:Realizar ações de promoção e prevenção da saúde.	</a:t>
            </a:r>
          </a:p>
          <a:p>
            <a:pPr marL="0" marR="0" lvl="0" indent="539750" algn="just" defTabSz="914400" rtl="0" eaLnBrk="1" fontAlgn="base" latinLnBrk="0" hangingPunct="1">
              <a:lnSpc>
                <a:spcPct val="100000"/>
              </a:lnSpc>
              <a:spcBef>
                <a:spcPct val="0"/>
              </a:spcBef>
              <a:spcAft>
                <a:spcPct val="0"/>
              </a:spcAft>
              <a:buClrTx/>
              <a:buSzTx/>
              <a:buFontTx/>
              <a:buNone/>
              <a:tabLst>
                <a:tab pos="4905375" algn="l"/>
              </a:tabLst>
            </a:pP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defTabSz="914400" rtl="0" eaLnBrk="0" fontAlgn="base" latinLnBrk="0" hangingPunct="0">
              <a:lnSpc>
                <a:spcPct val="100000"/>
              </a:lnSpc>
              <a:spcBef>
                <a:spcPct val="0"/>
              </a:spcBef>
              <a:spcAft>
                <a:spcPct val="0"/>
              </a:spcAft>
              <a:buClrTx/>
              <a:buSzTx/>
              <a:buFontTx/>
              <a:buNone/>
              <a:tabLst>
                <a:tab pos="4905375" algn="l"/>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Meta 6.2:</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pt-BR" b="0" i="0" u="none" strike="noStrike" cap="none" normalizeH="0" baseline="0" dirty="0" smtClean="0">
                <a:ln>
                  <a:noFill/>
                </a:ln>
                <a:solidFill>
                  <a:srgbClr val="000000"/>
                </a:solidFill>
                <a:effectLst/>
                <a:latin typeface="Arial" pitchFamily="34" charset="0"/>
                <a:ea typeface="Calibri" pitchFamily="34" charset="0"/>
                <a:cs typeface="Arial" pitchFamily="34" charset="0"/>
              </a:rPr>
              <a:t>Garantir orientação nutricional sobre alimentação saudável a 100% dos diabéticos.</a:t>
            </a:r>
            <a:endParaRPr lang="es-ES" dirty="0" smtClean="0">
              <a:latin typeface="Arial" pitchFamily="34" charset="0"/>
              <a:cs typeface="Arial" pitchFamily="34" charset="0"/>
            </a:endParaRPr>
          </a:p>
          <a:p>
            <a:pPr marL="0" marR="0" lvl="0" indent="539750" defTabSz="914400" rtl="0" eaLnBrk="0" fontAlgn="base" latinLnBrk="0" hangingPunct="0">
              <a:lnSpc>
                <a:spcPct val="100000"/>
              </a:lnSpc>
              <a:spcBef>
                <a:spcPct val="0"/>
              </a:spcBef>
              <a:spcAft>
                <a:spcPct val="0"/>
              </a:spcAft>
              <a:buClrTx/>
              <a:buSzTx/>
              <a:buFontTx/>
              <a:buNone/>
              <a:tabLst>
                <a:tab pos="4905375" algn="l"/>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Indicador 6.2:</a:t>
            </a:r>
            <a:r>
              <a:rPr kumimoji="0" lang="pt-B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pt-BR" b="0"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diabéticos com orientação nutricional sobre alimentação saudável.</a:t>
            </a:r>
            <a:r>
              <a:rPr kumimoji="0" lang="pt-BR" b="0" i="0" u="none" strike="noStrike" cap="none" normalizeH="0" dirty="0" smtClean="0">
                <a:ln>
                  <a:noFill/>
                </a:ln>
                <a:solidFill>
                  <a:srgbClr val="000000"/>
                </a:solidFill>
                <a:effectLst/>
                <a:latin typeface="Arial" pitchFamily="34" charset="0"/>
                <a:ea typeface="Calibri" pitchFamily="34" charset="0"/>
                <a:cs typeface="Arial" pitchFamily="34" charset="0"/>
              </a:rPr>
              <a:t> </a:t>
            </a:r>
          </a:p>
          <a:p>
            <a:pPr marL="0" marR="0" lvl="0" indent="539750" defTabSz="914400" rtl="0" eaLnBrk="0" fontAlgn="base" latinLnBrk="0" hangingPunct="0">
              <a:lnSpc>
                <a:spcPct val="100000"/>
              </a:lnSpc>
              <a:spcBef>
                <a:spcPct val="0"/>
              </a:spcBef>
              <a:spcAft>
                <a:spcPct val="0"/>
              </a:spcAft>
              <a:buClrTx/>
              <a:buSzTx/>
              <a:buFontTx/>
              <a:buNone/>
              <a:tabLst>
                <a:tab pos="4905375" algn="l"/>
              </a:tabLst>
            </a:pPr>
            <a:endParaRPr kumimoji="0" lang="pt-BR" sz="800" b="0" i="0" u="none" strike="noStrike" cap="none" normalizeH="0" dirty="0" smtClean="0">
              <a:ln>
                <a:noFill/>
              </a:ln>
              <a:solidFill>
                <a:schemeClr val="tx1">
                  <a:lumMod val="10000"/>
                </a:schemeClr>
              </a:solidFill>
              <a:effectLst/>
              <a:latin typeface="Arial" pitchFamily="34" charset="0"/>
              <a:ea typeface="Calibri" pitchFamily="34" charset="0"/>
              <a:cs typeface="Arial" pitchFamily="34" charset="0"/>
            </a:endParaRPr>
          </a:p>
          <a:p>
            <a:pPr marL="0" marR="0" lvl="0" indent="539750" defTabSz="914400" rtl="0" eaLnBrk="0" fontAlgn="base" latinLnBrk="0" hangingPunct="0">
              <a:lnSpc>
                <a:spcPct val="100000"/>
              </a:lnSpc>
              <a:spcBef>
                <a:spcPct val="0"/>
              </a:spcBef>
              <a:spcAft>
                <a:spcPct val="0"/>
              </a:spcAft>
              <a:buClrTx/>
              <a:buSzTx/>
              <a:buFontTx/>
              <a:buNone/>
              <a:tabLst>
                <a:tab pos="4905375" algn="l"/>
              </a:tabLst>
            </a:pPr>
            <a:r>
              <a:rPr lang="pt-BR" sz="2000" b="1" dirty="0" smtClean="0">
                <a:solidFill>
                  <a:schemeClr val="tx1">
                    <a:lumMod val="10000"/>
                  </a:schemeClr>
                </a:solidFill>
                <a:latin typeface="Arial" pitchFamily="34" charset="0"/>
                <a:cs typeface="Arial" pitchFamily="34" charset="0"/>
              </a:rPr>
              <a:t>Meta 6.4:</a:t>
            </a:r>
            <a:r>
              <a:rPr lang="pt-BR" sz="2000" dirty="0" smtClean="0">
                <a:solidFill>
                  <a:schemeClr val="tx1">
                    <a:lumMod val="10000"/>
                  </a:schemeClr>
                </a:solidFill>
                <a:latin typeface="Arial" pitchFamily="34" charset="0"/>
                <a:cs typeface="Arial" pitchFamily="34" charset="0"/>
              </a:rPr>
              <a:t> </a:t>
            </a:r>
            <a:r>
              <a:rPr lang="pt-BR" dirty="0" smtClean="0">
                <a:solidFill>
                  <a:schemeClr val="tx1">
                    <a:lumMod val="10000"/>
                  </a:schemeClr>
                </a:solidFill>
                <a:latin typeface="Arial" pitchFamily="34" charset="0"/>
                <a:cs typeface="Arial" pitchFamily="34" charset="0"/>
              </a:rPr>
              <a:t>Garantir orientação em relação à prática regular de atividade física dos usuários diabéticos.</a:t>
            </a:r>
            <a:endParaRPr lang="es-ES" dirty="0" smtClean="0">
              <a:solidFill>
                <a:schemeClr val="tx1">
                  <a:lumMod val="10000"/>
                </a:schemeClr>
              </a:solidFill>
              <a:latin typeface="Arial" pitchFamily="34" charset="0"/>
              <a:cs typeface="Arial" pitchFamily="34" charset="0"/>
            </a:endParaRPr>
          </a:p>
          <a:p>
            <a:pPr marL="0" marR="0" lvl="0" indent="539750" defTabSz="914400" rtl="0" eaLnBrk="0" fontAlgn="base" latinLnBrk="0" hangingPunct="0">
              <a:lnSpc>
                <a:spcPct val="100000"/>
              </a:lnSpc>
              <a:spcBef>
                <a:spcPct val="0"/>
              </a:spcBef>
              <a:spcAft>
                <a:spcPct val="0"/>
              </a:spcAft>
              <a:buClrTx/>
              <a:buSzTx/>
              <a:buFontTx/>
              <a:buNone/>
              <a:tabLst>
                <a:tab pos="4905375" algn="l"/>
              </a:tabLst>
            </a:pPr>
            <a:r>
              <a:rPr lang="pt-BR" sz="2000" b="1" dirty="0" smtClean="0">
                <a:solidFill>
                  <a:schemeClr val="tx1">
                    <a:lumMod val="10000"/>
                  </a:schemeClr>
                </a:solidFill>
                <a:latin typeface="Arial" pitchFamily="34" charset="0"/>
                <a:cs typeface="Arial" pitchFamily="34" charset="0"/>
              </a:rPr>
              <a:t>Indicador 6.4:</a:t>
            </a:r>
            <a:r>
              <a:rPr lang="pt-BR" sz="2000" dirty="0" smtClean="0">
                <a:solidFill>
                  <a:schemeClr val="tx1">
                    <a:lumMod val="10000"/>
                  </a:schemeClr>
                </a:solidFill>
                <a:latin typeface="Arial" pitchFamily="34" charset="0"/>
                <a:cs typeface="Arial" pitchFamily="34" charset="0"/>
              </a:rPr>
              <a:t> </a:t>
            </a:r>
            <a:r>
              <a:rPr lang="pt-BR" dirty="0" smtClean="0">
                <a:solidFill>
                  <a:schemeClr val="tx1">
                    <a:lumMod val="10000"/>
                  </a:schemeClr>
                </a:solidFill>
                <a:latin typeface="Arial" pitchFamily="34" charset="0"/>
                <a:cs typeface="Arial" pitchFamily="34" charset="0"/>
              </a:rPr>
              <a:t>Proporção de diabéticos com orientação sobre prática regular de atividade física.  </a:t>
            </a:r>
          </a:p>
          <a:p>
            <a:pPr marL="0" marR="0" lvl="0" indent="539750" defTabSz="914400" rtl="0" eaLnBrk="0" fontAlgn="base" latinLnBrk="0" hangingPunct="0">
              <a:lnSpc>
                <a:spcPct val="100000"/>
              </a:lnSpc>
              <a:spcBef>
                <a:spcPct val="0"/>
              </a:spcBef>
              <a:spcAft>
                <a:spcPct val="0"/>
              </a:spcAft>
              <a:buClrTx/>
              <a:buSzTx/>
              <a:buFontTx/>
              <a:buNone/>
              <a:tabLst>
                <a:tab pos="4905375" algn="l"/>
              </a:tabLst>
            </a:pPr>
            <a:endParaRPr lang="es-ES" sz="800" dirty="0" smtClean="0">
              <a:solidFill>
                <a:schemeClr val="tx1">
                  <a:lumMod val="10000"/>
                </a:schemeClr>
              </a:solidFill>
              <a:latin typeface="Arial" pitchFamily="34" charset="0"/>
              <a:cs typeface="Arial" pitchFamily="34" charset="0"/>
            </a:endParaRPr>
          </a:p>
          <a:p>
            <a:pPr marL="0" marR="0" lvl="0" indent="539750" defTabSz="914400" rtl="0" eaLnBrk="0" fontAlgn="base" latinLnBrk="0" hangingPunct="0">
              <a:lnSpc>
                <a:spcPct val="100000"/>
              </a:lnSpc>
              <a:spcBef>
                <a:spcPct val="0"/>
              </a:spcBef>
              <a:spcAft>
                <a:spcPct val="0"/>
              </a:spcAft>
              <a:buClrTx/>
              <a:buSzTx/>
              <a:buFontTx/>
              <a:buNone/>
              <a:tabLst>
                <a:tab pos="4905375" algn="l"/>
              </a:tabLst>
            </a:pPr>
            <a:r>
              <a:rPr lang="pt-BR" sz="2000" b="1" dirty="0" smtClean="0">
                <a:solidFill>
                  <a:schemeClr val="tx1">
                    <a:lumMod val="10000"/>
                  </a:schemeClr>
                </a:solidFill>
                <a:latin typeface="Arial" pitchFamily="34" charset="0"/>
                <a:cs typeface="Arial" pitchFamily="34" charset="0"/>
              </a:rPr>
              <a:t>Meta 6.6:</a:t>
            </a:r>
            <a:r>
              <a:rPr lang="pt-BR" sz="2000" dirty="0" smtClean="0">
                <a:solidFill>
                  <a:schemeClr val="tx1">
                    <a:lumMod val="10000"/>
                  </a:schemeClr>
                </a:solidFill>
                <a:latin typeface="Arial" pitchFamily="34" charset="0"/>
                <a:cs typeface="Arial" pitchFamily="34" charset="0"/>
              </a:rPr>
              <a:t> </a:t>
            </a:r>
            <a:r>
              <a:rPr lang="pt-BR" dirty="0" smtClean="0">
                <a:solidFill>
                  <a:schemeClr val="tx1">
                    <a:lumMod val="10000"/>
                  </a:schemeClr>
                </a:solidFill>
                <a:latin typeface="Arial" pitchFamily="34" charset="0"/>
                <a:cs typeface="Arial" pitchFamily="34" charset="0"/>
              </a:rPr>
              <a:t>Garantir orientação sobre os riscos do tabagismo a 100% dos usuários Diabéticos.</a:t>
            </a:r>
            <a:endParaRPr lang="es-ES" dirty="0" smtClean="0">
              <a:solidFill>
                <a:schemeClr val="tx1">
                  <a:lumMod val="10000"/>
                </a:schemeClr>
              </a:solidFill>
              <a:latin typeface="Arial" pitchFamily="34" charset="0"/>
              <a:cs typeface="Arial" pitchFamily="34" charset="0"/>
            </a:endParaRPr>
          </a:p>
          <a:p>
            <a:pPr marL="0" marR="0" lvl="0" indent="539750" defTabSz="914400" rtl="0" eaLnBrk="0" fontAlgn="base" latinLnBrk="0" hangingPunct="0">
              <a:lnSpc>
                <a:spcPct val="100000"/>
              </a:lnSpc>
              <a:spcBef>
                <a:spcPct val="0"/>
              </a:spcBef>
              <a:spcAft>
                <a:spcPct val="0"/>
              </a:spcAft>
              <a:buClrTx/>
              <a:buSzTx/>
              <a:buFontTx/>
              <a:buNone/>
              <a:tabLst>
                <a:tab pos="4905375" algn="l"/>
              </a:tabLst>
            </a:pPr>
            <a:r>
              <a:rPr lang="pt-BR" sz="2000" b="1" dirty="0" smtClean="0">
                <a:solidFill>
                  <a:schemeClr val="tx1">
                    <a:lumMod val="10000"/>
                  </a:schemeClr>
                </a:solidFill>
                <a:latin typeface="Arial" pitchFamily="34" charset="0"/>
                <a:cs typeface="Arial" pitchFamily="34" charset="0"/>
              </a:rPr>
              <a:t>Indicador 6.6:</a:t>
            </a:r>
            <a:r>
              <a:rPr lang="pt-BR" sz="2000" dirty="0" smtClean="0">
                <a:solidFill>
                  <a:schemeClr val="tx1">
                    <a:lumMod val="10000"/>
                  </a:schemeClr>
                </a:solidFill>
                <a:latin typeface="Arial" pitchFamily="34" charset="0"/>
                <a:cs typeface="Arial" pitchFamily="34" charset="0"/>
              </a:rPr>
              <a:t> </a:t>
            </a:r>
            <a:r>
              <a:rPr lang="pt-BR" dirty="0" smtClean="0">
                <a:solidFill>
                  <a:schemeClr val="tx1">
                    <a:lumMod val="10000"/>
                  </a:schemeClr>
                </a:solidFill>
                <a:latin typeface="Arial" pitchFamily="34" charset="0"/>
                <a:cs typeface="Arial" pitchFamily="34" charset="0"/>
              </a:rPr>
              <a:t>Proporção de Diabéticos com orientação sobre os riscos do tabagismo. </a:t>
            </a:r>
          </a:p>
          <a:p>
            <a:pPr marL="0" marR="0" lvl="0" indent="539750" defTabSz="914400" rtl="0" eaLnBrk="0" fontAlgn="base" latinLnBrk="0" hangingPunct="0">
              <a:lnSpc>
                <a:spcPct val="100000"/>
              </a:lnSpc>
              <a:spcBef>
                <a:spcPct val="0"/>
              </a:spcBef>
              <a:spcAft>
                <a:spcPct val="0"/>
              </a:spcAft>
              <a:buClrTx/>
              <a:buSzTx/>
              <a:buFontTx/>
              <a:buNone/>
              <a:tabLst>
                <a:tab pos="4905375" algn="l"/>
              </a:tabLst>
            </a:pPr>
            <a:endParaRPr lang="es-ES" sz="800" dirty="0" smtClean="0">
              <a:solidFill>
                <a:schemeClr val="tx1">
                  <a:lumMod val="10000"/>
                </a:schemeClr>
              </a:solidFill>
              <a:latin typeface="Arial" pitchFamily="34" charset="0"/>
              <a:cs typeface="Arial" pitchFamily="34" charset="0"/>
            </a:endParaRPr>
          </a:p>
          <a:p>
            <a:pPr marL="0" marR="0" lvl="0" indent="539750" defTabSz="914400" rtl="0" eaLnBrk="0" fontAlgn="base" latinLnBrk="0" hangingPunct="0">
              <a:lnSpc>
                <a:spcPct val="100000"/>
              </a:lnSpc>
              <a:spcBef>
                <a:spcPct val="0"/>
              </a:spcBef>
              <a:spcAft>
                <a:spcPct val="0"/>
              </a:spcAft>
              <a:buClrTx/>
              <a:buSzTx/>
              <a:buFontTx/>
              <a:buNone/>
              <a:tabLst>
                <a:tab pos="4905375" algn="l"/>
              </a:tabLst>
            </a:pPr>
            <a:r>
              <a:rPr lang="pt-BR" sz="2000" b="1" dirty="0" smtClean="0">
                <a:solidFill>
                  <a:schemeClr val="tx1">
                    <a:lumMod val="10000"/>
                  </a:schemeClr>
                </a:solidFill>
                <a:latin typeface="Arial" pitchFamily="34" charset="0"/>
                <a:cs typeface="Arial" pitchFamily="34" charset="0"/>
              </a:rPr>
              <a:t>Meta 6.8:</a:t>
            </a:r>
            <a:r>
              <a:rPr lang="pt-BR" sz="2000" dirty="0" smtClean="0">
                <a:solidFill>
                  <a:schemeClr val="tx1">
                    <a:lumMod val="10000"/>
                  </a:schemeClr>
                </a:solidFill>
                <a:latin typeface="Arial" pitchFamily="34" charset="0"/>
                <a:cs typeface="Arial" pitchFamily="34" charset="0"/>
              </a:rPr>
              <a:t> </a:t>
            </a:r>
            <a:r>
              <a:rPr lang="pt-BR" dirty="0" smtClean="0">
                <a:solidFill>
                  <a:schemeClr val="tx1">
                    <a:lumMod val="10000"/>
                  </a:schemeClr>
                </a:solidFill>
                <a:latin typeface="Arial" pitchFamily="34" charset="0"/>
                <a:cs typeface="Arial" pitchFamily="34" charset="0"/>
              </a:rPr>
              <a:t>Garantir orientação sobre higiene bucal a 100% dos usuários Diabéticos.</a:t>
            </a:r>
            <a:endParaRPr lang="es-ES" dirty="0" smtClean="0">
              <a:solidFill>
                <a:schemeClr val="tx1">
                  <a:lumMod val="10000"/>
                </a:schemeClr>
              </a:solidFill>
              <a:latin typeface="Arial" pitchFamily="34" charset="0"/>
              <a:cs typeface="Arial" pitchFamily="34" charset="0"/>
            </a:endParaRPr>
          </a:p>
          <a:p>
            <a:pPr marL="0" marR="0" lvl="0" indent="539750" defTabSz="914400" rtl="0" eaLnBrk="0" fontAlgn="base" latinLnBrk="0" hangingPunct="0">
              <a:lnSpc>
                <a:spcPct val="100000"/>
              </a:lnSpc>
              <a:spcBef>
                <a:spcPct val="0"/>
              </a:spcBef>
              <a:spcAft>
                <a:spcPct val="0"/>
              </a:spcAft>
              <a:buClrTx/>
              <a:buSzTx/>
              <a:buFontTx/>
              <a:buNone/>
              <a:tabLst>
                <a:tab pos="4905375" algn="l"/>
              </a:tabLst>
            </a:pPr>
            <a:r>
              <a:rPr lang="pt-BR" sz="2000" b="1" dirty="0" smtClean="0">
                <a:solidFill>
                  <a:schemeClr val="tx1">
                    <a:lumMod val="10000"/>
                  </a:schemeClr>
                </a:solidFill>
                <a:latin typeface="Arial" pitchFamily="34" charset="0"/>
                <a:cs typeface="Arial" pitchFamily="34" charset="0"/>
              </a:rPr>
              <a:t>Indicador 6.8:</a:t>
            </a:r>
            <a:r>
              <a:rPr lang="pt-BR" sz="2000" dirty="0" smtClean="0">
                <a:solidFill>
                  <a:schemeClr val="tx1">
                    <a:lumMod val="10000"/>
                  </a:schemeClr>
                </a:solidFill>
                <a:latin typeface="Arial" pitchFamily="34" charset="0"/>
                <a:cs typeface="Arial" pitchFamily="34" charset="0"/>
              </a:rPr>
              <a:t> </a:t>
            </a:r>
            <a:r>
              <a:rPr lang="pt-BR" dirty="0" smtClean="0">
                <a:solidFill>
                  <a:schemeClr val="tx1">
                    <a:lumMod val="10000"/>
                  </a:schemeClr>
                </a:solidFill>
                <a:latin typeface="Arial" pitchFamily="34" charset="0"/>
                <a:cs typeface="Arial" pitchFamily="34" charset="0"/>
              </a:rPr>
              <a:t>Proporção de Diabéticos com orientação sobre higiene bucal. </a:t>
            </a:r>
          </a:p>
          <a:p>
            <a:pPr marL="0" marR="0" lvl="0" indent="539750" defTabSz="914400" rtl="0" eaLnBrk="0" fontAlgn="base" latinLnBrk="0" hangingPunct="0">
              <a:lnSpc>
                <a:spcPct val="100000"/>
              </a:lnSpc>
              <a:spcBef>
                <a:spcPct val="0"/>
              </a:spcBef>
              <a:spcAft>
                <a:spcPct val="0"/>
              </a:spcAft>
              <a:buClrTx/>
              <a:buSzTx/>
              <a:buFontTx/>
              <a:buNone/>
              <a:tabLst>
                <a:tab pos="4905375" algn="l"/>
              </a:tabLst>
            </a:pPr>
            <a:endParaRPr kumimoji="0" lang="pt-BR" b="0"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endParaRPr>
          </a:p>
          <a:p>
            <a:pPr indent="539750" algn="ctr" eaLnBrk="0" fontAlgn="base" hangingPunct="0">
              <a:spcBef>
                <a:spcPct val="0"/>
              </a:spcBef>
              <a:spcAft>
                <a:spcPct val="0"/>
              </a:spcAft>
              <a:tabLst>
                <a:tab pos="4905375" algn="l"/>
              </a:tabLst>
            </a:pPr>
            <a:r>
              <a:rPr lang="pt-BR" b="1" dirty="0" smtClean="0">
                <a:solidFill>
                  <a:schemeClr val="tx1">
                    <a:lumMod val="10000"/>
                  </a:schemeClr>
                </a:solidFill>
                <a:latin typeface="Arial" pitchFamily="34" charset="0"/>
                <a:cs typeface="Arial" pitchFamily="34" charset="0"/>
                <a:sym typeface="Wingdings" pitchFamily="2" charset="2"/>
              </a:rPr>
              <a:t> </a:t>
            </a:r>
            <a:r>
              <a:rPr lang="pt-BR" b="1" dirty="0" smtClean="0">
                <a:solidFill>
                  <a:schemeClr val="tx1">
                    <a:lumMod val="10000"/>
                  </a:schemeClr>
                </a:solidFill>
                <a:latin typeface="Arial" pitchFamily="34" charset="0"/>
                <a:cs typeface="Arial" pitchFamily="34" charset="0"/>
              </a:rPr>
              <a:t>100% DURANTE OS 3 MESES DA INTERVENÇÃO</a:t>
            </a:r>
          </a:p>
          <a:p>
            <a:pPr marL="0" marR="0" lvl="0" indent="539750" defTabSz="914400" rtl="0" eaLnBrk="0" fontAlgn="base" latinLnBrk="0" hangingPunct="0">
              <a:lnSpc>
                <a:spcPct val="100000"/>
              </a:lnSpc>
              <a:spcBef>
                <a:spcPct val="0"/>
              </a:spcBef>
              <a:spcAft>
                <a:spcPct val="0"/>
              </a:spcAft>
              <a:buClrTx/>
              <a:buSzTx/>
              <a:buFontTx/>
              <a:buNone/>
              <a:tabLst>
                <a:tab pos="4905375" algn="l"/>
              </a:tabLst>
            </a:pPr>
            <a:endParaRPr kumimoji="0" lang="pt-BR" b="0"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620688"/>
            <a:ext cx="8712968" cy="5940088"/>
          </a:xfrm>
          <a:prstGeom prst="rect">
            <a:avLst/>
          </a:prstGeom>
        </p:spPr>
        <p:txBody>
          <a:bodyPr wrap="square">
            <a:spAutoFit/>
          </a:bodyPr>
          <a:lstStyle/>
          <a:p>
            <a:pPr algn="just">
              <a:buFont typeface="Wingdings" pitchFamily="2" charset="2"/>
              <a:buChar char="Ø"/>
            </a:pPr>
            <a:endParaRPr lang="pt-BR" sz="2000" dirty="0" smtClean="0">
              <a:solidFill>
                <a:schemeClr val="tx1">
                  <a:lumMod val="10000"/>
                </a:schemeClr>
              </a:solidFill>
              <a:latin typeface="Arial" pitchFamily="34" charset="0"/>
              <a:cs typeface="Arial" pitchFamily="34" charset="0"/>
            </a:endParaRPr>
          </a:p>
          <a:p>
            <a:pPr algn="just">
              <a:buFont typeface="Wingdings" pitchFamily="2" charset="2"/>
              <a:buChar char="Ø"/>
            </a:pPr>
            <a:r>
              <a:rPr lang="pt-BR" sz="2000" dirty="0" smtClean="0">
                <a:solidFill>
                  <a:schemeClr val="tx1">
                    <a:lumMod val="10000"/>
                  </a:schemeClr>
                </a:solidFill>
                <a:latin typeface="Arial" pitchFamily="34" charset="0"/>
                <a:cs typeface="Arial" pitchFamily="34" charset="0"/>
              </a:rPr>
              <a:t>Melhoramos os registro da unidade de saúde e a qualificação da atenção de ambos grupos. </a:t>
            </a:r>
          </a:p>
          <a:p>
            <a:pPr algn="just">
              <a:buFont typeface="Wingdings" pitchFamily="2" charset="2"/>
              <a:buChar char="Ø"/>
            </a:pPr>
            <a:endParaRPr lang="pt-BR" sz="2000" dirty="0" smtClean="0">
              <a:solidFill>
                <a:schemeClr val="tx1">
                  <a:lumMod val="10000"/>
                </a:schemeClr>
              </a:solidFill>
              <a:latin typeface="Arial" pitchFamily="34" charset="0"/>
              <a:cs typeface="Arial" pitchFamily="34" charset="0"/>
            </a:endParaRPr>
          </a:p>
          <a:p>
            <a:pPr algn="just">
              <a:buFont typeface="Wingdings" pitchFamily="2" charset="2"/>
              <a:buChar char="Ø"/>
            </a:pPr>
            <a:r>
              <a:rPr lang="pt-BR" sz="2000" dirty="0" smtClean="0">
                <a:solidFill>
                  <a:schemeClr val="tx1">
                    <a:lumMod val="10000"/>
                  </a:schemeClr>
                </a:solidFill>
                <a:latin typeface="Arial" pitchFamily="34" charset="0"/>
                <a:cs typeface="Arial" pitchFamily="34" charset="0"/>
              </a:rPr>
              <a:t>Os usuários Hipertensos e Diabéticos demonstram satisfação com a prioridade do atendimento.</a:t>
            </a:r>
          </a:p>
          <a:p>
            <a:pPr algn="just"/>
            <a:endParaRPr lang="pt-BR" sz="2000" dirty="0" smtClean="0">
              <a:solidFill>
                <a:schemeClr val="tx1">
                  <a:lumMod val="10000"/>
                </a:schemeClr>
              </a:solidFill>
              <a:latin typeface="Arial" pitchFamily="34" charset="0"/>
              <a:cs typeface="Arial" pitchFamily="34" charset="0"/>
            </a:endParaRPr>
          </a:p>
          <a:p>
            <a:pPr algn="just">
              <a:buFont typeface="Wingdings" pitchFamily="2" charset="2"/>
              <a:buChar char="Ø"/>
            </a:pPr>
            <a:r>
              <a:rPr lang="pt-BR" sz="2000" dirty="0" smtClean="0">
                <a:solidFill>
                  <a:schemeClr val="tx1">
                    <a:lumMod val="10000"/>
                  </a:schemeClr>
                </a:solidFill>
                <a:latin typeface="Arial" pitchFamily="34" charset="0"/>
                <a:cs typeface="Arial" pitchFamily="34" charset="0"/>
              </a:rPr>
              <a:t>Os usuários estão entusiasmados com as atividades que de forma mensal a equipe realiza com o grupo, como caminhadas semanais, consultas e palestras o que chama muito a atenção da comunidade olhando de outra forma o desenvolvimento e comprometimento da equipe na área da saúde.</a:t>
            </a:r>
          </a:p>
          <a:p>
            <a:pPr algn="just"/>
            <a:endParaRPr lang="pt-BR" sz="2000" dirty="0" smtClean="0">
              <a:solidFill>
                <a:schemeClr val="tx1">
                  <a:lumMod val="10000"/>
                </a:schemeClr>
              </a:solidFill>
              <a:latin typeface="Arial" pitchFamily="34" charset="0"/>
              <a:cs typeface="Arial" pitchFamily="34" charset="0"/>
            </a:endParaRPr>
          </a:p>
          <a:p>
            <a:pPr algn="just">
              <a:buFont typeface="Wingdings" pitchFamily="2" charset="2"/>
              <a:buChar char="Ø"/>
            </a:pPr>
            <a:r>
              <a:rPr lang="pt-BR" sz="2000" dirty="0" smtClean="0">
                <a:solidFill>
                  <a:schemeClr val="tx1">
                    <a:lumMod val="10000"/>
                  </a:schemeClr>
                </a:solidFill>
                <a:latin typeface="Arial" charset="0"/>
                <a:cs typeface="Arial" charset="0"/>
              </a:rPr>
              <a:t>A intervenção forma parte da rotina diária do serviço.</a:t>
            </a:r>
          </a:p>
          <a:p>
            <a:pPr algn="just"/>
            <a:endParaRPr lang="pt-BR" sz="2000" dirty="0" smtClean="0">
              <a:solidFill>
                <a:schemeClr val="tx1">
                  <a:lumMod val="10000"/>
                </a:schemeClr>
              </a:solidFill>
              <a:latin typeface="Arial" charset="0"/>
              <a:cs typeface="Arial" charset="0"/>
            </a:endParaRPr>
          </a:p>
          <a:p>
            <a:pPr>
              <a:buFont typeface="Wingdings" pitchFamily="2" charset="2"/>
              <a:buChar char="Ø"/>
            </a:pPr>
            <a:r>
              <a:rPr lang="pt-BR" sz="2000" dirty="0" smtClean="0">
                <a:solidFill>
                  <a:schemeClr val="tx1">
                    <a:lumMod val="10000"/>
                  </a:schemeClr>
                </a:solidFill>
                <a:latin typeface="Arial" pitchFamily="34" charset="0"/>
                <a:cs typeface="Arial" pitchFamily="34" charset="0"/>
              </a:rPr>
              <a:t>Tendo este projeto como exemplo, também pretendemos implementar um projeto de intervenção ao programa de prevenção de câncer de colo de útero na UBS.</a:t>
            </a:r>
            <a:endParaRPr lang="pt-BR" sz="2000" dirty="0" smtClean="0">
              <a:solidFill>
                <a:schemeClr val="tx1">
                  <a:lumMod val="10000"/>
                </a:schemeClr>
              </a:solidFill>
              <a:latin typeface="Arial" charset="0"/>
              <a:cs typeface="Arial" charset="0"/>
            </a:endParaRPr>
          </a:p>
          <a:p>
            <a:pPr algn="just">
              <a:buFont typeface="Wingdings" pitchFamily="2" charset="2"/>
              <a:buChar char="Ø"/>
            </a:pPr>
            <a:endParaRPr lang="es-ES" sz="2000" dirty="0" smtClean="0">
              <a:solidFill>
                <a:schemeClr val="bg2">
                  <a:lumMod val="50000"/>
                </a:schemeClr>
              </a:solidFill>
              <a:latin typeface="Arial" pitchFamily="34" charset="0"/>
              <a:cs typeface="Arial" pitchFamily="34" charset="0"/>
            </a:endParaRPr>
          </a:p>
        </p:txBody>
      </p:sp>
      <p:sp>
        <p:nvSpPr>
          <p:cNvPr id="3" name="Retângulo 2"/>
          <p:cNvSpPr/>
          <p:nvPr/>
        </p:nvSpPr>
        <p:spPr>
          <a:xfrm>
            <a:off x="0" y="188640"/>
            <a:ext cx="9144000" cy="584775"/>
          </a:xfrm>
          <a:prstGeom prst="rect">
            <a:avLst/>
          </a:prstGeom>
        </p:spPr>
        <p:txBody>
          <a:bodyPr wrap="square">
            <a:spAutoFit/>
          </a:bodyPr>
          <a:lstStyle/>
          <a:p>
            <a:pPr algn="ctr"/>
            <a:r>
              <a:rPr lang="pt-BR" sz="3200" b="1" dirty="0" smtClean="0">
                <a:solidFill>
                  <a:schemeClr val="tx1">
                    <a:lumMod val="10000"/>
                  </a:schemeClr>
                </a:solidFill>
                <a:latin typeface="Arial" charset="0"/>
                <a:cs typeface="Arial" charset="0"/>
              </a:rPr>
              <a:t>DISCUSSÃO</a:t>
            </a:r>
            <a:endParaRPr lang="pt-BR" sz="3200" b="1" u="sng" dirty="0">
              <a:solidFill>
                <a:schemeClr val="tx1">
                  <a:lumMod val="10000"/>
                </a:schemeClr>
              </a:solidFill>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188640"/>
            <a:ext cx="8496944" cy="646331"/>
          </a:xfrm>
          <a:prstGeom prst="rect">
            <a:avLst/>
          </a:prstGeom>
        </p:spPr>
        <p:txBody>
          <a:bodyPr wrap="square">
            <a:spAutoFit/>
          </a:bodyPr>
          <a:lstStyle/>
          <a:p>
            <a:pPr algn="ctr"/>
            <a:r>
              <a:rPr lang="pt-BR" sz="3600" b="1" dirty="0" smtClean="0">
                <a:solidFill>
                  <a:schemeClr val="tx1">
                    <a:lumMod val="10000"/>
                  </a:schemeClr>
                </a:solidFill>
                <a:latin typeface="Arial" charset="0"/>
                <a:cs typeface="Arial" charset="0"/>
              </a:rPr>
              <a:t>DISCUSSÃO</a:t>
            </a:r>
            <a:endParaRPr lang="pt-BR" sz="3600" b="1" u="sng" dirty="0">
              <a:solidFill>
                <a:schemeClr val="tx1">
                  <a:lumMod val="10000"/>
                </a:schemeClr>
              </a:solidFill>
              <a:latin typeface="Arial" pitchFamily="34" charset="0"/>
              <a:cs typeface="Arial" pitchFamily="34" charset="0"/>
            </a:endParaRPr>
          </a:p>
        </p:txBody>
      </p:sp>
      <p:sp>
        <p:nvSpPr>
          <p:cNvPr id="3" name="Retângulo 2"/>
          <p:cNvSpPr/>
          <p:nvPr/>
        </p:nvSpPr>
        <p:spPr>
          <a:xfrm>
            <a:off x="539552" y="908720"/>
            <a:ext cx="8280920" cy="5632311"/>
          </a:xfrm>
          <a:prstGeom prst="rect">
            <a:avLst/>
          </a:prstGeom>
        </p:spPr>
        <p:txBody>
          <a:bodyPr wrap="square">
            <a:spAutoFit/>
          </a:bodyPr>
          <a:lstStyle/>
          <a:p>
            <a:pPr algn="just">
              <a:buFont typeface="Wingdings" pitchFamily="2" charset="2"/>
              <a:buChar char="Ø"/>
            </a:pPr>
            <a:r>
              <a:rPr lang="pt-BR" sz="2000" dirty="0" smtClean="0">
                <a:solidFill>
                  <a:schemeClr val="tx1">
                    <a:lumMod val="10000"/>
                  </a:schemeClr>
                </a:solidFill>
                <a:latin typeface="Arial" pitchFamily="34" charset="0"/>
                <a:cs typeface="Arial" pitchFamily="34" charset="0"/>
              </a:rPr>
              <a:t>A intervenção permitiu uma maior união da equipe, além, do trabalho integrado do médico, enfermeira, da auxiliar de enfermagem e da recepção.</a:t>
            </a:r>
          </a:p>
          <a:p>
            <a:pPr algn="just">
              <a:buFont typeface="Wingdings" pitchFamily="2" charset="2"/>
              <a:buChar char="Ø"/>
            </a:pPr>
            <a:endParaRPr lang="pt-BR" sz="2000" dirty="0" smtClean="0">
              <a:solidFill>
                <a:schemeClr val="tx1">
                  <a:lumMod val="10000"/>
                </a:schemeClr>
              </a:solidFill>
              <a:latin typeface="Arial" pitchFamily="34" charset="0"/>
              <a:cs typeface="Arial" pitchFamily="34" charset="0"/>
            </a:endParaRPr>
          </a:p>
          <a:p>
            <a:pPr algn="just">
              <a:buFont typeface="Wingdings" pitchFamily="2" charset="2"/>
              <a:buChar char="Ø"/>
            </a:pPr>
            <a:r>
              <a:rPr lang="pt-BR" sz="2000" dirty="0" smtClean="0">
                <a:solidFill>
                  <a:schemeClr val="tx1">
                    <a:lumMod val="10000"/>
                  </a:schemeClr>
                </a:solidFill>
                <a:latin typeface="Arial" charset="0"/>
                <a:cs typeface="Arial" charset="0"/>
              </a:rPr>
              <a:t>A intervenção reviu as atribuições da equipe viabilizando a atenção a um maior número de pessoas.</a:t>
            </a:r>
          </a:p>
          <a:p>
            <a:pPr algn="just"/>
            <a:endParaRPr lang="es-ES" sz="2000" dirty="0" smtClean="0">
              <a:solidFill>
                <a:schemeClr val="tx1">
                  <a:lumMod val="10000"/>
                </a:schemeClr>
              </a:solidFill>
              <a:latin typeface="Arial" pitchFamily="34" charset="0"/>
              <a:cs typeface="Arial" pitchFamily="34" charset="0"/>
            </a:endParaRPr>
          </a:p>
          <a:p>
            <a:pPr algn="just">
              <a:buFont typeface="Wingdings" pitchFamily="2" charset="2"/>
              <a:buChar char="Ø"/>
            </a:pPr>
            <a:r>
              <a:rPr lang="pt-BR" sz="2000" dirty="0" smtClean="0">
                <a:solidFill>
                  <a:schemeClr val="tx1">
                    <a:lumMod val="10000"/>
                  </a:schemeClr>
                </a:solidFill>
                <a:latin typeface="Arial" pitchFamily="34" charset="0"/>
                <a:cs typeface="Arial" pitchFamily="34" charset="0"/>
              </a:rPr>
              <a:t>A intervenção exigiu que a equipe se capacitasse para seguir as recomendações do ministério da saúde relativas ao rastreamento, diagnóstico, tratamento e monitoramento da Hipertensão Arterial e Diabetes Mellitus</a:t>
            </a:r>
          </a:p>
          <a:p>
            <a:pPr algn="just"/>
            <a:endParaRPr lang="pt-BR" sz="2000" dirty="0" smtClean="0">
              <a:solidFill>
                <a:schemeClr val="tx1">
                  <a:lumMod val="10000"/>
                </a:schemeClr>
              </a:solidFill>
              <a:latin typeface="Arial" pitchFamily="34" charset="0"/>
              <a:cs typeface="Arial" pitchFamily="34" charset="0"/>
            </a:endParaRPr>
          </a:p>
          <a:p>
            <a:pPr algn="just">
              <a:buFont typeface="Wingdings" pitchFamily="2" charset="2"/>
              <a:buChar char="Ø"/>
            </a:pPr>
            <a:r>
              <a:rPr lang="pt-BR" sz="2000" dirty="0" smtClean="0">
                <a:solidFill>
                  <a:schemeClr val="tx1">
                    <a:lumMod val="10000"/>
                  </a:schemeClr>
                </a:solidFill>
                <a:latin typeface="Arial" pitchFamily="34" charset="0"/>
                <a:cs typeface="Arial" pitchFamily="34" charset="0"/>
              </a:rPr>
              <a:t>Propicio uma melhora na atenção aos hipertensos e/ou diabéticos na UBS José da Costa Veloso.</a:t>
            </a:r>
          </a:p>
          <a:p>
            <a:pPr algn="just"/>
            <a:endParaRPr lang="pt-BR" sz="2000" dirty="0" smtClean="0">
              <a:solidFill>
                <a:schemeClr val="tx1">
                  <a:lumMod val="10000"/>
                </a:schemeClr>
              </a:solidFill>
              <a:latin typeface="Arial" pitchFamily="34" charset="0"/>
              <a:cs typeface="Arial" pitchFamily="34" charset="0"/>
            </a:endParaRPr>
          </a:p>
          <a:p>
            <a:pPr algn="just">
              <a:buFont typeface="Wingdings" pitchFamily="2" charset="2"/>
              <a:buChar char="Ø"/>
            </a:pPr>
            <a:r>
              <a:rPr lang="pt-BR" sz="2000" dirty="0" smtClean="0">
                <a:solidFill>
                  <a:schemeClr val="tx1">
                    <a:lumMod val="10000"/>
                  </a:schemeClr>
                </a:solidFill>
                <a:latin typeface="Arial" pitchFamily="34" charset="0"/>
                <a:cs typeface="Arial" pitchFamily="34" charset="0"/>
              </a:rPr>
              <a:t>Foi possível realizar o cadastramento de 90,2% dos Hipertensos e 77,1% dos Diabéticos da área de abrangência,  monitorando e avaliando a qualidade da atenção destes usuários.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88640"/>
            <a:ext cx="9143999" cy="523220"/>
          </a:xfrm>
          <a:prstGeom prst="rect">
            <a:avLst/>
          </a:prstGeom>
        </p:spPr>
        <p:txBody>
          <a:bodyPr wrap="square">
            <a:spAutoFit/>
          </a:bodyPr>
          <a:lstStyle/>
          <a:p>
            <a:pPr algn="ctr"/>
            <a:r>
              <a:rPr lang="pt-BR" sz="2800" b="1" dirty="0" smtClean="0">
                <a:solidFill>
                  <a:schemeClr val="tx1">
                    <a:lumMod val="10000"/>
                  </a:schemeClr>
                </a:solidFill>
                <a:latin typeface="Arial" charset="0"/>
                <a:cs typeface="Arial" charset="0"/>
              </a:rPr>
              <a:t>REFLEXÃO CRÍTICA</a:t>
            </a:r>
            <a:endParaRPr lang="es-ES" sz="2800" dirty="0">
              <a:solidFill>
                <a:schemeClr val="tx1">
                  <a:lumMod val="10000"/>
                </a:schemeClr>
              </a:solidFill>
            </a:endParaRPr>
          </a:p>
        </p:txBody>
      </p:sp>
      <p:sp>
        <p:nvSpPr>
          <p:cNvPr id="3" name="Retângulo 2"/>
          <p:cNvSpPr/>
          <p:nvPr/>
        </p:nvSpPr>
        <p:spPr>
          <a:xfrm>
            <a:off x="0" y="1443841"/>
            <a:ext cx="9144000" cy="3170099"/>
          </a:xfrm>
          <a:prstGeom prst="rect">
            <a:avLst/>
          </a:prstGeom>
        </p:spPr>
        <p:txBody>
          <a:bodyPr wrap="square">
            <a:spAutoFit/>
          </a:bodyPr>
          <a:lstStyle/>
          <a:p>
            <a:pPr algn="just">
              <a:buFont typeface="Wingdings" pitchFamily="2" charset="2"/>
              <a:buChar char="Ø"/>
            </a:pPr>
            <a:r>
              <a:rPr lang="pt-BR" sz="2000" dirty="0" smtClean="0">
                <a:solidFill>
                  <a:schemeClr val="tx1">
                    <a:lumMod val="10000"/>
                  </a:schemeClr>
                </a:solidFill>
                <a:latin typeface="Arial" pitchFamily="34" charset="0"/>
                <a:cs typeface="Arial" pitchFamily="34" charset="0"/>
              </a:rPr>
              <a:t>superei minhas expectativas já que durante o curso alcancei um nível de conhecimento mais alto sobre a situação da saúde do Brasil e da população da área o que permitiu melhorar a qualidade do atendimento na UBS. </a:t>
            </a:r>
            <a:endParaRPr lang="es-ES" sz="2000" dirty="0" smtClean="0">
              <a:solidFill>
                <a:schemeClr val="tx1">
                  <a:lumMod val="10000"/>
                </a:schemeClr>
              </a:solidFill>
              <a:latin typeface="Arial" pitchFamily="34" charset="0"/>
              <a:cs typeface="Arial" pitchFamily="34" charset="0"/>
            </a:endParaRPr>
          </a:p>
          <a:p>
            <a:pPr algn="just">
              <a:buFont typeface="Wingdings" pitchFamily="2" charset="2"/>
              <a:buChar char="Ø"/>
            </a:pPr>
            <a:endParaRPr lang="pt-BR" sz="2000" dirty="0" smtClean="0">
              <a:solidFill>
                <a:schemeClr val="tx1">
                  <a:lumMod val="10000"/>
                </a:schemeClr>
              </a:solidFill>
              <a:latin typeface="Arial" pitchFamily="34" charset="0"/>
              <a:cs typeface="Arial" pitchFamily="34" charset="0"/>
            </a:endParaRPr>
          </a:p>
          <a:p>
            <a:pPr algn="just">
              <a:buFont typeface="Wingdings" pitchFamily="2" charset="2"/>
              <a:buChar char="Ø"/>
            </a:pPr>
            <a:r>
              <a:rPr lang="pt-BR" sz="2000" dirty="0" smtClean="0">
                <a:solidFill>
                  <a:schemeClr val="tx1">
                    <a:lumMod val="10000"/>
                  </a:schemeClr>
                </a:solidFill>
                <a:latin typeface="Arial" pitchFamily="34" charset="0"/>
                <a:cs typeface="Arial" pitchFamily="34" charset="0"/>
              </a:rPr>
              <a:t>Consegui aplicar os conhecimentos que já tinha sobre Atenção Primaria na Saúde, acrescentando-os com minha experiência no dia a dia na UBS. </a:t>
            </a:r>
          </a:p>
          <a:p>
            <a:pPr algn="just">
              <a:buFont typeface="Wingdings" pitchFamily="2" charset="2"/>
              <a:buChar char="Ø"/>
            </a:pPr>
            <a:endParaRPr lang="pt-BR" sz="2000" dirty="0" smtClean="0">
              <a:solidFill>
                <a:schemeClr val="tx1">
                  <a:lumMod val="10000"/>
                </a:schemeClr>
              </a:solidFill>
              <a:latin typeface="Arial" pitchFamily="34" charset="0"/>
              <a:cs typeface="Arial" pitchFamily="34" charset="0"/>
            </a:endParaRPr>
          </a:p>
          <a:p>
            <a:pPr algn="just">
              <a:buFont typeface="Wingdings" pitchFamily="2" charset="2"/>
              <a:buChar char="Ø"/>
            </a:pPr>
            <a:r>
              <a:rPr lang="pt-BR" sz="2000" dirty="0" smtClean="0">
                <a:solidFill>
                  <a:schemeClr val="tx1">
                    <a:lumMod val="10000"/>
                  </a:schemeClr>
                </a:solidFill>
                <a:latin typeface="Arial" pitchFamily="34" charset="0"/>
                <a:cs typeface="Arial" pitchFamily="34" charset="0"/>
              </a:rPr>
              <a:t>Incorporar novos conhecimentos e experiência pessoal como profissional da saúde e como pessoa ao conviver com culturas e costumes distintos ao meu.</a:t>
            </a:r>
          </a:p>
          <a:p>
            <a:pPr algn="just">
              <a:buFont typeface="Wingdings" pitchFamily="2" charset="2"/>
              <a:buChar char="Ø"/>
            </a:pPr>
            <a:endParaRPr lang="pt-BR" sz="2000" dirty="0" smtClean="0">
              <a:solidFill>
                <a:schemeClr val="tx1">
                  <a:lumMod val="10000"/>
                </a:schemeClr>
              </a:solidFill>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D:\Imagenes\fotos\caminata septiembre\DSC02699.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aixaDeTexto 2"/>
          <p:cNvSpPr txBox="1"/>
          <p:nvPr/>
        </p:nvSpPr>
        <p:spPr>
          <a:xfrm>
            <a:off x="0" y="5445224"/>
            <a:ext cx="9144000" cy="830997"/>
          </a:xfrm>
          <a:prstGeom prst="rect">
            <a:avLst/>
          </a:prstGeom>
          <a:noFill/>
        </p:spPr>
        <p:txBody>
          <a:bodyPr wrap="square" rtlCol="0">
            <a:spAutoFit/>
          </a:bodyPr>
          <a:lstStyle/>
          <a:p>
            <a:pPr algn="ctr"/>
            <a:r>
              <a:rPr lang="pt-BR" sz="4800" b="1" dirty="0" smtClean="0">
                <a:solidFill>
                  <a:schemeClr val="tx1">
                    <a:lumMod val="10000"/>
                  </a:schemeClr>
                </a:solidFill>
                <a:latin typeface="Monotype Corsiva" pitchFamily="66" charset="0"/>
                <a:cs typeface="Arial" pitchFamily="34" charset="0"/>
              </a:rPr>
              <a:t>Muito obrigada </a:t>
            </a:r>
            <a:endParaRPr lang="pt-BR" sz="4800" b="1" dirty="0">
              <a:solidFill>
                <a:schemeClr val="tx1">
                  <a:lumMod val="10000"/>
                </a:schemeClr>
              </a:solidFill>
              <a:latin typeface="Monotype Corsiva" pitchFamily="66"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1097593"/>
            <a:ext cx="8208912" cy="4708981"/>
          </a:xfrm>
          <a:prstGeom prst="rect">
            <a:avLst/>
          </a:prstGeom>
        </p:spPr>
        <p:txBody>
          <a:bodyPr wrap="square">
            <a:spAutoFit/>
          </a:bodyPr>
          <a:lstStyle/>
          <a:p>
            <a:pPr algn="ctr"/>
            <a:r>
              <a:rPr lang="pt-BR" sz="2000" b="1" dirty="0" smtClean="0">
                <a:solidFill>
                  <a:schemeClr val="tx1">
                    <a:lumMod val="10000"/>
                  </a:schemeClr>
                </a:solidFill>
                <a:latin typeface="Arial" charset="0"/>
                <a:cs typeface="Arial" charset="0"/>
              </a:rPr>
              <a:t>A UBS “ Jose da Costa Veloso ”</a:t>
            </a:r>
          </a:p>
          <a:p>
            <a:endParaRPr lang="pt-BR" sz="2000" b="1" dirty="0" smtClean="0">
              <a:solidFill>
                <a:schemeClr val="tx1">
                  <a:lumMod val="10000"/>
                </a:schemeClr>
              </a:solidFill>
              <a:latin typeface="Arial" charset="0"/>
              <a:cs typeface="Arial" charset="0"/>
            </a:endParaRPr>
          </a:p>
          <a:p>
            <a:pPr>
              <a:buFont typeface="Wingdings" pitchFamily="2" charset="2"/>
              <a:buChar char="Ø"/>
            </a:pPr>
            <a:r>
              <a:rPr lang="pt-BR" sz="2000" b="1" dirty="0" smtClean="0">
                <a:solidFill>
                  <a:schemeClr val="tx1">
                    <a:lumMod val="10000"/>
                  </a:schemeClr>
                </a:solidFill>
                <a:latin typeface="Arial" charset="0"/>
                <a:cs typeface="Arial" charset="0"/>
              </a:rPr>
              <a:t> Encontra-se na zona Urbana.</a:t>
            </a:r>
          </a:p>
          <a:p>
            <a:pPr algn="just">
              <a:buFont typeface="Wingdings" pitchFamily="2" charset="2"/>
              <a:buChar char="Ø"/>
            </a:pPr>
            <a:endParaRPr lang="pt-BR" sz="2000" b="1" dirty="0" smtClean="0">
              <a:solidFill>
                <a:schemeClr val="tx1">
                  <a:lumMod val="10000"/>
                </a:schemeClr>
              </a:solidFill>
              <a:latin typeface="Arial" charset="0"/>
              <a:cs typeface="Arial" charset="0"/>
            </a:endParaRPr>
          </a:p>
          <a:p>
            <a:pPr algn="just">
              <a:buFont typeface="Wingdings" pitchFamily="2" charset="2"/>
              <a:buChar char="Ø"/>
            </a:pPr>
            <a:r>
              <a:rPr lang="pt-BR" sz="2000" b="1" dirty="0" smtClean="0">
                <a:solidFill>
                  <a:schemeClr val="tx1">
                    <a:lumMod val="10000"/>
                  </a:schemeClr>
                </a:solidFill>
                <a:latin typeface="Arial" charset="0"/>
                <a:cs typeface="Arial" charset="0"/>
              </a:rPr>
              <a:t> População </a:t>
            </a:r>
            <a:r>
              <a:rPr lang="pt-BR" sz="2000" b="1" dirty="0" smtClean="0">
                <a:solidFill>
                  <a:schemeClr val="tx1">
                    <a:lumMod val="10000"/>
                  </a:schemeClr>
                </a:solidFill>
                <a:latin typeface="Arial" pitchFamily="34" charset="0"/>
                <a:cs typeface="Arial" pitchFamily="34" charset="0"/>
              </a:rPr>
              <a:t>de 1.726  habitantes</a:t>
            </a:r>
            <a:r>
              <a:rPr lang="pt-BR" sz="2000" b="1" dirty="0" smtClean="0">
                <a:solidFill>
                  <a:schemeClr val="tx1">
                    <a:lumMod val="10000"/>
                  </a:schemeClr>
                </a:solidFill>
                <a:latin typeface="Arial" charset="0"/>
                <a:cs typeface="Arial" charset="0"/>
              </a:rPr>
              <a:t> </a:t>
            </a:r>
          </a:p>
          <a:p>
            <a:pPr algn="just">
              <a:buFont typeface="Wingdings" pitchFamily="2" charset="2"/>
              <a:buChar char="Ø"/>
            </a:pPr>
            <a:endParaRPr lang="pt-BR" sz="2000" b="1" dirty="0" smtClean="0">
              <a:solidFill>
                <a:schemeClr val="tx1">
                  <a:lumMod val="10000"/>
                </a:schemeClr>
              </a:solidFill>
              <a:latin typeface="Arial" charset="0"/>
              <a:cs typeface="Arial" charset="0"/>
            </a:endParaRPr>
          </a:p>
          <a:p>
            <a:pPr algn="just">
              <a:buFont typeface="Wingdings" pitchFamily="2" charset="2"/>
              <a:buChar char="Ø"/>
            </a:pPr>
            <a:r>
              <a:rPr lang="pt-BR" sz="2000" b="1" dirty="0" smtClean="0">
                <a:solidFill>
                  <a:schemeClr val="tx1">
                    <a:lumMod val="10000"/>
                  </a:schemeClr>
                </a:solidFill>
                <a:latin typeface="Arial" charset="0"/>
                <a:cs typeface="Arial" charset="0"/>
              </a:rPr>
              <a:t> Vinculada ao SUS</a:t>
            </a:r>
          </a:p>
          <a:p>
            <a:pPr algn="just">
              <a:buFont typeface="Wingdings" pitchFamily="2" charset="2"/>
              <a:buChar char="Ø"/>
            </a:pPr>
            <a:endParaRPr lang="pt-BR" sz="2000" b="1" dirty="0" smtClean="0">
              <a:solidFill>
                <a:schemeClr val="tx1">
                  <a:lumMod val="10000"/>
                </a:schemeClr>
              </a:solidFill>
              <a:latin typeface="Arial" charset="0"/>
              <a:cs typeface="Arial" charset="0"/>
            </a:endParaRPr>
          </a:p>
          <a:p>
            <a:pPr algn="just">
              <a:buFont typeface="Wingdings" pitchFamily="2" charset="2"/>
              <a:buChar char="Ø"/>
            </a:pPr>
            <a:r>
              <a:rPr lang="pt-BR" sz="2000" b="1" dirty="0" smtClean="0">
                <a:solidFill>
                  <a:schemeClr val="tx1">
                    <a:lumMod val="10000"/>
                  </a:schemeClr>
                </a:solidFill>
                <a:latin typeface="Arial" charset="0"/>
                <a:cs typeface="Arial" charset="0"/>
              </a:rPr>
              <a:t> Equipe de SF (um médico em saúde família, um dentista, uma enfermeira, dois técnicos de enfermagem, um assistente de dentista e seis agentes de saúde). </a:t>
            </a:r>
          </a:p>
          <a:p>
            <a:pPr algn="just">
              <a:buFont typeface="Wingdings" pitchFamily="2" charset="2"/>
              <a:buChar char="Ø"/>
            </a:pPr>
            <a:endParaRPr lang="pt-BR" sz="2000" b="1" dirty="0" smtClean="0">
              <a:solidFill>
                <a:schemeClr val="tx1">
                  <a:lumMod val="10000"/>
                </a:schemeClr>
              </a:solidFill>
              <a:latin typeface="Arial" charset="0"/>
              <a:cs typeface="Arial" charset="0"/>
            </a:endParaRPr>
          </a:p>
          <a:p>
            <a:pPr algn="just">
              <a:buFont typeface="Wingdings" pitchFamily="2" charset="2"/>
              <a:buChar char="Ø"/>
            </a:pPr>
            <a:r>
              <a:rPr lang="pt-BR" sz="2000" b="1" dirty="0" smtClean="0">
                <a:solidFill>
                  <a:schemeClr val="tx1">
                    <a:lumMod val="10000"/>
                  </a:schemeClr>
                </a:solidFill>
                <a:latin typeface="Arial" charset="0"/>
                <a:cs typeface="Arial" charset="0"/>
              </a:rPr>
              <a:t> NASF ( uma nutricionista, uma psicóloga, uma fisioterapeuta, uma educadora física)</a:t>
            </a:r>
          </a:p>
          <a:p>
            <a:pPr algn="just"/>
            <a:endParaRPr lang="pt-BR" sz="2000" b="1" dirty="0" smtClean="0">
              <a:solidFill>
                <a:schemeClr val="tx1">
                  <a:lumMod val="10000"/>
                </a:schemeClr>
              </a:solidFill>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83568" y="692696"/>
            <a:ext cx="7776864" cy="5663089"/>
          </a:xfrm>
          <a:prstGeom prst="rect">
            <a:avLst/>
          </a:prstGeom>
          <a:noFill/>
        </p:spPr>
        <p:txBody>
          <a:bodyPr wrap="square" rtlCol="0">
            <a:spAutoFit/>
          </a:bodyPr>
          <a:lstStyle/>
          <a:p>
            <a:pPr algn="ctr"/>
            <a:r>
              <a:rPr lang="es-ES" sz="3200" b="1" dirty="0" smtClean="0">
                <a:solidFill>
                  <a:schemeClr val="tx1">
                    <a:lumMod val="10000"/>
                  </a:schemeClr>
                </a:solidFill>
                <a:latin typeface="Arial" pitchFamily="34" charset="0"/>
                <a:cs typeface="Arial" pitchFamily="34" charset="0"/>
              </a:rPr>
              <a:t>OBJETIVOS</a:t>
            </a:r>
          </a:p>
          <a:p>
            <a:r>
              <a:rPr lang="pt-BR" sz="2000" dirty="0" smtClean="0">
                <a:solidFill>
                  <a:schemeClr val="tx1">
                    <a:lumMod val="10000"/>
                  </a:schemeClr>
                </a:solidFill>
                <a:latin typeface="Arial" pitchFamily="34" charset="0"/>
                <a:cs typeface="Arial" pitchFamily="34" charset="0"/>
              </a:rPr>
              <a:t>	</a:t>
            </a:r>
            <a:r>
              <a:rPr lang="pt-BR" sz="2000" b="1" dirty="0" smtClean="0">
                <a:solidFill>
                  <a:schemeClr val="tx1">
                    <a:lumMod val="10000"/>
                  </a:schemeClr>
                </a:solidFill>
                <a:latin typeface="Arial" pitchFamily="34" charset="0"/>
                <a:cs typeface="Arial" pitchFamily="34" charset="0"/>
              </a:rPr>
              <a:t>Objetivo geral</a:t>
            </a:r>
          </a:p>
          <a:p>
            <a:endParaRPr lang="es-ES" sz="2000" b="1" dirty="0" smtClean="0">
              <a:solidFill>
                <a:schemeClr val="tx1">
                  <a:lumMod val="10000"/>
                </a:schemeClr>
              </a:solidFill>
              <a:latin typeface="Arial" pitchFamily="34" charset="0"/>
              <a:cs typeface="Arial" pitchFamily="34" charset="0"/>
            </a:endParaRPr>
          </a:p>
          <a:p>
            <a:r>
              <a:rPr lang="pt-BR" sz="2000" dirty="0" smtClean="0">
                <a:solidFill>
                  <a:schemeClr val="tx1">
                    <a:lumMod val="10000"/>
                  </a:schemeClr>
                </a:solidFill>
                <a:latin typeface="Arial" pitchFamily="34" charset="0"/>
                <a:cs typeface="Arial" pitchFamily="34" charset="0"/>
              </a:rPr>
              <a:t>Melhorar a atenção dos hipertensos e diabéticos da UBS José da Costa Veloso.</a:t>
            </a:r>
            <a:endParaRPr lang="es-ES" sz="2000" dirty="0" smtClean="0">
              <a:solidFill>
                <a:schemeClr val="tx1">
                  <a:lumMod val="10000"/>
                </a:schemeClr>
              </a:solidFill>
              <a:latin typeface="Arial" pitchFamily="34" charset="0"/>
              <a:cs typeface="Arial" pitchFamily="34" charset="0"/>
            </a:endParaRPr>
          </a:p>
          <a:p>
            <a:r>
              <a:rPr lang="pt-BR" sz="2000" dirty="0" smtClean="0">
                <a:solidFill>
                  <a:schemeClr val="tx1">
                    <a:lumMod val="10000"/>
                  </a:schemeClr>
                </a:solidFill>
                <a:latin typeface="Arial" pitchFamily="34" charset="0"/>
                <a:cs typeface="Arial" pitchFamily="34" charset="0"/>
              </a:rPr>
              <a:t> </a:t>
            </a:r>
            <a:endParaRPr lang="es-ES" sz="2000" dirty="0" smtClean="0">
              <a:solidFill>
                <a:schemeClr val="tx1">
                  <a:lumMod val="10000"/>
                </a:schemeClr>
              </a:solidFill>
              <a:latin typeface="Arial" pitchFamily="34" charset="0"/>
              <a:cs typeface="Arial" pitchFamily="34" charset="0"/>
            </a:endParaRPr>
          </a:p>
          <a:p>
            <a:r>
              <a:rPr lang="pt-BR" sz="2000" dirty="0" smtClean="0">
                <a:solidFill>
                  <a:schemeClr val="tx1">
                    <a:lumMod val="10000"/>
                  </a:schemeClr>
                </a:solidFill>
                <a:latin typeface="Arial" pitchFamily="34" charset="0"/>
                <a:cs typeface="Arial" pitchFamily="34" charset="0"/>
              </a:rPr>
              <a:t>	O</a:t>
            </a:r>
            <a:r>
              <a:rPr lang="pt-BR" sz="2000" b="1" dirty="0" smtClean="0">
                <a:solidFill>
                  <a:schemeClr val="tx1">
                    <a:lumMod val="10000"/>
                  </a:schemeClr>
                </a:solidFill>
                <a:latin typeface="Arial" pitchFamily="34" charset="0"/>
                <a:cs typeface="Arial" pitchFamily="34" charset="0"/>
              </a:rPr>
              <a:t>bjetivos específicos</a:t>
            </a:r>
          </a:p>
          <a:p>
            <a:endParaRPr lang="es-ES" sz="2000" b="1" dirty="0" smtClean="0">
              <a:solidFill>
                <a:schemeClr val="tx1">
                  <a:lumMod val="10000"/>
                </a:schemeClr>
              </a:solidFill>
              <a:latin typeface="Arial" pitchFamily="34" charset="0"/>
              <a:cs typeface="Arial" pitchFamily="34" charset="0"/>
            </a:endParaRPr>
          </a:p>
          <a:p>
            <a:r>
              <a:rPr lang="pt-BR" sz="2000" dirty="0" smtClean="0">
                <a:solidFill>
                  <a:schemeClr val="tx1">
                    <a:lumMod val="10000"/>
                  </a:schemeClr>
                </a:solidFill>
                <a:latin typeface="Arial" pitchFamily="34" charset="0"/>
                <a:cs typeface="Arial" pitchFamily="34" charset="0"/>
              </a:rPr>
              <a:t>1. Ampliar a cobertura a hipertensos e/ou diabéticos;</a:t>
            </a:r>
            <a:endParaRPr lang="es-ES" sz="2000" dirty="0" smtClean="0">
              <a:solidFill>
                <a:schemeClr val="tx1">
                  <a:lumMod val="10000"/>
                </a:schemeClr>
              </a:solidFill>
              <a:latin typeface="Arial" pitchFamily="34" charset="0"/>
              <a:cs typeface="Arial" pitchFamily="34" charset="0"/>
            </a:endParaRPr>
          </a:p>
          <a:p>
            <a:r>
              <a:rPr lang="pt-BR" sz="2000" dirty="0" smtClean="0">
                <a:solidFill>
                  <a:schemeClr val="tx1">
                    <a:lumMod val="10000"/>
                  </a:schemeClr>
                </a:solidFill>
                <a:latin typeface="Arial" pitchFamily="34" charset="0"/>
                <a:cs typeface="Arial" pitchFamily="34" charset="0"/>
              </a:rPr>
              <a:t>2. Melhorar a qualidade da atenção a hipertensos e/ou diabéticos;</a:t>
            </a:r>
            <a:endParaRPr lang="es-ES" sz="2000" dirty="0" smtClean="0">
              <a:solidFill>
                <a:schemeClr val="tx1">
                  <a:lumMod val="10000"/>
                </a:schemeClr>
              </a:solidFill>
              <a:latin typeface="Arial" pitchFamily="34" charset="0"/>
              <a:cs typeface="Arial" pitchFamily="34" charset="0"/>
            </a:endParaRPr>
          </a:p>
          <a:p>
            <a:r>
              <a:rPr lang="pt-BR" sz="2000" dirty="0" smtClean="0">
                <a:solidFill>
                  <a:schemeClr val="tx1">
                    <a:lumMod val="10000"/>
                  </a:schemeClr>
                </a:solidFill>
                <a:latin typeface="Arial" pitchFamily="34" charset="0"/>
                <a:cs typeface="Arial" pitchFamily="34" charset="0"/>
              </a:rPr>
              <a:t>3. Melhorar a adesão de hipertensos e/ou diabéticos ao programa;</a:t>
            </a:r>
            <a:endParaRPr lang="es-ES" sz="2000" dirty="0" smtClean="0">
              <a:solidFill>
                <a:schemeClr val="tx1">
                  <a:lumMod val="10000"/>
                </a:schemeClr>
              </a:solidFill>
              <a:latin typeface="Arial" pitchFamily="34" charset="0"/>
              <a:cs typeface="Arial" pitchFamily="34" charset="0"/>
            </a:endParaRPr>
          </a:p>
          <a:p>
            <a:r>
              <a:rPr lang="pt-BR" sz="2000" dirty="0" smtClean="0">
                <a:solidFill>
                  <a:schemeClr val="tx1">
                    <a:lumMod val="10000"/>
                  </a:schemeClr>
                </a:solidFill>
                <a:latin typeface="Arial" pitchFamily="34" charset="0"/>
                <a:cs typeface="Arial" pitchFamily="34" charset="0"/>
              </a:rPr>
              <a:t>4.  Melhorar o registro das informações;</a:t>
            </a:r>
            <a:endParaRPr lang="es-ES" sz="2000" dirty="0" smtClean="0">
              <a:solidFill>
                <a:schemeClr val="tx1">
                  <a:lumMod val="10000"/>
                </a:schemeClr>
              </a:solidFill>
              <a:latin typeface="Arial" pitchFamily="34" charset="0"/>
              <a:cs typeface="Arial" pitchFamily="34" charset="0"/>
            </a:endParaRPr>
          </a:p>
          <a:p>
            <a:r>
              <a:rPr lang="pt-BR" sz="2000" dirty="0" smtClean="0">
                <a:solidFill>
                  <a:schemeClr val="tx1">
                    <a:lumMod val="10000"/>
                  </a:schemeClr>
                </a:solidFill>
                <a:latin typeface="Arial" pitchFamily="34" charset="0"/>
                <a:cs typeface="Arial" pitchFamily="34" charset="0"/>
              </a:rPr>
              <a:t>5.  Mapear hipertensos e diabéticos de risco para doença cardiovascular;</a:t>
            </a:r>
            <a:endParaRPr lang="es-ES" sz="2000" dirty="0" smtClean="0">
              <a:solidFill>
                <a:schemeClr val="tx1">
                  <a:lumMod val="10000"/>
                </a:schemeClr>
              </a:solidFill>
              <a:latin typeface="Arial" pitchFamily="34" charset="0"/>
              <a:cs typeface="Arial" pitchFamily="34" charset="0"/>
            </a:endParaRPr>
          </a:p>
          <a:p>
            <a:r>
              <a:rPr lang="pt-BR" sz="2000" dirty="0" smtClean="0">
                <a:solidFill>
                  <a:schemeClr val="tx1">
                    <a:lumMod val="10000"/>
                  </a:schemeClr>
                </a:solidFill>
                <a:latin typeface="Arial" pitchFamily="34" charset="0"/>
                <a:cs typeface="Arial" pitchFamily="34" charset="0"/>
              </a:rPr>
              <a:t>6. Promover a saúde de hipertensos e diabéticos.</a:t>
            </a:r>
            <a:endParaRPr lang="es-ES" sz="2000" dirty="0" smtClean="0">
              <a:solidFill>
                <a:schemeClr val="tx1">
                  <a:lumMod val="10000"/>
                </a:schemeClr>
              </a:solidFill>
              <a:latin typeface="Arial" pitchFamily="34" charset="0"/>
              <a:cs typeface="Arial" pitchFamily="34" charset="0"/>
            </a:endParaRPr>
          </a:p>
          <a:p>
            <a:pPr algn="ctr"/>
            <a:endParaRPr lang="es-ES" sz="3200" b="1" dirty="0" smtClean="0">
              <a:solidFill>
                <a:schemeClr val="tx1">
                  <a:lumMod val="10000"/>
                </a:schemeClr>
              </a:solidFill>
              <a:latin typeface="Arial" pitchFamily="34" charset="0"/>
              <a:cs typeface="Arial" pitchFamily="34" charset="0"/>
            </a:endParaRPr>
          </a:p>
          <a:p>
            <a:pPr algn="ctr"/>
            <a:r>
              <a:rPr lang="es-ES" dirty="0" smtClean="0">
                <a:solidFill>
                  <a:schemeClr val="tx1">
                    <a:lumMod val="10000"/>
                  </a:schemeClr>
                </a:solidFill>
              </a:rPr>
              <a:t> </a:t>
            </a:r>
            <a:endParaRPr lang="es-ES" dirty="0">
              <a:solidFill>
                <a:schemeClr val="tx1">
                  <a:lumMod val="1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560" y="476672"/>
            <a:ext cx="7920880" cy="584775"/>
          </a:xfrm>
          <a:prstGeom prst="rect">
            <a:avLst/>
          </a:prstGeom>
        </p:spPr>
        <p:txBody>
          <a:bodyPr wrap="square">
            <a:spAutoFit/>
          </a:bodyPr>
          <a:lstStyle/>
          <a:p>
            <a:pPr algn="ctr"/>
            <a:r>
              <a:rPr lang="pt-BR" sz="3200" b="1" dirty="0" smtClean="0">
                <a:solidFill>
                  <a:schemeClr val="tx1">
                    <a:lumMod val="10000"/>
                  </a:schemeClr>
                </a:solidFill>
                <a:latin typeface="Arial" charset="0"/>
                <a:cs typeface="Arial" charset="0"/>
              </a:rPr>
              <a:t>METODOLOGIA</a:t>
            </a:r>
            <a:endParaRPr lang="es-ES" sz="3200" dirty="0">
              <a:solidFill>
                <a:schemeClr val="tx1">
                  <a:lumMod val="10000"/>
                </a:schemeClr>
              </a:solidFill>
            </a:endParaRPr>
          </a:p>
        </p:txBody>
      </p:sp>
      <p:sp>
        <p:nvSpPr>
          <p:cNvPr id="3" name="Retângulo 2"/>
          <p:cNvSpPr/>
          <p:nvPr/>
        </p:nvSpPr>
        <p:spPr>
          <a:xfrm>
            <a:off x="539552" y="1268760"/>
            <a:ext cx="8064896" cy="4708981"/>
          </a:xfrm>
          <a:prstGeom prst="rect">
            <a:avLst/>
          </a:prstGeom>
        </p:spPr>
        <p:txBody>
          <a:bodyPr wrap="square">
            <a:spAutoFit/>
          </a:bodyPr>
          <a:lstStyle/>
          <a:p>
            <a:pPr algn="just"/>
            <a:r>
              <a:rPr lang="pt-BR" sz="2000" b="1" dirty="0" smtClean="0">
                <a:solidFill>
                  <a:schemeClr val="tx1">
                    <a:lumMod val="10000"/>
                  </a:schemeClr>
                </a:solidFill>
                <a:latin typeface="Arial" charset="0"/>
                <a:cs typeface="Arial" charset="0"/>
              </a:rPr>
              <a:t>AÇÕES</a:t>
            </a:r>
          </a:p>
          <a:p>
            <a:pPr algn="just"/>
            <a:endParaRPr lang="pt-BR" sz="2000" b="1" dirty="0" smtClean="0">
              <a:solidFill>
                <a:schemeClr val="bg2">
                  <a:lumMod val="50000"/>
                </a:schemeClr>
              </a:solidFill>
              <a:latin typeface="Arial" charset="0"/>
              <a:cs typeface="Arial" charset="0"/>
            </a:endParaRPr>
          </a:p>
          <a:p>
            <a:pPr algn="just">
              <a:buFont typeface="Wingdings" pitchFamily="2" charset="2"/>
              <a:buChar char="ü"/>
            </a:pPr>
            <a:r>
              <a:rPr lang="pt-BR" sz="2000" dirty="0" smtClean="0">
                <a:solidFill>
                  <a:schemeClr val="bg2">
                    <a:lumMod val="50000"/>
                  </a:schemeClr>
                </a:solidFill>
                <a:latin typeface="Arial" charset="0"/>
                <a:cs typeface="Arial" charset="0"/>
              </a:rPr>
              <a:t> </a:t>
            </a:r>
            <a:r>
              <a:rPr lang="pt-BR" sz="2000" dirty="0" smtClean="0">
                <a:solidFill>
                  <a:schemeClr val="tx1">
                    <a:lumMod val="10000"/>
                  </a:schemeClr>
                </a:solidFill>
                <a:latin typeface="Arial" charset="0"/>
                <a:cs typeface="Arial" charset="0"/>
              </a:rPr>
              <a:t>Embasada nos 4 eixos pedagógicos do curso (</a:t>
            </a:r>
            <a:r>
              <a:rPr lang="pt-BR" sz="2000" dirty="0" smtClean="0">
                <a:solidFill>
                  <a:schemeClr val="tx1">
                    <a:lumMod val="10000"/>
                  </a:schemeClr>
                </a:solidFill>
                <a:latin typeface="Arial" pitchFamily="34" charset="0"/>
                <a:cs typeface="Arial" pitchFamily="34" charset="0"/>
              </a:rPr>
              <a:t>monitoramento e avaliação, organização e gestão do serviço, engajamento público, qualificação da prática clínica)</a:t>
            </a:r>
            <a:endParaRPr lang="pt-BR" sz="2000" dirty="0" smtClean="0">
              <a:solidFill>
                <a:schemeClr val="tx1">
                  <a:lumMod val="10000"/>
                </a:schemeClr>
              </a:solidFill>
              <a:latin typeface="Arial" charset="0"/>
              <a:cs typeface="Arial" charset="0"/>
            </a:endParaRPr>
          </a:p>
          <a:p>
            <a:pPr algn="just">
              <a:buFont typeface="Wingdings" pitchFamily="2" charset="2"/>
              <a:buChar char="ü"/>
            </a:pPr>
            <a:r>
              <a:rPr lang="pt-BR" sz="2000" dirty="0" smtClean="0">
                <a:solidFill>
                  <a:schemeClr val="tx1">
                    <a:lumMod val="10000"/>
                  </a:schemeClr>
                </a:solidFill>
                <a:latin typeface="Arial" charset="0"/>
                <a:cs typeface="Arial" charset="0"/>
              </a:rPr>
              <a:t> Ocorreu no período de fevereiro a abril de 2015</a:t>
            </a:r>
          </a:p>
          <a:p>
            <a:pPr algn="just">
              <a:buFont typeface="Wingdings" pitchFamily="2" charset="2"/>
              <a:buChar char="ü"/>
            </a:pPr>
            <a:r>
              <a:rPr lang="pt-BR" sz="2000" dirty="0" smtClean="0">
                <a:solidFill>
                  <a:schemeClr val="tx1">
                    <a:lumMod val="10000"/>
                  </a:schemeClr>
                </a:solidFill>
                <a:latin typeface="Arial" charset="0"/>
                <a:cs typeface="Arial" charset="0"/>
              </a:rPr>
              <a:t> Adotamos o</a:t>
            </a:r>
            <a:r>
              <a:rPr lang="es-ES" sz="2000" dirty="0" smtClean="0">
                <a:solidFill>
                  <a:schemeClr val="tx1">
                    <a:lumMod val="10000"/>
                  </a:schemeClr>
                </a:solidFill>
                <a:latin typeface="Arial" pitchFamily="34" charset="0"/>
                <a:cs typeface="Arial" pitchFamily="34" charset="0"/>
              </a:rPr>
              <a:t> </a:t>
            </a:r>
            <a:r>
              <a:rPr lang="pt-BR" sz="2000" dirty="0" smtClean="0">
                <a:solidFill>
                  <a:schemeClr val="tx1">
                    <a:lumMod val="10000"/>
                  </a:schemeClr>
                </a:solidFill>
                <a:latin typeface="Arial" pitchFamily="34" charset="0"/>
                <a:cs typeface="Arial" pitchFamily="34" charset="0"/>
              </a:rPr>
              <a:t>manual técnico de Hipertensão Arterial Sistêmica e Diabetes Mellitus do ano 2013. </a:t>
            </a:r>
            <a:endParaRPr lang="pt-BR" sz="2000" dirty="0" smtClean="0">
              <a:solidFill>
                <a:schemeClr val="tx1">
                  <a:lumMod val="10000"/>
                </a:schemeClr>
              </a:solidFill>
              <a:latin typeface="Arial" charset="0"/>
              <a:cs typeface="Arial" charset="0"/>
            </a:endParaRPr>
          </a:p>
          <a:p>
            <a:pPr algn="just">
              <a:buFont typeface="Wingdings" pitchFamily="2" charset="2"/>
              <a:buChar char="ü"/>
            </a:pPr>
            <a:r>
              <a:rPr lang="pt-BR" sz="2000" dirty="0" smtClean="0">
                <a:solidFill>
                  <a:schemeClr val="tx1">
                    <a:lumMod val="10000"/>
                  </a:schemeClr>
                </a:solidFill>
                <a:latin typeface="Arial" charset="0"/>
                <a:cs typeface="Arial" charset="0"/>
              </a:rPr>
              <a:t> Utilizamos a </a:t>
            </a:r>
            <a:r>
              <a:rPr lang="pt-BR" sz="2000" dirty="0" err="1" smtClean="0">
                <a:solidFill>
                  <a:schemeClr val="tx1">
                    <a:lumMod val="10000"/>
                  </a:schemeClr>
                </a:solidFill>
                <a:latin typeface="Arial" charset="0"/>
                <a:cs typeface="Arial" charset="0"/>
              </a:rPr>
              <a:t>ﬁcha</a:t>
            </a:r>
            <a:r>
              <a:rPr lang="pt-BR" sz="2000" dirty="0" smtClean="0">
                <a:solidFill>
                  <a:schemeClr val="tx1">
                    <a:lumMod val="10000"/>
                  </a:schemeClr>
                </a:solidFill>
                <a:latin typeface="Arial" charset="0"/>
                <a:cs typeface="Arial" charset="0"/>
              </a:rPr>
              <a:t> espelho e planilha de coleta de dados disponível pelo curso da UFPEL.</a:t>
            </a:r>
          </a:p>
          <a:p>
            <a:pPr algn="just">
              <a:buFont typeface="Wingdings" pitchFamily="2" charset="2"/>
              <a:buChar char="ü"/>
            </a:pPr>
            <a:r>
              <a:rPr lang="pt-BR" sz="2000" dirty="0" smtClean="0">
                <a:solidFill>
                  <a:schemeClr val="tx1">
                    <a:lumMod val="10000"/>
                  </a:schemeClr>
                </a:solidFill>
                <a:latin typeface="Arial" charset="0"/>
                <a:cs typeface="Arial" charset="0"/>
              </a:rPr>
              <a:t> Se realizarem consultas organizadas e programadas.</a:t>
            </a:r>
          </a:p>
          <a:p>
            <a:pPr algn="just">
              <a:buFont typeface="Wingdings" pitchFamily="2" charset="2"/>
              <a:buChar char="ü"/>
            </a:pPr>
            <a:r>
              <a:rPr lang="pt-BR" sz="2000" dirty="0" smtClean="0">
                <a:solidFill>
                  <a:schemeClr val="tx1">
                    <a:lumMod val="10000"/>
                  </a:schemeClr>
                </a:solidFill>
                <a:latin typeface="Arial" charset="0"/>
                <a:cs typeface="Arial" charset="0"/>
              </a:rPr>
              <a:t> Realizamos atividades com a comunidade, escolas e empresas.</a:t>
            </a:r>
          </a:p>
          <a:p>
            <a:pPr algn="just">
              <a:buFont typeface="Wingdings" pitchFamily="2" charset="2"/>
              <a:buChar char="ü"/>
            </a:pPr>
            <a:r>
              <a:rPr lang="pt-BR" sz="2000" dirty="0" smtClean="0">
                <a:solidFill>
                  <a:schemeClr val="tx1">
                    <a:lumMod val="10000"/>
                  </a:schemeClr>
                </a:solidFill>
                <a:latin typeface="Arial" charset="0"/>
                <a:cs typeface="Arial" charset="0"/>
              </a:rPr>
              <a:t> Realizamos consulta de avaliação de risco, visitas, busca de usuários faltosos a consulta, indicação e avaliação de exames laboratoriais e capacitações à equipe.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C:\Users\merylanrb\Pictures\22302_1623484027897757_4994358672648283227_n.jpg"/>
          <p:cNvPicPr/>
          <p:nvPr/>
        </p:nvPicPr>
        <p:blipFill>
          <a:blip r:embed="rId2" cstate="print"/>
          <a:srcRect/>
          <a:stretch>
            <a:fillRect/>
          </a:stretch>
        </p:blipFill>
        <p:spPr bwMode="auto">
          <a:xfrm>
            <a:off x="0" y="0"/>
            <a:ext cx="9324528" cy="5877271"/>
          </a:xfrm>
          <a:prstGeom prst="ellipse">
            <a:avLst/>
          </a:prstGeom>
          <a:ln>
            <a:noFill/>
          </a:ln>
          <a:effectLst>
            <a:softEdge rad="112500"/>
          </a:effectLst>
        </p:spPr>
      </p:pic>
      <p:sp>
        <p:nvSpPr>
          <p:cNvPr id="3" name="Retângulo 2"/>
          <p:cNvSpPr/>
          <p:nvPr/>
        </p:nvSpPr>
        <p:spPr>
          <a:xfrm>
            <a:off x="0" y="6165304"/>
            <a:ext cx="9144000" cy="461665"/>
          </a:xfrm>
          <a:prstGeom prst="rect">
            <a:avLst/>
          </a:prstGeom>
        </p:spPr>
        <p:txBody>
          <a:bodyPr wrap="square">
            <a:spAutoFit/>
          </a:bodyPr>
          <a:lstStyle/>
          <a:p>
            <a:pPr algn="ctr"/>
            <a:r>
              <a:rPr lang="pt-BR" sz="2400" b="1" dirty="0" smtClean="0">
                <a:solidFill>
                  <a:schemeClr val="tx1">
                    <a:lumMod val="10000"/>
                  </a:schemeClr>
                </a:solidFill>
                <a:latin typeface="Arial" pitchFamily="34" charset="0"/>
                <a:cs typeface="Arial" pitchFamily="34" charset="0"/>
              </a:rPr>
              <a:t>Reunião da equipe para discussão do projeto de intervenção</a:t>
            </a:r>
            <a:r>
              <a:rPr lang="pt-BR" dirty="0" smtClean="0"/>
              <a:t>. </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260648"/>
            <a:ext cx="9144000" cy="584775"/>
          </a:xfrm>
          <a:prstGeom prst="rect">
            <a:avLst/>
          </a:prstGeom>
        </p:spPr>
        <p:txBody>
          <a:bodyPr wrap="square">
            <a:spAutoFit/>
          </a:bodyPr>
          <a:lstStyle/>
          <a:p>
            <a:pPr algn="ctr"/>
            <a:r>
              <a:rPr lang="pt-BR" sz="3200" b="1" dirty="0" smtClean="0">
                <a:solidFill>
                  <a:schemeClr val="tx1">
                    <a:lumMod val="10000"/>
                  </a:schemeClr>
                </a:solidFill>
                <a:latin typeface="Arial" pitchFamily="34" charset="0"/>
                <a:cs typeface="Arial" pitchFamily="34" charset="0"/>
              </a:rPr>
              <a:t>LOGISTICA</a:t>
            </a:r>
            <a:endParaRPr lang="es-ES" sz="3200" b="1" dirty="0">
              <a:solidFill>
                <a:schemeClr val="tx1">
                  <a:lumMod val="10000"/>
                </a:schemeClr>
              </a:solidFill>
              <a:latin typeface="Arial" pitchFamily="34" charset="0"/>
              <a:cs typeface="Arial" pitchFamily="34" charset="0"/>
            </a:endParaRPr>
          </a:p>
        </p:txBody>
      </p:sp>
      <p:sp>
        <p:nvSpPr>
          <p:cNvPr id="1025" name="Rectangle 1"/>
          <p:cNvSpPr>
            <a:spLocks noChangeArrowheads="1"/>
          </p:cNvSpPr>
          <p:nvPr/>
        </p:nvSpPr>
        <p:spPr bwMode="auto">
          <a:xfrm>
            <a:off x="0" y="153705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r>
              <a:rPr lang="pt-BR" sz="2000" b="1" dirty="0" smtClean="0">
                <a:solidFill>
                  <a:srgbClr val="000000"/>
                </a:solidFill>
                <a:latin typeface="Arial" pitchFamily="34" charset="0"/>
                <a:ea typeface="Calibri" pitchFamily="34" charset="0"/>
                <a:cs typeface="Arial" pitchFamily="34" charset="0"/>
              </a:rPr>
              <a:t>M</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anual técnico de Hipertensão Arterial Sistêmica e Diabetes Mellitus do ano 2013.</a:t>
            </a:r>
            <a:endParaRPr kumimoji="0" lang="pt-B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Seta para baixo 3"/>
          <p:cNvSpPr/>
          <p:nvPr/>
        </p:nvSpPr>
        <p:spPr>
          <a:xfrm>
            <a:off x="4283968" y="908720"/>
            <a:ext cx="576064"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eta para baixo 4"/>
          <p:cNvSpPr/>
          <p:nvPr/>
        </p:nvSpPr>
        <p:spPr>
          <a:xfrm>
            <a:off x="4283968" y="2348880"/>
            <a:ext cx="576064"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tângulo 6"/>
          <p:cNvSpPr/>
          <p:nvPr/>
        </p:nvSpPr>
        <p:spPr>
          <a:xfrm>
            <a:off x="1691680" y="3933056"/>
            <a:ext cx="5616624" cy="2376264"/>
          </a:xfrm>
          <a:prstGeom prst="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lumMod val="10000"/>
                  </a:schemeClr>
                </a:solidFill>
                <a:latin typeface="Arial" pitchFamily="34" charset="0"/>
                <a:cs typeface="Arial" pitchFamily="34" charset="0"/>
              </a:rPr>
              <a:t>Capacitação sobre o manual técnico de HAS e Diabetes Mellitus para toda a equipe</a:t>
            </a:r>
            <a:endParaRPr lang="es-ES" sz="2000" b="1" dirty="0">
              <a:solidFill>
                <a:schemeClr val="tx1">
                  <a:lumMod val="10000"/>
                </a:schemeClr>
              </a:solidFill>
              <a:latin typeface="Arial" pitchFamily="34" charset="0"/>
              <a:cs typeface="Arial" pitchFamily="34" charset="0"/>
            </a:endParaRPr>
          </a:p>
        </p:txBody>
      </p:sp>
      <p:sp>
        <p:nvSpPr>
          <p:cNvPr id="8" name="Triângulo isósceles 7"/>
          <p:cNvSpPr/>
          <p:nvPr/>
        </p:nvSpPr>
        <p:spPr>
          <a:xfrm>
            <a:off x="1259632" y="2996952"/>
            <a:ext cx="6480720" cy="936104"/>
          </a:xfrm>
          <a:prstGeom prst="triangle">
            <a:avLst>
              <a:gd name="adj" fmla="val 51737"/>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lumMod val="10000"/>
                  </a:schemeClr>
                </a:solidFill>
                <a:latin typeface="Arial" pitchFamily="34" charset="0"/>
                <a:cs typeface="Arial" pitchFamily="34" charset="0"/>
              </a:rPr>
              <a:t>UBS</a:t>
            </a:r>
            <a:endParaRPr lang="es-ES" sz="2000" b="1" dirty="0">
              <a:solidFill>
                <a:schemeClr val="tx1">
                  <a:lumMod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332656"/>
            <a:ext cx="9144000" cy="584775"/>
          </a:xfrm>
          <a:prstGeom prst="rect">
            <a:avLst/>
          </a:prstGeom>
        </p:spPr>
        <p:txBody>
          <a:bodyPr wrap="square">
            <a:spAutoFit/>
          </a:bodyPr>
          <a:lstStyle/>
          <a:p>
            <a:pPr algn="ctr"/>
            <a:r>
              <a:rPr lang="pt-BR" sz="3200" b="1" dirty="0" smtClean="0">
                <a:solidFill>
                  <a:schemeClr val="tx1">
                    <a:lumMod val="10000"/>
                  </a:schemeClr>
                </a:solidFill>
                <a:latin typeface="Arial" pitchFamily="34" charset="0"/>
                <a:cs typeface="Arial" pitchFamily="34" charset="0"/>
              </a:rPr>
              <a:t>LOGÍSTICA</a:t>
            </a:r>
            <a:endParaRPr lang="es-ES" sz="3200" b="1" dirty="0">
              <a:solidFill>
                <a:schemeClr val="tx1">
                  <a:lumMod val="10000"/>
                </a:schemeClr>
              </a:solidFill>
              <a:latin typeface="Arial" pitchFamily="34" charset="0"/>
              <a:cs typeface="Arial" pitchFamily="34" charset="0"/>
            </a:endParaRPr>
          </a:p>
        </p:txBody>
      </p:sp>
      <p:pic>
        <p:nvPicPr>
          <p:cNvPr id="5" name="Imagem 4" descr="D:\Documentos\CURSO\unidade 4 avaliacao\11716064_1637018756544284_1365094718_n.jpg"/>
          <p:cNvPicPr/>
          <p:nvPr/>
        </p:nvPicPr>
        <p:blipFill>
          <a:blip r:embed="rId2" cstate="print"/>
          <a:srcRect/>
          <a:stretch>
            <a:fillRect/>
          </a:stretch>
        </p:blipFill>
        <p:spPr bwMode="auto">
          <a:xfrm>
            <a:off x="428596" y="1857364"/>
            <a:ext cx="4071966" cy="4667980"/>
          </a:xfrm>
          <a:prstGeom prst="rect">
            <a:avLst/>
          </a:prstGeom>
          <a:noFill/>
          <a:ln w="9525">
            <a:noFill/>
            <a:miter lim="800000"/>
            <a:headEnd/>
            <a:tailEnd/>
          </a:ln>
        </p:spPr>
      </p:pic>
      <p:pic>
        <p:nvPicPr>
          <p:cNvPr id="6" name="Imagem 5" descr="D:\Documentos\CURSO\unidade 4 avaliacao\11667172_1637018779877615_1944715311_n.jpg"/>
          <p:cNvPicPr/>
          <p:nvPr/>
        </p:nvPicPr>
        <p:blipFill>
          <a:blip r:embed="rId3" cstate="print"/>
          <a:srcRect/>
          <a:stretch>
            <a:fillRect/>
          </a:stretch>
        </p:blipFill>
        <p:spPr bwMode="auto">
          <a:xfrm>
            <a:off x="4932040" y="1857364"/>
            <a:ext cx="3711926" cy="4667980"/>
          </a:xfrm>
          <a:prstGeom prst="rect">
            <a:avLst/>
          </a:prstGeom>
          <a:noFill/>
          <a:ln w="9525">
            <a:noFill/>
            <a:miter lim="800000"/>
            <a:headEnd/>
            <a:tailEnd/>
          </a:ln>
        </p:spPr>
      </p:pic>
      <p:sp>
        <p:nvSpPr>
          <p:cNvPr id="7" name="CaixaDeTexto 6"/>
          <p:cNvSpPr txBox="1"/>
          <p:nvPr/>
        </p:nvSpPr>
        <p:spPr>
          <a:xfrm>
            <a:off x="571472" y="1285860"/>
            <a:ext cx="2989875" cy="338554"/>
          </a:xfrm>
          <a:prstGeom prst="rect">
            <a:avLst/>
          </a:prstGeom>
          <a:noFill/>
        </p:spPr>
        <p:txBody>
          <a:bodyPr wrap="square" rtlCol="0">
            <a:spAutoFit/>
          </a:bodyPr>
          <a:lstStyle/>
          <a:p>
            <a:r>
              <a:rPr lang="es-ES" sz="1600" b="1" dirty="0" smtClean="0">
                <a:solidFill>
                  <a:schemeClr val="tx1">
                    <a:lumMod val="10000"/>
                  </a:schemeClr>
                </a:solidFill>
                <a:latin typeface="Arial" pitchFamily="34" charset="0"/>
                <a:cs typeface="Arial" pitchFamily="34" charset="0"/>
              </a:rPr>
              <a:t>FICHA ESPELHO</a:t>
            </a:r>
            <a:endParaRPr lang="es-ES" sz="1600" b="1" dirty="0">
              <a:solidFill>
                <a:schemeClr val="tx1">
                  <a:lumMod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ô">
  <a:themeElements>
    <a:clrScheme name="Personalizada 2">
      <a:dk1>
        <a:srgbClr val="7CC2FF"/>
      </a:dk1>
      <a:lt1>
        <a:srgbClr val="A7D6FF"/>
      </a:lt1>
      <a:dk2>
        <a:srgbClr val="4E5B6F"/>
      </a:dk2>
      <a:lt2>
        <a:srgbClr val="A7D6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ô">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ô">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3107</TotalTime>
  <Words>2445</Words>
  <Application>Microsoft Office PowerPoint</Application>
  <PresentationFormat>Apresentação na tela (4:3)</PresentationFormat>
  <Paragraphs>291</Paragraphs>
  <Slides>39</Slides>
  <Notes>0</Notes>
  <HiddenSlides>0</HiddenSlides>
  <MMClips>0</MMClips>
  <ScaleCrop>false</ScaleCrop>
  <HeadingPairs>
    <vt:vector size="4" baseType="variant">
      <vt:variant>
        <vt:lpstr>Tema</vt:lpstr>
      </vt:variant>
      <vt:variant>
        <vt:i4>1</vt:i4>
      </vt:variant>
      <vt:variant>
        <vt:lpstr>Títulos de slides</vt:lpstr>
      </vt:variant>
      <vt:variant>
        <vt:i4>39</vt:i4>
      </vt:variant>
    </vt:vector>
  </HeadingPairs>
  <TitlesOfParts>
    <vt:vector size="40" baseType="lpstr">
      <vt:lpstr>Metrô</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merylanrb</dc:creator>
  <cp:lastModifiedBy>Windows User</cp:lastModifiedBy>
  <cp:revision>87</cp:revision>
  <dcterms:created xsi:type="dcterms:W3CDTF">2015-08-21T23:37:24Z</dcterms:created>
  <dcterms:modified xsi:type="dcterms:W3CDTF">2015-09-09T01:47:42Z</dcterms:modified>
</cp:coreProperties>
</file>